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 id="263" r:id="rId5"/>
    <p:sldId id="264" r:id="rId6"/>
    <p:sldId id="265" r:id="rId7"/>
    <p:sldId id="266" r:id="rId8"/>
    <p:sldId id="271" r:id="rId9"/>
    <p:sldId id="267" r:id="rId10"/>
    <p:sldId id="268" r:id="rId11"/>
    <p:sldId id="269" r:id="rId12"/>
    <p:sldId id="270"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p:cViewPr varScale="1">
        <p:scale>
          <a:sx n="68" d="100"/>
          <a:sy n="68" d="100"/>
        </p:scale>
        <p:origin x="-14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90E72A2-9CD3-4AB3-AFD5-E45267F117F0}" type="datetimeFigureOut">
              <a:rPr lang="en-US" smtClean="0"/>
              <a:pPr/>
              <a:t>7/26/2013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EEA0B7A-5988-41FE-86FF-1A81B32696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90E72A2-9CD3-4AB3-AFD5-E45267F117F0}" type="datetimeFigureOut">
              <a:rPr lang="en-US" smtClean="0"/>
              <a:pPr/>
              <a:t>7/26/2013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EEA0B7A-5988-41FE-86FF-1A81B32696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90E72A2-9CD3-4AB3-AFD5-E45267F117F0}" type="datetimeFigureOut">
              <a:rPr lang="en-US" smtClean="0"/>
              <a:pPr/>
              <a:t>7/26/2013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EEA0B7A-5988-41FE-86FF-1A81B32696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90E72A2-9CD3-4AB3-AFD5-E45267F117F0}" type="datetimeFigureOut">
              <a:rPr lang="en-US" smtClean="0"/>
              <a:pPr/>
              <a:t>7/26/2013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EA0B7A-5988-41FE-86FF-1A81B32696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90E72A2-9CD3-4AB3-AFD5-E45267F117F0}" type="datetimeFigureOut">
              <a:rPr lang="en-US" smtClean="0"/>
              <a:pPr/>
              <a:t>7/26/2013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EA0B7A-5988-41FE-86FF-1A81B32696A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90E72A2-9CD3-4AB3-AFD5-E45267F117F0}" type="datetimeFigureOut">
              <a:rPr lang="en-US" smtClean="0"/>
              <a:pPr/>
              <a:t>7/26/2013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EEA0B7A-5988-41FE-86FF-1A81B32696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242048" cy="1219200"/>
          </a:xfrm>
        </p:spPr>
        <p:txBody>
          <a:bodyPr/>
          <a:lstStyle/>
          <a:p>
            <a:r>
              <a:rPr lang="en-US" dirty="0" smtClean="0"/>
              <a:t>Quick sort</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304800"/>
          </a:xfrm>
        </p:spPr>
        <p:txBody>
          <a:bodyPr>
            <a:normAutofit/>
          </a:bodyPr>
          <a:lstStyle/>
          <a:p>
            <a:r>
              <a:rPr lang="en-US" sz="2000" dirty="0" smtClean="0"/>
              <a:t>Example of quick sort(Continue)</a:t>
            </a:r>
            <a:endParaRPr lang="en-US" sz="2000" dirty="0"/>
          </a:p>
        </p:txBody>
      </p:sp>
      <p:sp>
        <p:nvSpPr>
          <p:cNvPr id="3" name="Content Placeholder 2"/>
          <p:cNvSpPr>
            <a:spLocks noGrp="1"/>
          </p:cNvSpPr>
          <p:nvPr>
            <p:ph idx="1"/>
          </p:nvPr>
        </p:nvSpPr>
        <p:spPr>
          <a:xfrm>
            <a:off x="381000" y="609600"/>
            <a:ext cx="7315200" cy="6096000"/>
          </a:xfrm>
        </p:spPr>
        <p:txBody>
          <a:bodyPr>
            <a:normAutofit/>
          </a:bodyPr>
          <a:lstStyle/>
          <a:p>
            <a:pPr>
              <a:buFont typeface="Courier New" pitchFamily="49" charset="0"/>
              <a:buChar char="o"/>
            </a:pPr>
            <a:r>
              <a:rPr lang="en-US" sz="2000" dirty="0" smtClean="0"/>
              <a:t>Step 3:</a:t>
            </a:r>
          </a:p>
          <a:p>
            <a:pPr>
              <a:buNone/>
            </a:pPr>
            <a:r>
              <a:rPr lang="en-US" sz="2000" dirty="0" smtClean="0"/>
              <a:t>              low                                                          High</a:t>
            </a:r>
          </a:p>
          <a:p>
            <a:pPr>
              <a:buNone/>
            </a:pPr>
            <a:endParaRPr lang="en-US" sz="2000" dirty="0" smtClean="0"/>
          </a:p>
          <a:p>
            <a:pPr>
              <a:buNone/>
            </a:pPr>
            <a:r>
              <a:rPr lang="en-US" sz="2000" dirty="0" smtClean="0"/>
              <a:t>                                          i                                      j</a:t>
            </a:r>
          </a:p>
          <a:p>
            <a:pPr>
              <a:buNone/>
            </a:pPr>
            <a:r>
              <a:rPr lang="en-US" sz="1600" dirty="0" smtClean="0"/>
              <a:t>As A[</a:t>
            </a:r>
            <a:r>
              <a:rPr lang="en-US" sz="1600" dirty="0" err="1" smtClean="0"/>
              <a:t>i</a:t>
            </a:r>
            <a:r>
              <a:rPr lang="en-US" sz="1600" dirty="0" smtClean="0"/>
              <a:t>]&gt; A[low], we will stop increment.</a:t>
            </a:r>
          </a:p>
          <a:p>
            <a:pPr>
              <a:buFont typeface="Courier New" pitchFamily="49" charset="0"/>
              <a:buChar char="o"/>
            </a:pPr>
            <a:r>
              <a:rPr lang="en-US" sz="2000" dirty="0" smtClean="0"/>
              <a:t>Step 4:</a:t>
            </a:r>
          </a:p>
          <a:p>
            <a:pPr>
              <a:buNone/>
            </a:pPr>
            <a:r>
              <a:rPr lang="en-US" sz="2000" dirty="0" smtClean="0"/>
              <a:t>              low                                                          High </a:t>
            </a:r>
          </a:p>
          <a:p>
            <a:pPr>
              <a:buNone/>
            </a:pPr>
            <a:endParaRPr lang="en-US" sz="2000" dirty="0" smtClean="0"/>
          </a:p>
          <a:p>
            <a:pPr>
              <a:buNone/>
            </a:pPr>
            <a:r>
              <a:rPr lang="en-US" sz="1600" dirty="0" smtClean="0"/>
              <a:t>                                                   </a:t>
            </a:r>
            <a:r>
              <a:rPr lang="en-US" sz="1800" dirty="0" smtClean="0"/>
              <a:t>i                                          j</a:t>
            </a:r>
            <a:endParaRPr lang="en-US" sz="1600" dirty="0" smtClean="0"/>
          </a:p>
          <a:p>
            <a:pPr>
              <a:buNone/>
            </a:pPr>
            <a:r>
              <a:rPr lang="en-US" sz="1600" dirty="0" smtClean="0"/>
              <a:t> As A[j]&gt; pivot (</a:t>
            </a:r>
            <a:r>
              <a:rPr lang="en-US" sz="1600" dirty="0" err="1" smtClean="0"/>
              <a:t>i.e</a:t>
            </a:r>
            <a:r>
              <a:rPr lang="en-US" sz="1600" dirty="0" smtClean="0"/>
              <a:t> 60&gt;30).we will decrement </a:t>
            </a:r>
            <a:r>
              <a:rPr lang="en-US" sz="1600" dirty="0" err="1" smtClean="0"/>
              <a:t>j.we</a:t>
            </a:r>
            <a:r>
              <a:rPr lang="en-US" sz="1600" dirty="0" smtClean="0"/>
              <a:t> will continue to decrement j until the element pointed by j is less then A[low].</a:t>
            </a:r>
          </a:p>
          <a:p>
            <a:pPr>
              <a:buFont typeface="Courier New" pitchFamily="49" charset="0"/>
              <a:buChar char="o"/>
            </a:pPr>
            <a:r>
              <a:rPr lang="en-US" sz="2000" dirty="0" smtClean="0"/>
              <a:t>Step 5:</a:t>
            </a:r>
          </a:p>
          <a:p>
            <a:pPr>
              <a:buNone/>
            </a:pPr>
            <a:r>
              <a:rPr lang="en-US" sz="2000" dirty="0" smtClean="0"/>
              <a:t>             low                                                           High</a:t>
            </a:r>
          </a:p>
          <a:p>
            <a:pPr>
              <a:buNone/>
            </a:pPr>
            <a:endParaRPr lang="en-US" sz="2000" dirty="0" smtClean="0"/>
          </a:p>
          <a:p>
            <a:pPr>
              <a:buNone/>
            </a:pPr>
            <a:r>
              <a:rPr lang="en-US" sz="2000" dirty="0" smtClean="0"/>
              <a:t>                                          i                         j</a:t>
            </a:r>
          </a:p>
          <a:p>
            <a:pPr>
              <a:buNone/>
            </a:pPr>
            <a:r>
              <a:rPr lang="en-US" sz="2000" dirty="0" smtClean="0"/>
              <a:t> </a:t>
            </a:r>
            <a:r>
              <a:rPr lang="en-US" sz="1600" dirty="0" smtClean="0"/>
              <a:t>Now we can stop decrement j </a:t>
            </a:r>
            <a:r>
              <a:rPr lang="en-US" sz="1600" dirty="0" err="1" smtClean="0"/>
              <a:t>beacause</a:t>
            </a:r>
            <a:r>
              <a:rPr lang="en-US" sz="1600" dirty="0" smtClean="0"/>
              <a:t> 10&lt;30.Hence we will SWAP A[</a:t>
            </a:r>
            <a:r>
              <a:rPr lang="en-US" sz="1600" dirty="0" err="1" smtClean="0"/>
              <a:t>i</a:t>
            </a:r>
            <a:r>
              <a:rPr lang="en-US" sz="1600" dirty="0" smtClean="0"/>
              <a:t>] and </a:t>
            </a:r>
            <a:endParaRPr lang="en-US" sz="2400" dirty="0" smtClean="0"/>
          </a:p>
        </p:txBody>
      </p:sp>
      <p:sp>
        <p:nvSpPr>
          <p:cNvPr id="4" name="Rounded Rectangle 3"/>
          <p:cNvSpPr/>
          <p:nvPr/>
        </p:nvSpPr>
        <p:spPr>
          <a:xfrm>
            <a:off x="14478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5" name="Rounded Rectangle 4"/>
          <p:cNvSpPr/>
          <p:nvPr/>
        </p:nvSpPr>
        <p:spPr>
          <a:xfrm>
            <a:off x="23622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6" name="Rounded Rectangle 5"/>
          <p:cNvSpPr/>
          <p:nvPr/>
        </p:nvSpPr>
        <p:spPr>
          <a:xfrm>
            <a:off x="33528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7" name="Rounded Rectangle 6"/>
          <p:cNvSpPr/>
          <p:nvPr/>
        </p:nvSpPr>
        <p:spPr>
          <a:xfrm>
            <a:off x="43434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8" name="Rounded Rectangle 7"/>
          <p:cNvSpPr/>
          <p:nvPr/>
        </p:nvSpPr>
        <p:spPr>
          <a:xfrm>
            <a:off x="53340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9" name="Rounded Rectangle 8"/>
          <p:cNvSpPr/>
          <p:nvPr/>
        </p:nvSpPr>
        <p:spPr>
          <a:xfrm>
            <a:off x="6324600" y="1371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10" name="Rounded Rectangle 9"/>
          <p:cNvSpPr/>
          <p:nvPr/>
        </p:nvSpPr>
        <p:spPr>
          <a:xfrm>
            <a:off x="14478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11" name="Rounded Rectangle 10"/>
          <p:cNvSpPr/>
          <p:nvPr/>
        </p:nvSpPr>
        <p:spPr>
          <a:xfrm>
            <a:off x="23622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12" name="Rounded Rectangle 11"/>
          <p:cNvSpPr/>
          <p:nvPr/>
        </p:nvSpPr>
        <p:spPr>
          <a:xfrm>
            <a:off x="33528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13" name="Rounded Rectangle 12"/>
          <p:cNvSpPr/>
          <p:nvPr/>
        </p:nvSpPr>
        <p:spPr>
          <a:xfrm>
            <a:off x="43434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14" name="Rounded Rectangle 13"/>
          <p:cNvSpPr/>
          <p:nvPr/>
        </p:nvSpPr>
        <p:spPr>
          <a:xfrm>
            <a:off x="53340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15" name="Rounded Rectangle 14"/>
          <p:cNvSpPr/>
          <p:nvPr/>
        </p:nvSpPr>
        <p:spPr>
          <a:xfrm>
            <a:off x="6324600" y="3200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16" name="Rounded Rectangle 15"/>
          <p:cNvSpPr/>
          <p:nvPr/>
        </p:nvSpPr>
        <p:spPr>
          <a:xfrm>
            <a:off x="14478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17" name="Rounded Rectangle 16"/>
          <p:cNvSpPr/>
          <p:nvPr/>
        </p:nvSpPr>
        <p:spPr>
          <a:xfrm>
            <a:off x="23622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18" name="Rounded Rectangle 17"/>
          <p:cNvSpPr/>
          <p:nvPr/>
        </p:nvSpPr>
        <p:spPr>
          <a:xfrm>
            <a:off x="33528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19" name="Rounded Rectangle 18"/>
          <p:cNvSpPr/>
          <p:nvPr/>
        </p:nvSpPr>
        <p:spPr>
          <a:xfrm>
            <a:off x="43434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20" name="Rounded Rectangle 19"/>
          <p:cNvSpPr/>
          <p:nvPr/>
        </p:nvSpPr>
        <p:spPr>
          <a:xfrm>
            <a:off x="53340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21" name="Rounded Rectangle 20"/>
          <p:cNvSpPr/>
          <p:nvPr/>
        </p:nvSpPr>
        <p:spPr>
          <a:xfrm>
            <a:off x="63246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381000"/>
          </a:xfrm>
        </p:spPr>
        <p:txBody>
          <a:bodyPr>
            <a:normAutofit/>
          </a:bodyPr>
          <a:lstStyle/>
          <a:p>
            <a:r>
              <a:rPr lang="en-US" sz="200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Example of quick sort(Continue)</a:t>
            </a:r>
            <a:endParaRPr lang="en-US" dirty="0"/>
          </a:p>
        </p:txBody>
      </p:sp>
      <p:sp>
        <p:nvSpPr>
          <p:cNvPr id="3" name="Content Placeholder 2"/>
          <p:cNvSpPr>
            <a:spLocks noGrp="1"/>
          </p:cNvSpPr>
          <p:nvPr>
            <p:ph idx="1"/>
          </p:nvPr>
        </p:nvSpPr>
        <p:spPr>
          <a:xfrm>
            <a:off x="304800" y="838200"/>
            <a:ext cx="7391400" cy="5867400"/>
          </a:xfrm>
        </p:spPr>
        <p:txBody>
          <a:bodyPr>
            <a:normAutofit/>
          </a:bodyPr>
          <a:lstStyle/>
          <a:p>
            <a:pPr>
              <a:buNone/>
            </a:pPr>
            <a:r>
              <a:rPr lang="en-US" sz="1600" dirty="0" smtClean="0"/>
              <a:t>A[j].</a:t>
            </a:r>
            <a:r>
              <a:rPr lang="en-US" sz="1600" dirty="0" err="1" smtClean="0"/>
              <a:t>i.e</a:t>
            </a:r>
            <a:r>
              <a:rPr lang="en-US" sz="1600" dirty="0" smtClean="0"/>
              <a:t>  50 and 10</a:t>
            </a:r>
          </a:p>
          <a:p>
            <a:pPr>
              <a:buFont typeface="Courier New" pitchFamily="49" charset="0"/>
              <a:buChar char="o"/>
            </a:pPr>
            <a:r>
              <a:rPr lang="en-US" sz="2000" dirty="0" smtClean="0"/>
              <a:t>Step 6:</a:t>
            </a:r>
          </a:p>
          <a:p>
            <a:pPr>
              <a:buNone/>
            </a:pPr>
            <a:r>
              <a:rPr lang="en-US" sz="2000" dirty="0" smtClean="0"/>
              <a:t>              low                                                             High</a:t>
            </a:r>
          </a:p>
          <a:p>
            <a:pPr>
              <a:buNone/>
            </a:pPr>
            <a:endParaRPr lang="en-US" sz="2000" dirty="0" smtClean="0"/>
          </a:p>
          <a:p>
            <a:pPr>
              <a:buNone/>
            </a:pPr>
            <a:r>
              <a:rPr lang="en-US" sz="2000" dirty="0" smtClean="0"/>
              <a:t>                                          i                         j</a:t>
            </a:r>
            <a:r>
              <a:rPr lang="en-US" sz="2100" dirty="0" smtClean="0"/>
              <a:t>           </a:t>
            </a:r>
          </a:p>
          <a:p>
            <a:pPr>
              <a:buNone/>
            </a:pPr>
            <a:r>
              <a:rPr lang="en-US" sz="1700" dirty="0" smtClean="0"/>
              <a:t>As A[i] &lt; A[low] and A[j</a:t>
            </a:r>
            <a:r>
              <a:rPr lang="en-US" sz="1700" smtClean="0"/>
              <a:t>] &gt; </a:t>
            </a:r>
            <a:r>
              <a:rPr lang="en-US" sz="1700" dirty="0" smtClean="0"/>
              <a:t>A[low] we will continue incrementing i and decrement j, until the false condition are obtained.</a:t>
            </a:r>
          </a:p>
          <a:p>
            <a:pPr>
              <a:buFont typeface="Courier New" pitchFamily="49" charset="0"/>
              <a:buChar char="o"/>
            </a:pPr>
            <a:r>
              <a:rPr lang="en-US" sz="2000" dirty="0" smtClean="0"/>
              <a:t>Step 7:  </a:t>
            </a:r>
          </a:p>
          <a:p>
            <a:pPr>
              <a:buNone/>
            </a:pPr>
            <a:r>
              <a:rPr lang="en-US" sz="2000" dirty="0" smtClean="0"/>
              <a:t>              low                                                           High</a:t>
            </a:r>
          </a:p>
          <a:p>
            <a:pPr>
              <a:buNone/>
            </a:pPr>
            <a:endParaRPr lang="en-US" sz="2000" dirty="0" smtClean="0"/>
          </a:p>
          <a:p>
            <a:pPr>
              <a:buNone/>
            </a:pPr>
            <a:r>
              <a:rPr lang="en-US" sz="2000" dirty="0" smtClean="0"/>
              <a:t>                                                      i            j                                                                                 </a:t>
            </a:r>
          </a:p>
          <a:p>
            <a:pPr>
              <a:buNone/>
            </a:pPr>
            <a:r>
              <a:rPr lang="en-US" sz="2000" dirty="0" smtClean="0"/>
              <a:t>  </a:t>
            </a:r>
            <a:r>
              <a:rPr lang="en-US" sz="1600" dirty="0" smtClean="0"/>
              <a:t>As A[j]&gt;A[low] , we will continue decrement j.</a:t>
            </a:r>
          </a:p>
          <a:p>
            <a:pPr>
              <a:buFont typeface="Courier New" pitchFamily="49" charset="0"/>
              <a:buChar char="o"/>
            </a:pPr>
            <a:r>
              <a:rPr lang="en-US" sz="2000" dirty="0" smtClean="0"/>
              <a:t>Step 8:   </a:t>
            </a:r>
            <a:r>
              <a:rPr lang="en-US" sz="2800" dirty="0" smtClean="0"/>
              <a:t>               </a:t>
            </a:r>
            <a:endParaRPr lang="en-US" sz="3600" dirty="0" smtClean="0"/>
          </a:p>
          <a:p>
            <a:pPr>
              <a:buNone/>
            </a:pPr>
            <a:endParaRPr lang="en-US" sz="2000" dirty="0" smtClean="0"/>
          </a:p>
          <a:p>
            <a:pPr>
              <a:buNone/>
            </a:pPr>
            <a:r>
              <a:rPr lang="en-US" sz="2000" dirty="0" smtClean="0"/>
              <a:t>              </a:t>
            </a:r>
            <a:endParaRPr lang="en-US" sz="2000" dirty="0"/>
          </a:p>
        </p:txBody>
      </p:sp>
      <p:sp>
        <p:nvSpPr>
          <p:cNvPr id="4" name="Rounded Rectangle 3"/>
          <p:cNvSpPr/>
          <p:nvPr/>
        </p:nvSpPr>
        <p:spPr>
          <a:xfrm>
            <a:off x="14478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5" name="Rounded Rectangle 4"/>
          <p:cNvSpPr/>
          <p:nvPr/>
        </p:nvSpPr>
        <p:spPr>
          <a:xfrm>
            <a:off x="23622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6" name="Rounded Rectangle 5"/>
          <p:cNvSpPr/>
          <p:nvPr/>
        </p:nvSpPr>
        <p:spPr>
          <a:xfrm>
            <a:off x="33528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bg1"/>
              </a:solidFill>
            </a:endParaRPr>
          </a:p>
        </p:txBody>
      </p:sp>
      <p:sp>
        <p:nvSpPr>
          <p:cNvPr id="7" name="Rounded Rectangle 6"/>
          <p:cNvSpPr/>
          <p:nvPr/>
        </p:nvSpPr>
        <p:spPr>
          <a:xfrm>
            <a:off x="43434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8" name="Rounded Rectangle 7"/>
          <p:cNvSpPr/>
          <p:nvPr/>
        </p:nvSpPr>
        <p:spPr>
          <a:xfrm>
            <a:off x="53340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bg1"/>
              </a:solidFill>
            </a:endParaRPr>
          </a:p>
        </p:txBody>
      </p:sp>
      <p:sp>
        <p:nvSpPr>
          <p:cNvPr id="9" name="Rounded Rectangle 8"/>
          <p:cNvSpPr/>
          <p:nvPr/>
        </p:nvSpPr>
        <p:spPr>
          <a:xfrm>
            <a:off x="6324600" y="19050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24" name="Rounded Rectangle 23"/>
          <p:cNvSpPr/>
          <p:nvPr/>
        </p:nvSpPr>
        <p:spPr>
          <a:xfrm>
            <a:off x="13716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25" name="Rounded Rectangle 24"/>
          <p:cNvSpPr/>
          <p:nvPr/>
        </p:nvSpPr>
        <p:spPr>
          <a:xfrm>
            <a:off x="22860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26" name="Rounded Rectangle 25"/>
          <p:cNvSpPr/>
          <p:nvPr/>
        </p:nvSpPr>
        <p:spPr>
          <a:xfrm>
            <a:off x="32766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bg1"/>
              </a:solidFill>
            </a:endParaRPr>
          </a:p>
        </p:txBody>
      </p:sp>
      <p:sp>
        <p:nvSpPr>
          <p:cNvPr id="27" name="Rounded Rectangle 26"/>
          <p:cNvSpPr/>
          <p:nvPr/>
        </p:nvSpPr>
        <p:spPr>
          <a:xfrm>
            <a:off x="42672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28" name="Rounded Rectangle 27"/>
          <p:cNvSpPr/>
          <p:nvPr/>
        </p:nvSpPr>
        <p:spPr>
          <a:xfrm>
            <a:off x="52578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29" name="Rounded Rectangle 28"/>
          <p:cNvSpPr/>
          <p:nvPr/>
        </p:nvSpPr>
        <p:spPr>
          <a:xfrm>
            <a:off x="62484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381000"/>
          </a:xfrm>
        </p:spPr>
        <p:txBody>
          <a:bodyPr>
            <a:normAutofit/>
          </a:bodyPr>
          <a:lstStyle/>
          <a:p>
            <a:r>
              <a:rPr lang="en-US" sz="200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Example of quick sort(Continue)</a:t>
            </a:r>
            <a:endParaRPr lang="en-US" dirty="0"/>
          </a:p>
        </p:txBody>
      </p:sp>
      <p:sp>
        <p:nvSpPr>
          <p:cNvPr id="3" name="Content Placeholder 2"/>
          <p:cNvSpPr>
            <a:spLocks noGrp="1"/>
          </p:cNvSpPr>
          <p:nvPr>
            <p:ph idx="1"/>
          </p:nvPr>
        </p:nvSpPr>
        <p:spPr>
          <a:xfrm>
            <a:off x="304800" y="609600"/>
            <a:ext cx="7391400" cy="6019800"/>
          </a:xfrm>
        </p:spPr>
        <p:txBody>
          <a:bodyPr>
            <a:normAutofit/>
          </a:bodyPr>
          <a:lstStyle/>
          <a:p>
            <a:pPr>
              <a:buNone/>
            </a:pPr>
            <a:r>
              <a:rPr lang="en-US" sz="2000" dirty="0" smtClean="0"/>
              <a:t>               low                                                           High</a:t>
            </a:r>
          </a:p>
          <a:p>
            <a:pPr>
              <a:buNone/>
            </a:pPr>
            <a:endParaRPr lang="en-US" sz="2000" dirty="0" smtClean="0"/>
          </a:p>
          <a:p>
            <a:pPr>
              <a:buNone/>
            </a:pPr>
            <a:r>
              <a:rPr lang="en-US" sz="2000" dirty="0" smtClean="0"/>
              <a:t>                                                       </a:t>
            </a:r>
            <a:r>
              <a:rPr lang="en-US" sz="2000" dirty="0" err="1" smtClean="0"/>
              <a:t>i,j</a:t>
            </a:r>
            <a:endParaRPr lang="en-US" sz="2000" dirty="0" smtClean="0"/>
          </a:p>
          <a:p>
            <a:pPr>
              <a:buNone/>
            </a:pPr>
            <a:r>
              <a:rPr lang="en-US" sz="2000" dirty="0" smtClean="0"/>
              <a:t>               low                                                           High</a:t>
            </a:r>
          </a:p>
          <a:p>
            <a:pPr>
              <a:buNone/>
            </a:pPr>
            <a:endParaRPr lang="en-US" sz="2000" dirty="0" smtClean="0"/>
          </a:p>
          <a:p>
            <a:pPr>
              <a:buNone/>
            </a:pPr>
            <a:r>
              <a:rPr lang="en-US" sz="2000" dirty="0" smtClean="0"/>
              <a:t>                                           j            i                              </a:t>
            </a:r>
          </a:p>
          <a:p>
            <a:pPr>
              <a:buNone/>
            </a:pPr>
            <a:r>
              <a:rPr lang="en-US" sz="1600" dirty="0" smtClean="0"/>
              <a:t>As</a:t>
            </a:r>
            <a:r>
              <a:rPr lang="en-US" sz="2000" dirty="0" smtClean="0"/>
              <a:t> </a:t>
            </a:r>
            <a:r>
              <a:rPr lang="en-US" sz="1600" dirty="0" smtClean="0"/>
              <a:t>A[j] &lt; A[low] and j cross I .that is j &lt; i ,we will swap A[low] and A[j].</a:t>
            </a:r>
          </a:p>
          <a:p>
            <a:pPr>
              <a:buFont typeface="Courier New" pitchFamily="49" charset="0"/>
              <a:buChar char="o"/>
            </a:pPr>
            <a:r>
              <a:rPr lang="en-US" sz="2000" dirty="0" smtClean="0"/>
              <a:t>Step 9:</a:t>
            </a:r>
          </a:p>
          <a:p>
            <a:pPr>
              <a:buNone/>
            </a:pPr>
            <a:r>
              <a:rPr lang="en-US" sz="2000" dirty="0" smtClean="0"/>
              <a:t>                low                                                         High</a:t>
            </a:r>
          </a:p>
          <a:p>
            <a:pPr>
              <a:buNone/>
            </a:pPr>
            <a:endParaRPr lang="en-US" sz="2000" dirty="0" smtClean="0"/>
          </a:p>
          <a:p>
            <a:pPr>
              <a:buNone/>
            </a:pPr>
            <a:r>
              <a:rPr lang="en-US" sz="2000" dirty="0" smtClean="0"/>
              <a:t>                                                                 </a:t>
            </a:r>
          </a:p>
          <a:p>
            <a:pPr>
              <a:buNone/>
            </a:pPr>
            <a:r>
              <a:rPr lang="en-US" sz="1600" dirty="0" smtClean="0"/>
              <a:t>The left sublist now contains 30 and right sublist contain 40.so we can subdivide the list.   </a:t>
            </a:r>
            <a:r>
              <a:rPr lang="en-US" sz="2000" dirty="0" smtClean="0"/>
              <a:t>  </a:t>
            </a:r>
          </a:p>
          <a:p>
            <a:pPr>
              <a:buNone/>
            </a:pPr>
            <a:r>
              <a:rPr lang="en-US" sz="1600" dirty="0" smtClean="0"/>
              <a:t> So, This is a sorted list.            </a:t>
            </a:r>
            <a:endParaRPr lang="en-US" sz="2000" dirty="0"/>
          </a:p>
        </p:txBody>
      </p:sp>
      <p:sp>
        <p:nvSpPr>
          <p:cNvPr id="4" name="Rounded Rectangle 3"/>
          <p:cNvSpPr/>
          <p:nvPr/>
        </p:nvSpPr>
        <p:spPr>
          <a:xfrm>
            <a:off x="14478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5" name="Rounded Rectangle 4"/>
          <p:cNvSpPr/>
          <p:nvPr/>
        </p:nvSpPr>
        <p:spPr>
          <a:xfrm>
            <a:off x="23622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6" name="Rounded Rectangle 5"/>
          <p:cNvSpPr/>
          <p:nvPr/>
        </p:nvSpPr>
        <p:spPr>
          <a:xfrm>
            <a:off x="33528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bg1"/>
              </a:solidFill>
            </a:endParaRPr>
          </a:p>
        </p:txBody>
      </p:sp>
      <p:sp>
        <p:nvSpPr>
          <p:cNvPr id="7" name="Rounded Rectangle 6"/>
          <p:cNvSpPr/>
          <p:nvPr/>
        </p:nvSpPr>
        <p:spPr>
          <a:xfrm>
            <a:off x="43434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8" name="Rounded Rectangle 7"/>
          <p:cNvSpPr/>
          <p:nvPr/>
        </p:nvSpPr>
        <p:spPr>
          <a:xfrm>
            <a:off x="53340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9" name="Rounded Rectangle 8"/>
          <p:cNvSpPr/>
          <p:nvPr/>
        </p:nvSpPr>
        <p:spPr>
          <a:xfrm>
            <a:off x="6324600" y="990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10" name="Rounded Rectangle 9"/>
          <p:cNvSpPr/>
          <p:nvPr/>
        </p:nvSpPr>
        <p:spPr>
          <a:xfrm>
            <a:off x="15240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11" name="Rounded Rectangle 10"/>
          <p:cNvSpPr/>
          <p:nvPr/>
        </p:nvSpPr>
        <p:spPr>
          <a:xfrm>
            <a:off x="24384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12" name="Rounded Rectangle 11"/>
          <p:cNvSpPr/>
          <p:nvPr/>
        </p:nvSpPr>
        <p:spPr>
          <a:xfrm>
            <a:off x="34290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bg1"/>
              </a:solidFill>
            </a:endParaRPr>
          </a:p>
        </p:txBody>
      </p:sp>
      <p:sp>
        <p:nvSpPr>
          <p:cNvPr id="13" name="Rounded Rectangle 12"/>
          <p:cNvSpPr/>
          <p:nvPr/>
        </p:nvSpPr>
        <p:spPr>
          <a:xfrm>
            <a:off x="44196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14" name="Rounded Rectangle 13"/>
          <p:cNvSpPr/>
          <p:nvPr/>
        </p:nvSpPr>
        <p:spPr>
          <a:xfrm>
            <a:off x="54102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15" name="Rounded Rectangle 14"/>
          <p:cNvSpPr/>
          <p:nvPr/>
        </p:nvSpPr>
        <p:spPr>
          <a:xfrm>
            <a:off x="6400800" y="2133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23" name="Rounded Rectangle 22"/>
          <p:cNvSpPr/>
          <p:nvPr/>
        </p:nvSpPr>
        <p:spPr>
          <a:xfrm>
            <a:off x="15240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24" name="Rounded Rectangle 23"/>
          <p:cNvSpPr/>
          <p:nvPr/>
        </p:nvSpPr>
        <p:spPr>
          <a:xfrm>
            <a:off x="24384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25" name="Rounded Rectangle 24"/>
          <p:cNvSpPr/>
          <p:nvPr/>
        </p:nvSpPr>
        <p:spPr>
          <a:xfrm>
            <a:off x="34290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3</a:t>
            </a:r>
            <a:r>
              <a:rPr lang="en-US" dirty="0" smtClean="0">
                <a:solidFill>
                  <a:schemeClr val="tx1"/>
                </a:solidFill>
              </a:rPr>
              <a:t>0</a:t>
            </a:r>
            <a:endParaRPr lang="en-US" dirty="0">
              <a:solidFill>
                <a:schemeClr val="bg1"/>
              </a:solidFill>
            </a:endParaRPr>
          </a:p>
        </p:txBody>
      </p:sp>
      <p:sp>
        <p:nvSpPr>
          <p:cNvPr id="26" name="Rounded Rectangle 25"/>
          <p:cNvSpPr/>
          <p:nvPr/>
        </p:nvSpPr>
        <p:spPr>
          <a:xfrm>
            <a:off x="44196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27" name="Rounded Rectangle 26"/>
          <p:cNvSpPr/>
          <p:nvPr/>
        </p:nvSpPr>
        <p:spPr>
          <a:xfrm>
            <a:off x="54102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28" name="Rounded Rectangle 27"/>
          <p:cNvSpPr/>
          <p:nvPr/>
        </p:nvSpPr>
        <p:spPr>
          <a:xfrm>
            <a:off x="6400800" y="40386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3794760"/>
          </a:xfrm>
        </p:spPr>
        <p:txBody>
          <a:bodyPr/>
          <a:lstStyle/>
          <a:p>
            <a:pPr algn="ctr"/>
            <a:r>
              <a:rPr lang="en-US" dirty="0" smtClean="0"/>
              <a:t>END</a:t>
            </a:r>
            <a:endParaRPr lang="en-US"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Defination of quick sort</a:t>
            </a:r>
            <a:endParaRPr lang="en-US" dirty="0"/>
          </a:p>
        </p:txBody>
      </p:sp>
      <p:sp>
        <p:nvSpPr>
          <p:cNvPr id="3" name="Content Placeholder 2"/>
          <p:cNvSpPr>
            <a:spLocks noGrp="1"/>
          </p:cNvSpPr>
          <p:nvPr>
            <p:ph idx="1"/>
          </p:nvPr>
        </p:nvSpPr>
        <p:spPr>
          <a:xfrm>
            <a:off x="457200" y="1828800"/>
            <a:ext cx="7239000" cy="3352800"/>
          </a:xfrm>
        </p:spPr>
        <p:txBody>
          <a:bodyPr/>
          <a:lstStyle/>
          <a:p>
            <a:pPr>
              <a:buNone/>
            </a:pPr>
            <a:r>
              <a:rPr lang="en-US" dirty="0" smtClean="0"/>
              <a:t>             </a:t>
            </a:r>
            <a:r>
              <a:rPr lang="en-US" sz="2800" b="1" dirty="0" smtClean="0">
                <a:latin typeface="Arial Black"/>
                <a:ea typeface="Times New Roman"/>
                <a:cs typeface="Arial Black"/>
              </a:rPr>
              <a:t> Quick sort is a sorting algorithm that use the </a:t>
            </a:r>
            <a:r>
              <a:rPr lang="en-US" sz="2800" b="1" dirty="0" smtClean="0">
                <a:solidFill>
                  <a:srgbClr val="FF0000"/>
                </a:solidFill>
                <a:latin typeface="Arial Black"/>
                <a:ea typeface="Times New Roman"/>
                <a:cs typeface="Arial Black"/>
              </a:rPr>
              <a:t>divide</a:t>
            </a:r>
            <a:r>
              <a:rPr lang="en-US" sz="2800" b="1" dirty="0" smtClean="0">
                <a:latin typeface="Arial Black"/>
                <a:ea typeface="Times New Roman"/>
                <a:cs typeface="Arial Black"/>
              </a:rPr>
              <a:t> and </a:t>
            </a:r>
            <a:r>
              <a:rPr lang="en-US" sz="2800" b="1" dirty="0" smtClean="0">
                <a:solidFill>
                  <a:srgbClr val="FF0000"/>
                </a:solidFill>
                <a:latin typeface="Arial Black"/>
                <a:ea typeface="Times New Roman"/>
                <a:cs typeface="Arial Black"/>
              </a:rPr>
              <a:t>conquer </a:t>
            </a:r>
            <a:r>
              <a:rPr lang="en-US" sz="2800" b="1" dirty="0" smtClean="0">
                <a:latin typeface="Arial Black"/>
                <a:ea typeface="Times New Roman"/>
                <a:cs typeface="Arial Black"/>
              </a:rPr>
              <a:t>strategy. In this method     </a:t>
            </a:r>
            <a:r>
              <a:rPr lang="en-US" sz="2800" b="1" dirty="0" smtClean="0">
                <a:solidFill>
                  <a:srgbClr val="FF0000"/>
                </a:solidFill>
                <a:latin typeface="Arial Black"/>
                <a:ea typeface="Times New Roman"/>
                <a:cs typeface="Arial Black"/>
              </a:rPr>
              <a:t>division</a:t>
            </a:r>
            <a:r>
              <a:rPr lang="en-US" sz="2800" b="1" dirty="0" smtClean="0">
                <a:latin typeface="Arial Black"/>
                <a:ea typeface="Times New Roman"/>
                <a:cs typeface="Arial Black"/>
              </a:rPr>
              <a:t> is dynamically carried out.</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1143000"/>
          </a:xfrm>
        </p:spPr>
        <p:txBody>
          <a:bodyPr>
            <a:normAutofit/>
          </a:bodyPr>
          <a:lstStyle/>
          <a:p>
            <a:r>
              <a:rPr lang="en-US" sz="2800" dirty="0" smtClean="0"/>
              <a:t>There are three step in quick sort</a:t>
            </a:r>
            <a:endParaRPr lang="en-US" sz="28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solidFill>
                  <a:srgbClr val="00B0F0"/>
                </a:solidFill>
              </a:rPr>
              <a:t> Divide:</a:t>
            </a:r>
            <a:endParaRPr lang="en-US" dirty="0" smtClean="0"/>
          </a:p>
          <a:p>
            <a:pPr marL="0" marR="0">
              <a:lnSpc>
                <a:spcPct val="115000"/>
              </a:lnSpc>
              <a:spcBef>
                <a:spcPts val="0"/>
              </a:spcBef>
              <a:spcAft>
                <a:spcPts val="1000"/>
              </a:spcAft>
              <a:buNone/>
            </a:pPr>
            <a:r>
              <a:rPr lang="en-US" dirty="0" smtClean="0"/>
              <a:t>          </a:t>
            </a:r>
            <a:r>
              <a:rPr lang="en-US" sz="2800" dirty="0" smtClean="0">
                <a:latin typeface="Calibri"/>
                <a:ea typeface="Times New Roman"/>
                <a:cs typeface="Calibri"/>
              </a:rPr>
              <a:t>Divide the array into two sub array that each element in the left sub array is less than or equal the middle element in right sub array is greater than the middle element.</a:t>
            </a:r>
            <a:endParaRPr lang="en-US" sz="1400" dirty="0" smtClean="0">
              <a:latin typeface="Calibri"/>
              <a:ea typeface="Times New Roman"/>
              <a:cs typeface="Times New Roman"/>
            </a:endParaRPr>
          </a:p>
          <a:p>
            <a:pPr>
              <a:buFont typeface="Wingdings" pitchFamily="2" charset="2"/>
              <a:buChar char="v"/>
            </a:pPr>
            <a:r>
              <a:rPr lang="en-US" dirty="0" smtClean="0"/>
              <a:t> </a:t>
            </a:r>
            <a:r>
              <a:rPr lang="en-US" dirty="0" smtClean="0">
                <a:solidFill>
                  <a:srgbClr val="00B0F0"/>
                </a:solidFill>
              </a:rPr>
              <a:t>Conquer :</a:t>
            </a:r>
          </a:p>
          <a:p>
            <a:pPr marL="0" marR="0">
              <a:lnSpc>
                <a:spcPct val="115000"/>
              </a:lnSpc>
              <a:spcBef>
                <a:spcPts val="0"/>
              </a:spcBef>
              <a:spcAft>
                <a:spcPts val="1000"/>
              </a:spcAft>
              <a:buNone/>
            </a:pPr>
            <a:r>
              <a:rPr lang="en-US" dirty="0" smtClean="0"/>
              <a:t>          </a:t>
            </a:r>
            <a:r>
              <a:rPr lang="en-US" sz="2800" dirty="0" smtClean="0">
                <a:latin typeface="Calibri"/>
                <a:ea typeface="Times New Roman"/>
                <a:cs typeface="Calibri"/>
              </a:rPr>
              <a:t>Recursively sort the two sub array.</a:t>
            </a:r>
          </a:p>
          <a:p>
            <a:pPr marL="0" marR="0">
              <a:lnSpc>
                <a:spcPct val="115000"/>
              </a:lnSpc>
              <a:spcBef>
                <a:spcPts val="0"/>
              </a:spcBef>
              <a:spcAft>
                <a:spcPts val="1000"/>
              </a:spcAft>
              <a:buFont typeface="Wingdings" pitchFamily="2" charset="2"/>
              <a:buChar char="v"/>
            </a:pPr>
            <a:r>
              <a:rPr lang="en-US" sz="2800" dirty="0" smtClean="0">
                <a:solidFill>
                  <a:srgbClr val="00B0F0"/>
                </a:solidFill>
                <a:latin typeface="Calibri"/>
                <a:ea typeface="Times New Roman"/>
                <a:cs typeface="Calibri"/>
              </a:rPr>
              <a:t>Combine :</a:t>
            </a:r>
          </a:p>
          <a:p>
            <a:pPr marL="0">
              <a:lnSpc>
                <a:spcPct val="115000"/>
              </a:lnSpc>
              <a:spcBef>
                <a:spcPts val="0"/>
              </a:spcBef>
              <a:spcAft>
                <a:spcPts val="1000"/>
              </a:spcAft>
              <a:buNone/>
            </a:pPr>
            <a:r>
              <a:rPr lang="en-US" sz="2800" dirty="0" smtClean="0">
                <a:latin typeface="Calibri" pitchFamily="34" charset="0"/>
                <a:ea typeface="Times New Roman"/>
                <a:cs typeface="Calibri" pitchFamily="34" charset="0"/>
              </a:rPr>
              <a:t>           </a:t>
            </a:r>
            <a:r>
              <a:rPr lang="en-US" sz="2800" dirty="0" smtClean="0">
                <a:latin typeface="Calibri" pitchFamily="34" charset="0"/>
                <a:cs typeface="Calibri" pitchFamily="34" charset="0"/>
              </a:rPr>
              <a:t>Combine all the sorted elements in a single group.</a:t>
            </a:r>
          </a:p>
          <a:p>
            <a:pPr marL="0" marR="0">
              <a:lnSpc>
                <a:spcPct val="115000"/>
              </a:lnSpc>
              <a:spcBef>
                <a:spcPts val="0"/>
              </a:spcBef>
              <a:spcAft>
                <a:spcPts val="1000"/>
              </a:spcAft>
              <a:buNone/>
            </a:pPr>
            <a:endParaRPr lang="en-US" sz="2800" dirty="0" smtClean="0">
              <a:latin typeface="Calibri"/>
              <a:ea typeface="Times New Roman"/>
              <a:cs typeface="Calibri"/>
            </a:endParaRPr>
          </a:p>
          <a:p>
            <a:pPr marL="0" marR="0">
              <a:lnSpc>
                <a:spcPct val="115000"/>
              </a:lnSpc>
              <a:spcBef>
                <a:spcPts val="0"/>
              </a:spcBef>
              <a:spcAft>
                <a:spcPts val="1000"/>
              </a:spcAft>
              <a:buFont typeface="Wingdings" pitchFamily="2" charset="2"/>
              <a:buChar char="v"/>
            </a:pPr>
            <a:endParaRPr lang="en-US" sz="2800" dirty="0" smtClean="0">
              <a:latin typeface="Calibri"/>
              <a:ea typeface="Times New Roman"/>
              <a:cs typeface="Calibri"/>
            </a:endParaRPr>
          </a:p>
          <a:p>
            <a:pPr marL="0" marR="0">
              <a:lnSpc>
                <a:spcPct val="115000"/>
              </a:lnSpc>
              <a:spcBef>
                <a:spcPts val="0"/>
              </a:spcBef>
              <a:spcAft>
                <a:spcPts val="1000"/>
              </a:spcAft>
              <a:buFont typeface="Wingdings" pitchFamily="2" charset="2"/>
              <a:buChar char="v"/>
            </a:pPr>
            <a:endParaRPr lang="en-US" sz="2800" dirty="0" smtClean="0">
              <a:latin typeface="Calibri"/>
              <a:ea typeface="Times New Roman"/>
              <a:cs typeface="Calibri"/>
            </a:endParaRPr>
          </a:p>
          <a:p>
            <a:pPr marL="0" marR="0">
              <a:lnSpc>
                <a:spcPct val="115000"/>
              </a:lnSpc>
              <a:spcBef>
                <a:spcPts val="0"/>
              </a:spcBef>
              <a:spcAft>
                <a:spcPts val="1000"/>
              </a:spcAft>
              <a:buNone/>
            </a:pPr>
            <a:endParaRPr lang="en-US" sz="1400" dirty="0" smtClean="0">
              <a:latin typeface="Calibri"/>
              <a:ea typeface="Times New Roman"/>
              <a:cs typeface="Times New Roman"/>
            </a:endParaRPr>
          </a:p>
          <a:p>
            <a:pPr>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762000"/>
          </a:xfrm>
        </p:spPr>
        <p:txBody>
          <a:bodyPr/>
          <a:lstStyle/>
          <a:p>
            <a:r>
              <a:rPr lang="en-US" dirty="0" smtClean="0"/>
              <a:t>algorithm</a:t>
            </a:r>
            <a:endParaRPr lang="en-US" dirty="0"/>
          </a:p>
        </p:txBody>
      </p:sp>
      <p:sp>
        <p:nvSpPr>
          <p:cNvPr id="3" name="Content Placeholder 2"/>
          <p:cNvSpPr>
            <a:spLocks noGrp="1"/>
          </p:cNvSpPr>
          <p:nvPr>
            <p:ph idx="1"/>
          </p:nvPr>
        </p:nvSpPr>
        <p:spPr>
          <a:xfrm>
            <a:off x="457200" y="990600"/>
            <a:ext cx="7239000" cy="5465136"/>
          </a:xfrm>
        </p:spPr>
        <p:txBody>
          <a:bodyPr>
            <a:normAutofit/>
          </a:bodyPr>
          <a:lstStyle/>
          <a:p>
            <a:pPr>
              <a:buNone/>
            </a:pPr>
            <a:r>
              <a:rPr lang="en-US" sz="2000" dirty="0" smtClean="0"/>
              <a:t>Algorithm quick (A [0...n-1], low ,high).</a:t>
            </a:r>
          </a:p>
          <a:p>
            <a:pPr>
              <a:buNone/>
            </a:pPr>
            <a:r>
              <a:rPr lang="en-US" sz="2000" dirty="0" smtClean="0"/>
              <a:t>//problem description: this algorithm sort the element </a:t>
            </a:r>
          </a:p>
          <a:p>
            <a:pPr>
              <a:buNone/>
            </a:pPr>
            <a:r>
              <a:rPr lang="en-US" sz="2000" dirty="0" smtClean="0"/>
              <a:t>//using quick sort.</a:t>
            </a:r>
          </a:p>
          <a:p>
            <a:pPr>
              <a:buNone/>
            </a:pPr>
            <a:r>
              <a:rPr lang="en-US" sz="2000" dirty="0" smtClean="0"/>
              <a:t>//Input: unsorted array A; low is left most element of</a:t>
            </a:r>
          </a:p>
          <a:p>
            <a:pPr>
              <a:buNone/>
            </a:pPr>
            <a:r>
              <a:rPr lang="en-US" sz="2000" dirty="0" smtClean="0"/>
              <a:t>//array and high is right most element of array.</a:t>
            </a:r>
          </a:p>
          <a:p>
            <a:pPr>
              <a:buNone/>
            </a:pPr>
            <a:r>
              <a:rPr lang="en-US" sz="2000" dirty="0" smtClean="0"/>
              <a:t>//Output: create a sorted array.</a:t>
            </a:r>
          </a:p>
          <a:p>
            <a:pPr>
              <a:buNone/>
            </a:pPr>
            <a:r>
              <a:rPr lang="en-US" sz="2000" dirty="0" smtClean="0"/>
              <a:t>         If ( low &lt; high ) then</a:t>
            </a:r>
          </a:p>
          <a:p>
            <a:pPr>
              <a:buNone/>
            </a:pPr>
            <a:r>
              <a:rPr lang="en-US" sz="2000" dirty="0" smtClean="0"/>
              <a:t>             m </a:t>
            </a:r>
            <a:r>
              <a:rPr lang="en-US" sz="2000" dirty="0" smtClean="0">
                <a:sym typeface="Wingdings"/>
              </a:rPr>
              <a:t></a:t>
            </a:r>
            <a:r>
              <a:rPr lang="en-US" sz="2000" dirty="0" smtClean="0"/>
              <a:t>partition( A [low...high] )</a:t>
            </a:r>
          </a:p>
          <a:p>
            <a:pPr>
              <a:buNone/>
            </a:pPr>
            <a:r>
              <a:rPr lang="en-US" sz="2000" dirty="0" smtClean="0"/>
              <a:t>             quick ( A [low...m-1] )</a:t>
            </a:r>
          </a:p>
          <a:p>
            <a:pPr>
              <a:buNone/>
            </a:pPr>
            <a:r>
              <a:rPr lang="en-US" sz="2000" dirty="0" smtClean="0"/>
              <a:t>             quick ( A [m+1...high] )</a:t>
            </a:r>
          </a:p>
          <a:p>
            <a:pPr>
              <a:buNone/>
            </a:pPr>
            <a:r>
              <a:rPr lang="en-US" sz="2000" dirty="0" smtClean="0"/>
              <a:t>      Algorithm partition (A [low...high] )</a:t>
            </a:r>
          </a:p>
          <a:p>
            <a:pPr>
              <a:buNone/>
            </a:pPr>
            <a:r>
              <a:rPr lang="en-US" sz="2000" dirty="0" smtClean="0"/>
              <a:t>     Pivot</a:t>
            </a:r>
            <a:r>
              <a:rPr lang="en-US" sz="2000" dirty="0" smtClean="0">
                <a:sym typeface="Wingdings"/>
              </a:rPr>
              <a:t></a:t>
            </a:r>
            <a:r>
              <a:rPr lang="en-US" sz="2000" dirty="0" smtClean="0"/>
              <a:t>A [ low]</a:t>
            </a:r>
          </a:p>
          <a:p>
            <a:pPr>
              <a:buNone/>
            </a:pPr>
            <a:r>
              <a:rPr lang="en-US" sz="2000" dirty="0" smtClean="0"/>
              <a:t>     </a:t>
            </a:r>
            <a:r>
              <a:rPr lang="en-US" sz="2000" dirty="0" err="1" smtClean="0"/>
              <a:t>I</a:t>
            </a:r>
            <a:r>
              <a:rPr lang="en-US" sz="2000" dirty="0" err="1" smtClean="0">
                <a:sym typeface="Wingdings"/>
              </a:rPr>
              <a:t></a:t>
            </a:r>
            <a:r>
              <a:rPr lang="en-US" sz="2000" dirty="0" err="1" smtClean="0"/>
              <a:t>low</a:t>
            </a:r>
            <a:endParaRPr lang="en-US" sz="2000" dirty="0" smtClean="0"/>
          </a:p>
          <a:p>
            <a:pPr>
              <a:buNone/>
            </a:pPr>
            <a:r>
              <a:rPr lang="en-US" sz="2000" dirty="0" smtClean="0"/>
              <a:t>     J</a:t>
            </a:r>
            <a:r>
              <a:rPr lang="en-US" sz="2000" dirty="0" smtClean="0">
                <a:sym typeface="Wingdings"/>
              </a:rPr>
              <a:t></a:t>
            </a:r>
            <a:r>
              <a:rPr lang="en-US" sz="2000" dirty="0" smtClean="0"/>
              <a:t>high+1</a:t>
            </a:r>
          </a:p>
          <a:p>
            <a:pPr>
              <a:buNone/>
            </a:pPr>
            <a:endParaRPr lang="en-US" sz="2000" dirty="0" smtClean="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381000"/>
          </a:xfrm>
        </p:spPr>
        <p:txBody>
          <a:bodyPr>
            <a:normAutofit/>
          </a:bodyPr>
          <a:lstStyle/>
          <a:p>
            <a:r>
              <a:rPr lang="en-US" sz="2000" dirty="0" smtClean="0"/>
              <a:t>Algorithm(continue)</a:t>
            </a:r>
            <a:endParaRPr lang="en-US" sz="2000" dirty="0"/>
          </a:p>
        </p:txBody>
      </p:sp>
      <p:sp>
        <p:nvSpPr>
          <p:cNvPr id="3" name="Content Placeholder 2"/>
          <p:cNvSpPr>
            <a:spLocks noGrp="1"/>
          </p:cNvSpPr>
          <p:nvPr>
            <p:ph idx="1"/>
          </p:nvPr>
        </p:nvSpPr>
        <p:spPr>
          <a:xfrm>
            <a:off x="457200" y="685800"/>
            <a:ext cx="7239000" cy="5769936"/>
          </a:xfrm>
        </p:spPr>
        <p:txBody>
          <a:bodyPr>
            <a:normAutofit/>
          </a:bodyPr>
          <a:lstStyle/>
          <a:p>
            <a:pPr>
              <a:buNone/>
            </a:pPr>
            <a:r>
              <a:rPr lang="en-US" sz="2000" dirty="0" smtClean="0"/>
              <a:t>Algorithm partition    (A[low…high])</a:t>
            </a:r>
          </a:p>
          <a:p>
            <a:pPr>
              <a:buNone/>
            </a:pPr>
            <a:r>
              <a:rPr lang="en-US" sz="2000" dirty="0" smtClean="0"/>
              <a:t>     //Problem description: This algorithm partitions  the               //sub array using the first element as pivot element</a:t>
            </a:r>
          </a:p>
          <a:p>
            <a:pPr>
              <a:buNone/>
            </a:pPr>
            <a:r>
              <a:rPr lang="en-US" sz="2000" dirty="0" smtClean="0"/>
              <a:t>    //Input: A sub array A with low as left most index of the</a:t>
            </a:r>
          </a:p>
          <a:p>
            <a:pPr>
              <a:buNone/>
            </a:pPr>
            <a:r>
              <a:rPr lang="en-US" sz="2000" dirty="0" smtClean="0"/>
              <a:t>   //array and high as the right most index of the array.       // Output: The partitioning of array a is done and pivot //occupies its proper position.</a:t>
            </a:r>
          </a:p>
          <a:p>
            <a:pPr>
              <a:buNone/>
            </a:pPr>
            <a:r>
              <a:rPr lang="en-US" sz="2000" dirty="0" smtClean="0"/>
              <a:t>       Pivot</a:t>
            </a:r>
            <a:r>
              <a:rPr lang="en-US" sz="2000" dirty="0" smtClean="0">
                <a:sym typeface="Wingdings" pitchFamily="2" charset="2"/>
              </a:rPr>
              <a:t> A[low]</a:t>
            </a:r>
            <a:endParaRPr lang="en-US" sz="2000" dirty="0" smtClean="0"/>
          </a:p>
          <a:p>
            <a:pPr>
              <a:buNone/>
            </a:pPr>
            <a:r>
              <a:rPr lang="en-US" sz="2000" dirty="0" smtClean="0"/>
              <a:t>       J</a:t>
            </a:r>
            <a:r>
              <a:rPr lang="en-US" sz="2000" dirty="0" smtClean="0">
                <a:sym typeface="Wingdings"/>
              </a:rPr>
              <a:t></a:t>
            </a:r>
            <a:r>
              <a:rPr lang="en-US" sz="2000" dirty="0" smtClean="0"/>
              <a:t>high+1</a:t>
            </a:r>
          </a:p>
          <a:p>
            <a:pPr>
              <a:buNone/>
            </a:pPr>
            <a:r>
              <a:rPr lang="en-US" sz="2000" dirty="0" smtClean="0"/>
              <a:t>              While (i ≤ j) do</a:t>
            </a:r>
          </a:p>
          <a:p>
            <a:pPr>
              <a:buNone/>
            </a:pPr>
            <a:r>
              <a:rPr lang="en-US" sz="2000" dirty="0" smtClean="0"/>
              <a:t>                   {</a:t>
            </a:r>
          </a:p>
          <a:p>
            <a:pPr>
              <a:buNone/>
            </a:pPr>
            <a:r>
              <a:rPr lang="en-US" sz="2000" dirty="0" smtClean="0"/>
              <a:t>                      while (A[ i ] ≤ pivot)do</a:t>
            </a:r>
          </a:p>
          <a:p>
            <a:pPr>
              <a:buNone/>
            </a:pPr>
            <a:r>
              <a:rPr lang="en-US" sz="2000" dirty="0" smtClean="0"/>
              <a:t>                        i</a:t>
            </a:r>
            <a:r>
              <a:rPr lang="en-US" sz="2000" dirty="0" smtClean="0">
                <a:sym typeface="Wingdings"/>
              </a:rPr>
              <a:t></a:t>
            </a:r>
            <a:r>
              <a:rPr lang="en-US" sz="2000" dirty="0" smtClean="0"/>
              <a:t>i+1</a:t>
            </a:r>
          </a:p>
          <a:p>
            <a:pPr>
              <a:buNone/>
            </a:pPr>
            <a:r>
              <a:rPr lang="en-US" sz="2000" dirty="0" smtClean="0"/>
              <a:t>                      while ( A[ j ] ≥ pivot )do</a:t>
            </a:r>
          </a:p>
          <a:p>
            <a:pPr>
              <a:buNone/>
            </a:pPr>
            <a:r>
              <a:rPr lang="en-US" sz="2000" dirty="0" smtClean="0"/>
              <a:t>                        j </a:t>
            </a:r>
            <a:r>
              <a:rPr lang="en-US" sz="2000" dirty="0" smtClean="0">
                <a:sym typeface="Wingdings"/>
              </a:rPr>
              <a:t></a:t>
            </a:r>
            <a:r>
              <a:rPr lang="en-US" sz="2000" dirty="0" smtClean="0"/>
              <a:t> j-1</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629400" cy="457200"/>
          </a:xfrm>
        </p:spPr>
        <p:txBody>
          <a:bodyPr>
            <a:normAutofit/>
          </a:bodyPr>
          <a:lstStyle/>
          <a:p>
            <a:r>
              <a:rPr lang="en-US" sz="2400" dirty="0" smtClean="0"/>
              <a:t>Algorithm(continue)</a:t>
            </a:r>
            <a:endParaRPr lang="en-US" sz="2400" dirty="0"/>
          </a:p>
        </p:txBody>
      </p:sp>
      <p:sp>
        <p:nvSpPr>
          <p:cNvPr id="3" name="Content Placeholder 2"/>
          <p:cNvSpPr>
            <a:spLocks noGrp="1"/>
          </p:cNvSpPr>
          <p:nvPr>
            <p:ph idx="1"/>
          </p:nvPr>
        </p:nvSpPr>
        <p:spPr>
          <a:xfrm>
            <a:off x="152400" y="533400"/>
            <a:ext cx="7620000" cy="6172200"/>
          </a:xfrm>
        </p:spPr>
        <p:txBody>
          <a:bodyPr>
            <a:normAutofit/>
          </a:bodyPr>
          <a:lstStyle/>
          <a:p>
            <a:pPr>
              <a:buNone/>
            </a:pPr>
            <a:r>
              <a:rPr lang="en-US" dirty="0" smtClean="0"/>
              <a:t> </a:t>
            </a:r>
            <a:r>
              <a:rPr lang="en-US" sz="2000" dirty="0" smtClean="0"/>
              <a:t>if ( i≤ j) then </a:t>
            </a:r>
          </a:p>
          <a:p>
            <a:pPr>
              <a:buNone/>
            </a:pPr>
            <a:r>
              <a:rPr lang="en-US" sz="2000" dirty="0" smtClean="0"/>
              <a:t>             swap ( A[ i ],A[ j ] )//</a:t>
            </a:r>
            <a:r>
              <a:rPr lang="en-US" sz="1600" dirty="0" smtClean="0"/>
              <a:t>swaps A[i] and A[j]</a:t>
            </a:r>
            <a:endParaRPr lang="en-US" sz="2000" dirty="0" smtClean="0"/>
          </a:p>
          <a:p>
            <a:pPr>
              <a:buNone/>
            </a:pPr>
            <a:r>
              <a:rPr lang="en-US" sz="2000" dirty="0" smtClean="0"/>
              <a:t>         }</a:t>
            </a:r>
          </a:p>
          <a:p>
            <a:pPr>
              <a:buNone/>
            </a:pPr>
            <a:r>
              <a:rPr lang="en-US" sz="2000" dirty="0" smtClean="0"/>
              <a:t>         Swap (A [low], A [ j ] )//</a:t>
            </a:r>
            <a:r>
              <a:rPr lang="en-US" sz="1600" dirty="0" smtClean="0"/>
              <a:t>when i cross j swap A[low] and A[j]</a:t>
            </a:r>
            <a:endParaRPr lang="en-US" sz="2000" dirty="0" smtClean="0"/>
          </a:p>
          <a:p>
            <a:pPr>
              <a:buNone/>
            </a:pPr>
            <a:r>
              <a:rPr lang="en-US" sz="2000" dirty="0" smtClean="0"/>
              <a:t> </a:t>
            </a:r>
          </a:p>
          <a:p>
            <a:pPr>
              <a:buNone/>
            </a:pPr>
            <a:r>
              <a:rPr lang="en-US" sz="2000" dirty="0" smtClean="0"/>
              <a:t>         return j.</a:t>
            </a:r>
          </a:p>
          <a:p>
            <a:pPr>
              <a:buNone/>
            </a:pPr>
            <a:r>
              <a:rPr lang="en-US" sz="2000" b="1" dirty="0" smtClean="0">
                <a:sym typeface="Wingdings"/>
              </a:rPr>
              <a:t></a:t>
            </a:r>
            <a:r>
              <a:rPr lang="en-US" sz="2000" b="1" dirty="0" smtClean="0">
                <a:solidFill>
                  <a:srgbClr val="FF0000"/>
                </a:solidFill>
                <a:sym typeface="Wingdings"/>
              </a:rPr>
              <a:t>Analysis</a:t>
            </a:r>
            <a:r>
              <a:rPr lang="en-US" sz="2000" b="1" dirty="0" smtClean="0">
                <a:sym typeface="Wingdings"/>
              </a:rPr>
              <a:t>:</a:t>
            </a:r>
            <a:endParaRPr lang="en-US" sz="2000" dirty="0" smtClean="0"/>
          </a:p>
          <a:p>
            <a:pPr>
              <a:buNone/>
            </a:pPr>
            <a:r>
              <a:rPr lang="en-US" sz="2000" b="1" dirty="0" smtClean="0">
                <a:solidFill>
                  <a:srgbClr val="00B0F0"/>
                </a:solidFill>
              </a:rPr>
              <a:t>Best case</a:t>
            </a:r>
            <a:r>
              <a:rPr lang="en-US" sz="2000" b="1" dirty="0" smtClean="0"/>
              <a:t>:</a:t>
            </a:r>
            <a:r>
              <a:rPr lang="en-US" sz="2000" dirty="0" smtClean="0"/>
              <a:t> If the array is always partitioned at the mid then it brings the best case efficiency of an algorithm.</a:t>
            </a:r>
          </a:p>
          <a:p>
            <a:pPr>
              <a:buNone/>
            </a:pPr>
            <a:r>
              <a:rPr lang="en-US" sz="2000" dirty="0" smtClean="0">
                <a:sym typeface="Wingdings" pitchFamily="2" charset="2"/>
              </a:rPr>
              <a:t></a:t>
            </a:r>
            <a:r>
              <a:rPr lang="en-US" sz="2000" dirty="0" smtClean="0"/>
              <a:t> So the best case time complexity is:</a:t>
            </a:r>
          </a:p>
          <a:p>
            <a:pPr>
              <a:buNone/>
            </a:pPr>
            <a:r>
              <a:rPr lang="en-US" sz="2000" dirty="0" smtClean="0"/>
              <a:t>    C (n) = c(n/2) + c(n/2) + n.</a:t>
            </a:r>
          </a:p>
          <a:p>
            <a:pPr>
              <a:buNone/>
            </a:pPr>
            <a:r>
              <a:rPr lang="en-US" sz="2000" dirty="0" smtClean="0"/>
              <a:t>     Here;</a:t>
            </a:r>
          </a:p>
          <a:p>
            <a:pPr>
              <a:buNone/>
            </a:pPr>
            <a:r>
              <a:rPr lang="en-US" sz="2000" dirty="0" smtClean="0"/>
              <a:t>     C(n/2)=time required to sort left sub array</a:t>
            </a:r>
          </a:p>
          <a:p>
            <a:pPr>
              <a:buNone/>
            </a:pPr>
            <a:r>
              <a:rPr lang="en-US" sz="2000" dirty="0" smtClean="0"/>
              <a:t>     C(n/2)=time required to sort right sub array</a:t>
            </a:r>
          </a:p>
          <a:p>
            <a:pPr>
              <a:buNone/>
            </a:pPr>
            <a:r>
              <a:rPr lang="en-US" sz="2000" dirty="0" smtClean="0"/>
              <a:t>     n=time required for partitioning the sub array</a:t>
            </a:r>
          </a:p>
          <a:p>
            <a:pPr>
              <a:buNone/>
            </a:pPr>
            <a:r>
              <a:rPr lang="en-US" sz="2000" dirty="0" smtClean="0"/>
              <a:t>Using master theorem:</a:t>
            </a:r>
          </a:p>
          <a:p>
            <a:pPr>
              <a:buNone/>
            </a:pPr>
            <a:endParaRPr lang="en-US" sz="2000"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934200" cy="381000"/>
          </a:xfrm>
        </p:spPr>
        <p:txBody>
          <a:bodyPr>
            <a:normAutofit/>
          </a:bodyPr>
          <a:lstStyle/>
          <a:p>
            <a:r>
              <a:rPr lang="en-US" sz="2400" dirty="0" smtClean="0"/>
              <a:t>Analysis(continue)</a:t>
            </a:r>
            <a:endParaRPr lang="en-US" sz="2400" dirty="0"/>
          </a:p>
        </p:txBody>
      </p:sp>
      <p:sp>
        <p:nvSpPr>
          <p:cNvPr id="3" name="Content Placeholder 2"/>
          <p:cNvSpPr>
            <a:spLocks noGrp="1"/>
          </p:cNvSpPr>
          <p:nvPr>
            <p:ph idx="1"/>
          </p:nvPr>
        </p:nvSpPr>
        <p:spPr>
          <a:xfrm>
            <a:off x="457200" y="609600"/>
            <a:ext cx="7239000" cy="5922336"/>
          </a:xfrm>
        </p:spPr>
        <p:txBody>
          <a:bodyPr>
            <a:normAutofit/>
          </a:bodyPr>
          <a:lstStyle/>
          <a:p>
            <a:pPr>
              <a:buNone/>
            </a:pPr>
            <a:r>
              <a:rPr lang="en-US" sz="2000" dirty="0" smtClean="0"/>
              <a:t>Best case time complexity of quick sort is                                             </a:t>
            </a:r>
            <a:r>
              <a:rPr lang="en-US" sz="2000" dirty="0" smtClean="0">
                <a:solidFill>
                  <a:srgbClr val="FF0000"/>
                </a:solidFill>
              </a:rPr>
              <a:t>Ɵ (n log</a:t>
            </a:r>
            <a:r>
              <a:rPr lang="en-US" sz="2000" baseline="-25000" dirty="0" smtClean="0">
                <a:solidFill>
                  <a:srgbClr val="FF0000"/>
                </a:solidFill>
              </a:rPr>
              <a:t>2</a:t>
            </a:r>
            <a:r>
              <a:rPr lang="en-US" sz="2000" dirty="0" smtClean="0">
                <a:solidFill>
                  <a:srgbClr val="FF0000"/>
                </a:solidFill>
              </a:rPr>
              <a:t> n).</a:t>
            </a:r>
          </a:p>
          <a:p>
            <a:pPr>
              <a:buNone/>
            </a:pPr>
            <a:r>
              <a:rPr lang="en-US" sz="2000" dirty="0" smtClean="0"/>
              <a:t> </a:t>
            </a:r>
          </a:p>
          <a:p>
            <a:pPr>
              <a:buNone/>
            </a:pPr>
            <a:r>
              <a:rPr lang="en-US" sz="2000" b="1" dirty="0" smtClean="0">
                <a:sym typeface="Wingdings" pitchFamily="2" charset="2"/>
              </a:rPr>
              <a:t></a:t>
            </a:r>
            <a:r>
              <a:rPr lang="en-US" sz="2000" b="1" dirty="0" smtClean="0">
                <a:solidFill>
                  <a:srgbClr val="00B0F0"/>
                </a:solidFill>
                <a:sym typeface="Wingdings" pitchFamily="2" charset="2"/>
              </a:rPr>
              <a:t>Worst case</a:t>
            </a:r>
            <a:r>
              <a:rPr lang="en-US" sz="2000" b="1" dirty="0" smtClean="0"/>
              <a:t>: </a:t>
            </a:r>
            <a:r>
              <a:rPr lang="en-US" sz="2000" dirty="0" smtClean="0"/>
              <a:t>The worst case for quick sort occurs when the pivot is a minimum or maximum of all the elements in the +list.</a:t>
            </a:r>
          </a:p>
          <a:p>
            <a:pPr>
              <a:buNone/>
            </a:pPr>
            <a:r>
              <a:rPr lang="en-US" sz="2000" dirty="0" smtClean="0"/>
              <a:t> We can write</a:t>
            </a:r>
          </a:p>
          <a:p>
            <a:pPr>
              <a:buNone/>
            </a:pPr>
            <a:r>
              <a:rPr lang="en-US" sz="2000" dirty="0" smtClean="0"/>
              <a:t>      C(n)= C(n-1) + n</a:t>
            </a:r>
          </a:p>
          <a:p>
            <a:pPr>
              <a:buNone/>
            </a:pPr>
            <a:r>
              <a:rPr lang="en-US" sz="2000" dirty="0" smtClean="0"/>
              <a:t>      C(n)= n+ (n+1) + (n-2) +...+ 2 +1</a:t>
            </a:r>
          </a:p>
          <a:p>
            <a:pPr>
              <a:buNone/>
            </a:pPr>
            <a:r>
              <a:rPr lang="en-US" sz="2000" dirty="0" smtClean="0"/>
              <a:t>But we know</a:t>
            </a:r>
          </a:p>
          <a:p>
            <a:pPr>
              <a:buNone/>
            </a:pPr>
            <a:r>
              <a:rPr lang="en-US" sz="2000" dirty="0" smtClean="0"/>
              <a:t>  1+2+3+...+n = n (n+1) / 2</a:t>
            </a:r>
          </a:p>
          <a:p>
            <a:pPr>
              <a:buNone/>
            </a:pPr>
            <a:r>
              <a:rPr lang="en-US" sz="2000" dirty="0" smtClean="0"/>
              <a:t>            =1 / 2 n</a:t>
            </a:r>
            <a:r>
              <a:rPr lang="en-US" sz="2000" baseline="30000" dirty="0" smtClean="0"/>
              <a:t>2</a:t>
            </a:r>
            <a:endParaRPr lang="en-US" sz="2000" dirty="0" smtClean="0"/>
          </a:p>
          <a:p>
            <a:pPr>
              <a:buNone/>
            </a:pPr>
            <a:r>
              <a:rPr lang="en-US" sz="2000" baseline="30000" dirty="0" smtClean="0"/>
              <a:t>       </a:t>
            </a:r>
            <a:r>
              <a:rPr lang="en-US" sz="2000" dirty="0" smtClean="0"/>
              <a:t>So;</a:t>
            </a:r>
          </a:p>
          <a:p>
            <a:pPr>
              <a:buNone/>
            </a:pPr>
            <a:r>
              <a:rPr lang="en-US" sz="2000" dirty="0" smtClean="0"/>
              <a:t>       C(n)= Ɵ(n</a:t>
            </a:r>
            <a:r>
              <a:rPr lang="en-US" sz="2000" baseline="30000" dirty="0" smtClean="0"/>
              <a:t>2</a:t>
            </a:r>
            <a:r>
              <a:rPr lang="en-US" sz="2000" dirty="0" smtClean="0"/>
              <a:t>)</a:t>
            </a:r>
          </a:p>
          <a:p>
            <a:pPr>
              <a:buNone/>
            </a:pPr>
            <a:r>
              <a:rPr lang="en-US" sz="2000" dirty="0" smtClean="0"/>
              <a:t>The time complexity of worst case is </a:t>
            </a:r>
            <a:r>
              <a:rPr lang="en-US" sz="2000" dirty="0" smtClean="0">
                <a:solidFill>
                  <a:srgbClr val="FF0000"/>
                </a:solidFill>
              </a:rPr>
              <a:t>Ɵ (n</a:t>
            </a:r>
            <a:r>
              <a:rPr lang="en-US" sz="2000" baseline="30000" dirty="0" smtClean="0">
                <a:solidFill>
                  <a:srgbClr val="FF0000"/>
                </a:solidFill>
              </a:rPr>
              <a:t>2</a:t>
            </a:r>
            <a:r>
              <a:rPr lang="en-US" sz="2000" dirty="0" smtClean="0">
                <a:solidFill>
                  <a:srgbClr val="FF0000"/>
                </a:solidFill>
              </a:rPr>
              <a:t>).</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00600" cy="457200"/>
          </a:xfrm>
        </p:spPr>
        <p:txBody>
          <a:bodyPr>
            <a:normAutofit fontScale="90000"/>
          </a:bodyPr>
          <a:lstStyle/>
          <a:p>
            <a:r>
              <a:rPr lang="en-US" sz="2700" dirty="0" smtClean="0"/>
              <a:t>Analysis(continue</a:t>
            </a:r>
            <a:r>
              <a:rPr lang="en-US" sz="4000" dirty="0" smtClean="0"/>
              <a:t>)</a:t>
            </a:r>
            <a:endParaRPr lang="en-US" dirty="0"/>
          </a:p>
        </p:txBody>
      </p:sp>
      <p:sp>
        <p:nvSpPr>
          <p:cNvPr id="3" name="Content Placeholder 2"/>
          <p:cNvSpPr>
            <a:spLocks noGrp="1"/>
          </p:cNvSpPr>
          <p:nvPr>
            <p:ph idx="1"/>
          </p:nvPr>
        </p:nvSpPr>
        <p:spPr>
          <a:xfrm>
            <a:off x="228600" y="478464"/>
            <a:ext cx="7772400" cy="5922336"/>
          </a:xfrm>
        </p:spPr>
        <p:txBody>
          <a:bodyPr>
            <a:normAutofit/>
          </a:bodyPr>
          <a:lstStyle/>
          <a:p>
            <a:pPr>
              <a:buNone/>
            </a:pPr>
            <a:r>
              <a:rPr lang="en-US" sz="2000" dirty="0" smtClean="0">
                <a:solidFill>
                  <a:srgbClr val="00B0F0"/>
                </a:solidFill>
                <a:sym typeface="Wingdings" pitchFamily="2" charset="2"/>
              </a:rPr>
              <a:t>Time complexity of worst case:                     time complexity</a:t>
            </a:r>
          </a:p>
          <a:p>
            <a:pPr>
              <a:buNone/>
            </a:pPr>
            <a:r>
              <a:rPr lang="en-US" sz="2000" dirty="0" smtClean="0">
                <a:sym typeface="Wingdings" pitchFamily="2" charset="2"/>
              </a:rPr>
              <a:t>       n items                                                                n</a:t>
            </a:r>
          </a:p>
          <a:p>
            <a:pPr>
              <a:buNone/>
            </a:pPr>
            <a:endParaRPr lang="en-US" dirty="0" smtClean="0">
              <a:sym typeface="Wingdings" pitchFamily="2" charset="2"/>
            </a:endParaRPr>
          </a:p>
          <a:p>
            <a:pPr>
              <a:buNone/>
            </a:pPr>
            <a:r>
              <a:rPr lang="en-US" dirty="0" smtClean="0">
                <a:sym typeface="Wingdings" pitchFamily="2" charset="2"/>
              </a:rPr>
              <a:t>    </a:t>
            </a:r>
            <a:r>
              <a:rPr lang="en-US" sz="2000" dirty="0" smtClean="0">
                <a:sym typeface="Wingdings" pitchFamily="2" charset="2"/>
              </a:rPr>
              <a:t>  </a:t>
            </a:r>
            <a:r>
              <a:rPr lang="en-US" dirty="0" smtClean="0">
                <a:sym typeface="Wingdings" pitchFamily="2" charset="2"/>
              </a:rPr>
              <a:t>       </a:t>
            </a:r>
            <a:r>
              <a:rPr lang="en-US" sz="2000" dirty="0" smtClean="0">
                <a:sym typeface="Wingdings" pitchFamily="2" charset="2"/>
              </a:rPr>
              <a:t>n-1 items                                                n-1</a:t>
            </a:r>
            <a:endParaRPr lang="en-US" dirty="0" smtClean="0">
              <a:sym typeface="Wingdings" pitchFamily="2" charset="2"/>
            </a:endParaRPr>
          </a:p>
          <a:p>
            <a:pPr>
              <a:buNone/>
            </a:pPr>
            <a:r>
              <a:rPr lang="en-US" dirty="0" smtClean="0">
                <a:sym typeface="Wingdings" pitchFamily="2" charset="2"/>
              </a:rPr>
              <a:t>   </a:t>
            </a:r>
            <a:r>
              <a:rPr lang="en-US" sz="2000" dirty="0" smtClean="0">
                <a:sym typeface="Wingdings" pitchFamily="2" charset="2"/>
              </a:rPr>
              <a:t>1</a:t>
            </a:r>
            <a:r>
              <a:rPr lang="en-US" dirty="0" smtClean="0">
                <a:sym typeface="Wingdings" pitchFamily="2" charset="2"/>
              </a:rPr>
              <a:t>                                                           </a:t>
            </a:r>
            <a:r>
              <a:rPr lang="en-US" sz="2000" dirty="0" smtClean="0">
                <a:sym typeface="Wingdings" pitchFamily="2" charset="2"/>
              </a:rPr>
              <a:t> :             </a:t>
            </a:r>
            <a:endParaRPr lang="en-US" dirty="0" smtClean="0">
              <a:sym typeface="Wingdings" pitchFamily="2" charset="2"/>
            </a:endParaRPr>
          </a:p>
          <a:p>
            <a:pPr>
              <a:buNone/>
            </a:pPr>
            <a:r>
              <a:rPr lang="en-US" dirty="0" smtClean="0">
                <a:sym typeface="Wingdings" pitchFamily="2" charset="2"/>
              </a:rPr>
              <a:t>              </a:t>
            </a:r>
            <a:r>
              <a:rPr lang="en-US" sz="2000" dirty="0" smtClean="0">
                <a:sym typeface="Wingdings" pitchFamily="2" charset="2"/>
              </a:rPr>
              <a:t> </a:t>
            </a:r>
            <a:r>
              <a:rPr lang="en-US" dirty="0" smtClean="0">
                <a:sym typeface="Wingdings" pitchFamily="2" charset="2"/>
              </a:rPr>
              <a:t>           </a:t>
            </a:r>
            <a:r>
              <a:rPr lang="en-US" sz="2000" dirty="0" smtClean="0">
                <a:sym typeface="Wingdings" pitchFamily="2" charset="2"/>
              </a:rPr>
              <a:t>n-2 items                                 :</a:t>
            </a:r>
            <a:endParaRPr lang="en-US" dirty="0" smtClean="0">
              <a:sym typeface="Wingdings" pitchFamily="2" charset="2"/>
            </a:endParaRPr>
          </a:p>
          <a:p>
            <a:pPr>
              <a:buNone/>
            </a:pPr>
            <a:r>
              <a:rPr lang="en-US" sz="2000" dirty="0" smtClean="0">
                <a:sym typeface="Wingdings" pitchFamily="2" charset="2"/>
              </a:rPr>
              <a:t>                  2                                                                 :                  </a:t>
            </a:r>
          </a:p>
          <a:p>
            <a:pPr>
              <a:buNone/>
            </a:pPr>
            <a:r>
              <a:rPr lang="en-US" dirty="0" smtClean="0">
                <a:sym typeface="Wingdings" pitchFamily="2" charset="2"/>
              </a:rPr>
              <a:t>                         </a:t>
            </a:r>
            <a:r>
              <a:rPr lang="en-US" sz="2000" dirty="0" smtClean="0">
                <a:sym typeface="Wingdings" pitchFamily="2" charset="2"/>
              </a:rPr>
              <a:t>              n-3 items                     :</a:t>
            </a:r>
            <a:endParaRPr lang="en-US" dirty="0" smtClean="0">
              <a:sym typeface="Wingdings" pitchFamily="2" charset="2"/>
            </a:endParaRPr>
          </a:p>
          <a:p>
            <a:pPr>
              <a:buNone/>
            </a:pPr>
            <a:r>
              <a:rPr lang="en-US" dirty="0" smtClean="0">
                <a:sym typeface="Wingdings" pitchFamily="2" charset="2"/>
              </a:rPr>
              <a:t>                         </a:t>
            </a:r>
            <a:r>
              <a:rPr lang="en-US" sz="2000" dirty="0" smtClean="0">
                <a:sym typeface="Wingdings" pitchFamily="2" charset="2"/>
              </a:rPr>
              <a:t>3</a:t>
            </a:r>
            <a:r>
              <a:rPr lang="en-US" dirty="0" smtClean="0">
                <a:sym typeface="Wingdings" pitchFamily="2" charset="2"/>
              </a:rPr>
              <a:t>                                      </a:t>
            </a:r>
            <a:r>
              <a:rPr lang="en-US" sz="2000" dirty="0" smtClean="0">
                <a:sym typeface="Wingdings" pitchFamily="2" charset="2"/>
              </a:rPr>
              <a:t> :</a:t>
            </a:r>
            <a:endParaRPr lang="en-US" dirty="0" smtClean="0">
              <a:sym typeface="Wingdings" pitchFamily="2" charset="2"/>
            </a:endParaRPr>
          </a:p>
          <a:p>
            <a:pPr>
              <a:buNone/>
            </a:pPr>
            <a:r>
              <a:rPr lang="en-US" sz="2000" dirty="0" smtClean="0">
                <a:sym typeface="Wingdings" pitchFamily="2" charset="2"/>
              </a:rPr>
              <a:t>                                                                                   1</a:t>
            </a:r>
          </a:p>
          <a:p>
            <a:pPr>
              <a:buNone/>
            </a:pPr>
            <a:r>
              <a:rPr lang="en-US" dirty="0" smtClean="0">
                <a:sym typeface="Wingdings" pitchFamily="2" charset="2"/>
              </a:rPr>
              <a:t>                                                            </a:t>
            </a:r>
          </a:p>
          <a:p>
            <a:pPr>
              <a:buNone/>
            </a:pPr>
            <a:r>
              <a:rPr lang="en-US" dirty="0" smtClean="0">
                <a:sym typeface="Wingdings" pitchFamily="2" charset="2"/>
              </a:rPr>
              <a:t></a:t>
            </a:r>
            <a:r>
              <a:rPr lang="en-US" sz="2000" dirty="0" smtClean="0">
                <a:solidFill>
                  <a:srgbClr val="00B0F0"/>
                </a:solidFill>
                <a:sym typeface="Wingdings" pitchFamily="2" charset="2"/>
              </a:rPr>
              <a:t>Average case </a:t>
            </a:r>
            <a:r>
              <a:rPr lang="en-US" dirty="0" smtClean="0">
                <a:solidFill>
                  <a:srgbClr val="00B0F0"/>
                </a:solidFill>
                <a:sym typeface="Wingdings" pitchFamily="2" charset="2"/>
              </a:rPr>
              <a:t>: </a:t>
            </a:r>
            <a:r>
              <a:rPr lang="en-US" sz="2000" dirty="0" smtClean="0">
                <a:sym typeface="Wingdings" pitchFamily="2" charset="2"/>
              </a:rPr>
              <a:t>Average case is also same as best case. So average case is </a:t>
            </a:r>
            <a:r>
              <a:rPr lang="en-US" sz="2000" dirty="0" smtClean="0">
                <a:solidFill>
                  <a:srgbClr val="FF0000"/>
                </a:solidFill>
                <a:latin typeface="Calibri"/>
                <a:cs typeface="Calibri"/>
                <a:sym typeface="Wingdings" pitchFamily="2" charset="2"/>
              </a:rPr>
              <a:t>Ɵ (n log2 n).</a:t>
            </a:r>
            <a:endParaRPr lang="en-US" dirty="0">
              <a:solidFill>
                <a:srgbClr val="FF0000"/>
              </a:solidFill>
            </a:endParaRPr>
          </a:p>
        </p:txBody>
      </p:sp>
      <p:cxnSp>
        <p:nvCxnSpPr>
          <p:cNvPr id="8" name="Straight Arrow Connector 7"/>
          <p:cNvCxnSpPr/>
          <p:nvPr/>
        </p:nvCxnSpPr>
        <p:spPr>
          <a:xfrm flipH="1">
            <a:off x="838200" y="12192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47800" y="12192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828800" y="20574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14600" y="20574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95600" y="30480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657600" y="30480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810000" y="39624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572000" y="39624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667000" y="3657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953000" y="46482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0200" y="26670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3400" y="18288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733800" y="4800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533400"/>
          </a:xfrm>
        </p:spPr>
        <p:txBody>
          <a:bodyPr>
            <a:normAutofit fontScale="90000"/>
          </a:bodyPr>
          <a:lstStyle/>
          <a:p>
            <a:r>
              <a:rPr lang="en-US" dirty="0" smtClean="0"/>
              <a:t>Example of quick sort</a:t>
            </a:r>
            <a:endParaRPr lang="en-US" dirty="0"/>
          </a:p>
        </p:txBody>
      </p:sp>
      <p:sp>
        <p:nvSpPr>
          <p:cNvPr id="3" name="Content Placeholder 2"/>
          <p:cNvSpPr>
            <a:spLocks noGrp="1"/>
          </p:cNvSpPr>
          <p:nvPr>
            <p:ph idx="1"/>
          </p:nvPr>
        </p:nvSpPr>
        <p:spPr>
          <a:xfrm>
            <a:off x="457200" y="685800"/>
            <a:ext cx="7239000" cy="5943600"/>
          </a:xfrm>
        </p:spPr>
        <p:txBody>
          <a:bodyPr>
            <a:normAutofit/>
          </a:bodyPr>
          <a:lstStyle/>
          <a:p>
            <a:pPr>
              <a:buNone/>
            </a:pPr>
            <a:r>
              <a:rPr lang="en-US" dirty="0" smtClean="0"/>
              <a:t>                                                                  </a:t>
            </a:r>
          </a:p>
          <a:p>
            <a:pPr>
              <a:buNone/>
            </a:pPr>
            <a:endParaRPr lang="en-US" dirty="0" smtClean="0"/>
          </a:p>
          <a:p>
            <a:pPr>
              <a:buNone/>
            </a:pPr>
            <a:endParaRPr lang="en-US" dirty="0" smtClean="0"/>
          </a:p>
          <a:p>
            <a:pPr>
              <a:buFont typeface="Courier New" pitchFamily="49" charset="0"/>
              <a:buChar char="o"/>
            </a:pPr>
            <a:r>
              <a:rPr lang="en-US" sz="2000" dirty="0" smtClean="0"/>
              <a:t>Step 1: </a:t>
            </a:r>
          </a:p>
          <a:p>
            <a:pPr>
              <a:buNone/>
            </a:pPr>
            <a:r>
              <a:rPr lang="en-US" sz="2000" dirty="0" smtClean="0"/>
              <a:t>           </a:t>
            </a:r>
            <a:r>
              <a:rPr lang="en-US" sz="1800" dirty="0" smtClean="0"/>
              <a:t> low                                                                  High</a:t>
            </a:r>
            <a:endParaRPr lang="en-US" sz="2000" dirty="0" smtClean="0"/>
          </a:p>
          <a:p>
            <a:pPr>
              <a:buNone/>
            </a:pPr>
            <a:r>
              <a:rPr lang="en-US" sz="2000" dirty="0" smtClean="0"/>
              <a:t>          </a:t>
            </a:r>
          </a:p>
          <a:p>
            <a:pPr>
              <a:buNone/>
            </a:pPr>
            <a:r>
              <a:rPr lang="en-US" dirty="0" smtClean="0"/>
              <a:t>         </a:t>
            </a:r>
            <a:r>
              <a:rPr lang="en-US" sz="1800" dirty="0" err="1" smtClean="0"/>
              <a:t>i</a:t>
            </a:r>
            <a:r>
              <a:rPr lang="en-US" sz="1800" dirty="0" smtClean="0"/>
              <a:t>/pivot                                                                j</a:t>
            </a:r>
          </a:p>
          <a:p>
            <a:pPr>
              <a:buNone/>
            </a:pPr>
            <a:r>
              <a:rPr lang="en-US" sz="1600" dirty="0" smtClean="0"/>
              <a:t>   We will now split the array in two parts.</a:t>
            </a:r>
          </a:p>
          <a:p>
            <a:pPr>
              <a:buNone/>
            </a:pPr>
            <a:r>
              <a:rPr lang="en-US" sz="1600" dirty="0" smtClean="0"/>
              <a:t>   The left sbulist will contain the elements less then pivot (</a:t>
            </a:r>
            <a:r>
              <a:rPr lang="en-US" sz="1600" dirty="0" err="1" smtClean="0"/>
              <a:t>i.e</a:t>
            </a:r>
            <a:r>
              <a:rPr lang="en-US" sz="1600" dirty="0" smtClean="0"/>
              <a:t> 30) and right sublist contains elements greater than pivot.</a:t>
            </a:r>
          </a:p>
          <a:p>
            <a:pPr>
              <a:buFont typeface="Courier New" pitchFamily="49" charset="0"/>
              <a:buChar char="o"/>
            </a:pPr>
            <a:r>
              <a:rPr lang="en-US" sz="2000" dirty="0" smtClean="0"/>
              <a:t>Step 2:</a:t>
            </a:r>
          </a:p>
          <a:p>
            <a:pPr>
              <a:buNone/>
            </a:pPr>
            <a:r>
              <a:rPr lang="en-US" sz="1800" dirty="0" smtClean="0"/>
              <a:t>                low                                                                  High</a:t>
            </a:r>
          </a:p>
          <a:p>
            <a:pPr>
              <a:buNone/>
            </a:pPr>
            <a:r>
              <a:rPr lang="en-US" sz="1800" dirty="0" smtClean="0"/>
              <a:t> </a:t>
            </a:r>
          </a:p>
          <a:p>
            <a:pPr>
              <a:buNone/>
            </a:pPr>
            <a:r>
              <a:rPr lang="en-US" sz="1800" dirty="0" smtClean="0"/>
              <a:t>                pivot         I                                                        j</a:t>
            </a:r>
          </a:p>
          <a:p>
            <a:pPr>
              <a:buNone/>
            </a:pPr>
            <a:r>
              <a:rPr lang="en-US" sz="1600" dirty="0" smtClean="0"/>
              <a:t>    we will increment i. if A[i]≤ pivot, we will continue to increment  it until the element pointed by i is greater then A[low].</a:t>
            </a:r>
            <a:endParaRPr lang="en-US" sz="1600" dirty="0"/>
          </a:p>
        </p:txBody>
      </p:sp>
      <p:sp>
        <p:nvSpPr>
          <p:cNvPr id="4" name="Rounded Rectangle 3"/>
          <p:cNvSpPr/>
          <p:nvPr/>
        </p:nvSpPr>
        <p:spPr>
          <a:xfrm>
            <a:off x="12954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6" name="Rounded Rectangle 5"/>
          <p:cNvSpPr/>
          <p:nvPr/>
        </p:nvSpPr>
        <p:spPr>
          <a:xfrm>
            <a:off x="22098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7" name="Rounded Rectangle 6"/>
          <p:cNvSpPr/>
          <p:nvPr/>
        </p:nvSpPr>
        <p:spPr>
          <a:xfrm>
            <a:off x="32004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9" name="Rounded Rectangle 8"/>
          <p:cNvSpPr/>
          <p:nvPr/>
        </p:nvSpPr>
        <p:spPr>
          <a:xfrm>
            <a:off x="41910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10" name="Rounded Rectangle 9"/>
          <p:cNvSpPr/>
          <p:nvPr/>
        </p:nvSpPr>
        <p:spPr>
          <a:xfrm>
            <a:off x="51816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11" name="Rounded Rectangle 10"/>
          <p:cNvSpPr/>
          <p:nvPr/>
        </p:nvSpPr>
        <p:spPr>
          <a:xfrm>
            <a:off x="6172200" y="12192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27" name="Rounded Rectangle 26"/>
          <p:cNvSpPr/>
          <p:nvPr/>
        </p:nvSpPr>
        <p:spPr>
          <a:xfrm>
            <a:off x="13716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28" name="Rounded Rectangle 27"/>
          <p:cNvSpPr/>
          <p:nvPr/>
        </p:nvSpPr>
        <p:spPr>
          <a:xfrm>
            <a:off x="22860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29" name="Rounded Rectangle 28"/>
          <p:cNvSpPr/>
          <p:nvPr/>
        </p:nvSpPr>
        <p:spPr>
          <a:xfrm>
            <a:off x="32766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30" name="Rounded Rectangle 29"/>
          <p:cNvSpPr/>
          <p:nvPr/>
        </p:nvSpPr>
        <p:spPr>
          <a:xfrm>
            <a:off x="42672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31" name="Rounded Rectangle 30"/>
          <p:cNvSpPr/>
          <p:nvPr/>
        </p:nvSpPr>
        <p:spPr>
          <a:xfrm>
            <a:off x="52578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32" name="Rounded Rectangle 31"/>
          <p:cNvSpPr/>
          <p:nvPr/>
        </p:nvSpPr>
        <p:spPr>
          <a:xfrm>
            <a:off x="6248400" y="28194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
        <p:nvSpPr>
          <p:cNvPr id="33" name="Rounded Rectangle 32"/>
          <p:cNvSpPr/>
          <p:nvPr/>
        </p:nvSpPr>
        <p:spPr>
          <a:xfrm>
            <a:off x="15240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bg1"/>
              </a:solidFill>
            </a:endParaRPr>
          </a:p>
        </p:txBody>
      </p:sp>
      <p:sp>
        <p:nvSpPr>
          <p:cNvPr id="34" name="Rounded Rectangle 33"/>
          <p:cNvSpPr/>
          <p:nvPr/>
        </p:nvSpPr>
        <p:spPr>
          <a:xfrm>
            <a:off x="24384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bg1"/>
              </a:solidFill>
            </a:endParaRPr>
          </a:p>
        </p:txBody>
      </p:sp>
      <p:sp>
        <p:nvSpPr>
          <p:cNvPr id="35" name="Rounded Rectangle 34"/>
          <p:cNvSpPr/>
          <p:nvPr/>
        </p:nvSpPr>
        <p:spPr>
          <a:xfrm>
            <a:off x="34290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5</a:t>
            </a:r>
            <a:r>
              <a:rPr lang="en-US" dirty="0" smtClean="0">
                <a:solidFill>
                  <a:schemeClr val="tx1"/>
                </a:solidFill>
              </a:rPr>
              <a:t>0</a:t>
            </a:r>
            <a:endParaRPr lang="en-US" dirty="0">
              <a:solidFill>
                <a:schemeClr val="bg1"/>
              </a:solidFill>
            </a:endParaRPr>
          </a:p>
        </p:txBody>
      </p:sp>
      <p:sp>
        <p:nvSpPr>
          <p:cNvPr id="36" name="Rounded Rectangle 35"/>
          <p:cNvSpPr/>
          <p:nvPr/>
        </p:nvSpPr>
        <p:spPr>
          <a:xfrm>
            <a:off x="44196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4</a:t>
            </a:r>
            <a:r>
              <a:rPr lang="en-US" dirty="0" smtClean="0">
                <a:solidFill>
                  <a:schemeClr val="tx1"/>
                </a:solidFill>
              </a:rPr>
              <a:t>0</a:t>
            </a:r>
            <a:endParaRPr lang="en-US" dirty="0">
              <a:solidFill>
                <a:schemeClr val="bg1"/>
              </a:solidFill>
            </a:endParaRPr>
          </a:p>
        </p:txBody>
      </p:sp>
      <p:sp>
        <p:nvSpPr>
          <p:cNvPr id="37" name="Rounded Rectangle 36"/>
          <p:cNvSpPr/>
          <p:nvPr/>
        </p:nvSpPr>
        <p:spPr>
          <a:xfrm>
            <a:off x="54102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1</a:t>
            </a:r>
            <a:r>
              <a:rPr lang="en-US" dirty="0" smtClean="0">
                <a:solidFill>
                  <a:schemeClr val="tx1"/>
                </a:solidFill>
              </a:rPr>
              <a:t>0</a:t>
            </a:r>
            <a:endParaRPr lang="en-US" dirty="0">
              <a:solidFill>
                <a:schemeClr val="bg1"/>
              </a:solidFill>
            </a:endParaRPr>
          </a:p>
        </p:txBody>
      </p:sp>
      <p:sp>
        <p:nvSpPr>
          <p:cNvPr id="38" name="Rounded Rectangle 37"/>
          <p:cNvSpPr/>
          <p:nvPr/>
        </p:nvSpPr>
        <p:spPr>
          <a:xfrm>
            <a:off x="6400800" y="5257800"/>
            <a:ext cx="609600" cy="457200"/>
          </a:xfrm>
          <a:prstGeom prst="round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0</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82</TotalTime>
  <Words>866</Words>
  <Application>Microsoft Office PowerPoint</Application>
  <PresentationFormat>On-screen Show (4:3)</PresentationFormat>
  <Paragraphs>210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Quick sort</vt:lpstr>
      <vt:lpstr>Defination of quick sort</vt:lpstr>
      <vt:lpstr>There are three step in quick sort</vt:lpstr>
      <vt:lpstr>algorithm</vt:lpstr>
      <vt:lpstr>Algorithm(continue)</vt:lpstr>
      <vt:lpstr>Algorithm(continue)</vt:lpstr>
      <vt:lpstr>Analysis(continue)</vt:lpstr>
      <vt:lpstr>Analysis(continue)</vt:lpstr>
      <vt:lpstr>Example of quick sort</vt:lpstr>
      <vt:lpstr>Example of quick sort(Continue)</vt:lpstr>
      <vt:lpstr>Example of quick sort(Continue)</vt:lpstr>
      <vt:lpstr>Example of quick sort(Continue)</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dc:creator>user</dc:creator>
  <cp:lastModifiedBy>user</cp:lastModifiedBy>
  <cp:revision>13</cp:revision>
  <dcterms:created xsi:type="dcterms:W3CDTF">2013-07-26T07:24:57Z</dcterms:created>
  <dcterms:modified xsi:type="dcterms:W3CDTF">2013-07-26T09:50:51Z</dcterms:modified>
</cp:coreProperties>
</file>