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8" r:id="rId8"/>
    <p:sldId id="269" r:id="rId9"/>
    <p:sldId id="261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55CC36-3992-4F69-9FDD-C07371A39A8E}" type="datetimeFigureOut">
              <a:rPr lang="en-US" smtClean="0"/>
              <a:pPr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61F4D3-5CBA-420E-A6A0-257212D0F9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-place_algorithm" TargetMode="External"/><Relationship Id="rId2" Type="http://schemas.openxmlformats.org/officeDocument/2006/relationships/hyperlink" Target="http://en.wikipedia.org/wiki/Sorting_algorith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Insertion_sort" TargetMode="External"/><Relationship Id="rId5" Type="http://schemas.openxmlformats.org/officeDocument/2006/relationships/hyperlink" Target="http://en.wikipedia.org/wiki/Big_O_notation" TargetMode="External"/><Relationship Id="rId4" Type="http://schemas.openxmlformats.org/officeDocument/2006/relationships/hyperlink" Target="http://en.wikipedia.org/wiki/Comparison_sor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Dhruv\My Documents\fi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"/>
            <a:ext cx="6827519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8400" y="3048000"/>
            <a:ext cx="6172200" cy="166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Subject name   : Design and    Analysis of                		     Algorithms.</a:t>
            </a:r>
            <a:endParaRPr lang="en-US" sz="2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8400" y="4876800"/>
            <a:ext cx="6172200" cy="1371600"/>
          </a:xfrm>
        </p:spPr>
        <p:txBody>
          <a:bodyPr/>
          <a:lstStyle/>
          <a:p>
            <a:r>
              <a:rPr lang="en-US" dirty="0" smtClean="0"/>
              <a:t>Enrollment No : 110130107073 To 110130107079</a:t>
            </a:r>
          </a:p>
          <a:p>
            <a:r>
              <a:rPr lang="en-US" dirty="0" smtClean="0"/>
              <a:t>Topic Name      :  Selection Sort.</a:t>
            </a:r>
          </a:p>
          <a:p>
            <a:r>
              <a:rPr lang="en-US" dirty="0" smtClean="0"/>
              <a:t>Studies at Semester 5 CE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8915400" cy="6858000"/>
          </a:xfrm>
          <a:prstGeom prst="rect">
            <a:avLst/>
          </a:prstGeom>
          <a:noFill/>
          <a:ln/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array_size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8;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 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list[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array_size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 {14, 2, 10, 5, 1, 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               3, 17, 7};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index,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&lt;&lt; "Before sorting: ";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(index = 0; index&lt;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array_size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index++)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&lt;&lt; list[index] &lt;&lt;" ";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&lt;&lt;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&lt;&lt; "Enter sorting method selection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sort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";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&gt;&gt;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== 1) select(list,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array_size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	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else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bubble(list,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array_size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&lt;&lt;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&lt;&lt; "After sorting: ";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(index = 0; index&lt;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array_size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index++)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&lt;&lt; list[index] &lt;&lt;" ";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&lt;&lt;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2C1FE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Selection </a:t>
            </a:r>
            <a:r>
              <a:rPr lang="en-US" b="1" dirty="0">
                <a:solidFill>
                  <a:srgbClr val="FF0000"/>
                </a:solidFill>
              </a:rPr>
              <a:t>Sort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838200"/>
            <a:ext cx="8763000" cy="52117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35		65	30	60	20       scan 0-4, smallest 20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swap 35 and 20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		65	30	60	35	scan 1-4, smallest 30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swap 65 and 30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		30	65	60	35	scan 2-4, smallest 35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swap 65 and 35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		30	35	60	65	scan 3-4, smallest 60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swap 60 and 60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		30	35	60	65	done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4800" y="487025"/>
            <a:ext cx="7848600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main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array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position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swap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"Enter number of elements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"%d"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&amp;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"Enter %d integers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cs typeface="Courier New" pitchFamily="49" charset="0"/>
              </a:rPr>
              <a:t>\n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cs typeface="Courier New" pitchFamily="49" charset="0"/>
              </a:rPr>
              <a:t>	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c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c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"%d"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&amp;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cs typeface="Courier New" pitchFamily="49" charset="0"/>
              </a:rPr>
              <a:t>	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c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c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	position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c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++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	{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cs typeface="Courier New" pitchFamily="49" charset="0"/>
              </a:rPr>
              <a:t>	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array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array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position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position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c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	{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swap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array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		array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array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		array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swap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 	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0"/>
            <a:ext cx="6934200" cy="381000"/>
          </a:xfrm>
          <a:solidFill>
            <a:schemeClr val="bg1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000" dirty="0" smtClean="0"/>
              <a:t>			</a:t>
            </a:r>
            <a:r>
              <a:rPr lang="en-US" sz="2700" b="1" u="sng" dirty="0" smtClean="0">
                <a:solidFill>
                  <a:srgbClr val="FF0000"/>
                </a:solidFill>
              </a:rPr>
              <a:t>Program</a:t>
            </a:r>
            <a:endParaRPr lang="en-US" sz="27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smtClean="0">
              <a:solidFill>
                <a:srgbClr val="222222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"Sorted list in ascending order: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  	</a:t>
            </a:r>
            <a:r>
              <a:rPr lang="en-US" b="1" dirty="0" smtClean="0">
                <a:solidFill>
                  <a:srgbClr val="B1B1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"%d</a:t>
            </a:r>
            <a:r>
              <a:rPr 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array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 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B1B100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latin typeface="Arial" pitchFamily="34" charset="0"/>
              </a:rPr>
              <a:t> </a:t>
            </a:r>
          </a:p>
        </p:txBody>
      </p:sp>
      <p:pic>
        <p:nvPicPr>
          <p:cNvPr id="23555" name="Picture 3" descr="C:\Documents and Settings\Dhruv\Desktop\selection-sort-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41841"/>
            <a:ext cx="7924800" cy="4287559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1828800"/>
            <a:ext cx="6934200" cy="381000"/>
          </a:xfrm>
          <a:solidFill>
            <a:schemeClr val="bg1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000" dirty="0" smtClean="0"/>
              <a:t>			</a:t>
            </a:r>
            <a:r>
              <a:rPr lang="en-US" sz="2700" b="1" u="sng" dirty="0" smtClean="0">
                <a:solidFill>
                  <a:srgbClr val="FF0000"/>
                </a:solidFill>
              </a:rPr>
              <a:t>output</a:t>
            </a:r>
            <a:endParaRPr lang="en-US" sz="27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To arrange a set of items in sequence.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It is estimated that 25~50% of all computing power is used for sorting activities.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Possible reasons: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Many applications require sorting;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Many applications perform sorting when they don't have to;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Many applications use inefficient sorting algorithms.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                      </a:t>
            </a:r>
            <a:r>
              <a:rPr lang="en-US" sz="3200" b="1" dirty="0" smtClean="0">
                <a:solidFill>
                  <a:srgbClr val="FF0000"/>
                </a:solidFill>
              </a:rPr>
              <a:t>Sorting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Sorting Applications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524000"/>
            <a:ext cx="8229600" cy="4724400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prepare a list of student ID, names, and scores in a table (sorted by ID or name) for easy checking.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prepare a list of scores before letter grade assignment.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produce a list of horses after a race (sorted by the finishing times) for payoff calculation.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prepare an originally unsorted array for ordered binary searching.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/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</a:t>
            </a: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Sorting Methods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524000"/>
            <a:ext cx="8229600" cy="4724400"/>
          </a:xfrm>
          <a:prstGeom prst="rect">
            <a:avLst/>
          </a:prstGeom>
          <a:noFill/>
          <a:ln/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Selection sort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Bubble sort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 sort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 sort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3200" dirty="0" smtClean="0"/>
              <a:t>Merge sort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Heap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3200" baseline="0" dirty="0" smtClean="0"/>
              <a:t>Counting sort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3600" dirty="0" smtClean="0"/>
              <a:t>I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nsertion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3600" baseline="0" dirty="0" smtClean="0"/>
              <a:t>Radix sort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3600" baseline="0" dirty="0" err="1" smtClean="0"/>
              <a:t>Destributed</a:t>
            </a:r>
            <a:r>
              <a:rPr lang="en-US" sz="3600" dirty="0" smtClean="0"/>
              <a:t> sort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867400" cy="1143000"/>
          </a:xfrm>
          <a:noFill/>
          <a:ln/>
        </p:spPr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  </a:t>
            </a:r>
            <a:r>
              <a:rPr lang="en-US" b="1" dirty="0">
                <a:solidFill>
                  <a:srgbClr val="FF0000"/>
                </a:solidFill>
              </a:rPr>
              <a:t>Selection Sort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524000"/>
            <a:ext cx="8229600" cy="4724400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Selection sort performs sorting by repeatedly putting the largest element in the unsorted portion of the array to the end of this unsorted portion until the whole array is sorted.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similar to the way that many people do their sorting.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selection sort timing complexity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8153400" cy="48736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 </a:t>
            </a:r>
            <a:r>
              <a:rPr lang="en-IN" sz="2800" b="1" dirty="0" smtClean="0"/>
              <a:t>Selection sort</a:t>
            </a:r>
            <a:r>
              <a:rPr lang="en-IN" sz="2800" dirty="0" smtClean="0"/>
              <a:t> is a </a:t>
            </a:r>
            <a:r>
              <a:rPr lang="en-IN" sz="2800" dirty="0" smtClean="0">
                <a:hlinkClick r:id="rId2" tooltip="Sorting algorithm"/>
              </a:rPr>
              <a:t>sorting algorithm</a:t>
            </a:r>
            <a:r>
              <a:rPr lang="en-IN" sz="2800" dirty="0" smtClean="0"/>
              <a:t>, specifically an </a:t>
            </a:r>
            <a:r>
              <a:rPr lang="en-IN" sz="2800" dirty="0" smtClean="0">
                <a:hlinkClick r:id="rId3" tooltip="In-place algorithm"/>
              </a:rPr>
              <a:t>in-place</a:t>
            </a:r>
            <a:r>
              <a:rPr lang="en-IN" sz="2800" dirty="0" smtClean="0"/>
              <a:t> </a:t>
            </a:r>
            <a:r>
              <a:rPr lang="en-IN" sz="2800" dirty="0" smtClean="0">
                <a:hlinkClick r:id="rId4" tooltip="Comparison sort"/>
              </a:rPr>
              <a:t>comparison sort</a:t>
            </a:r>
            <a:r>
              <a:rPr lang="en-IN" sz="2800" dirty="0" smtClean="0"/>
              <a:t>. It has </a:t>
            </a:r>
            <a:r>
              <a:rPr lang="en-IN" sz="2800" dirty="0" smtClean="0">
                <a:hlinkClick r:id="rId5" tooltip="Big O notation"/>
              </a:rPr>
              <a:t>O</a:t>
            </a:r>
            <a:r>
              <a:rPr lang="en-IN" sz="2800" dirty="0" smtClean="0"/>
              <a:t>(</a:t>
            </a:r>
            <a:r>
              <a:rPr lang="en-IN" sz="2800" i="1" dirty="0" smtClean="0"/>
              <a:t>n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) time complexity, making it inefficient on large lists, and generally performs worse than the similar </a:t>
            </a:r>
            <a:r>
              <a:rPr lang="en-IN" sz="2800" dirty="0" smtClean="0">
                <a:hlinkClick r:id="rId6" tooltip="Insertion sort"/>
              </a:rPr>
              <a:t>insertion sort</a:t>
            </a:r>
            <a:r>
              <a:rPr lang="en-IN" sz="2800" dirty="0" smtClean="0"/>
              <a:t>.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882908"/>
            <a:ext cx="8001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- Time complexity analysis for an </a:t>
            </a:r>
          </a:p>
          <a:p>
            <a:r>
              <a:rPr lang="en-IN" sz="2800" dirty="0" smtClean="0"/>
              <a:t>  algorithm is independent of </a:t>
            </a:r>
          </a:p>
          <a:p>
            <a:r>
              <a:rPr lang="en-IN" sz="2800" dirty="0" smtClean="0"/>
              <a:t>  programming </a:t>
            </a:r>
            <a:r>
              <a:rPr lang="en-IN" sz="2800" dirty="0" err="1" smtClean="0"/>
              <a:t>language,machine</a:t>
            </a:r>
            <a:r>
              <a:rPr lang="en-IN" sz="2800" dirty="0" smtClean="0"/>
              <a:t> used</a:t>
            </a:r>
          </a:p>
          <a:p>
            <a:r>
              <a:rPr lang="en-IN" sz="2800" dirty="0" smtClean="0"/>
              <a:t>- Exact count of operations T(n) as a function </a:t>
            </a:r>
            <a:r>
              <a:rPr lang="en-IN" sz="2800" smtClean="0"/>
              <a:t>of   input </a:t>
            </a:r>
            <a:r>
              <a:rPr lang="en-IN" sz="2800" dirty="0" smtClean="0"/>
              <a:t>size n</a:t>
            </a:r>
          </a:p>
          <a:p>
            <a:r>
              <a:rPr lang="en-IN" sz="2800" dirty="0" smtClean="0"/>
              <a:t>- Complexity analysis using O(...) bounds </a:t>
            </a:r>
          </a:p>
          <a:p>
            <a:r>
              <a:rPr lang="en-IN" sz="2800" dirty="0" smtClean="0"/>
              <a:t>- Constant time, linear, logarithmic, exponential,… complexities</a:t>
            </a:r>
          </a:p>
          <a:p>
            <a:r>
              <a:rPr lang="en-IN" sz="2800" dirty="0" smtClean="0"/>
              <a:t>• Complexity analysis of basic data structures’ operations</a:t>
            </a:r>
          </a:p>
          <a:p>
            <a:r>
              <a:rPr lang="en-IN" sz="2800" dirty="0" smtClean="0"/>
              <a:t>• Linear and Binary Search algorithms and their analysis</a:t>
            </a:r>
          </a:p>
          <a:p>
            <a:r>
              <a:rPr lang="en-IN" sz="2800" dirty="0" smtClean="0"/>
              <a:t>• Basic Sorting algorithms and their analysis</a:t>
            </a:r>
            <a:endParaRPr lang="en-IN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r>
              <a:rPr lang="en-IN" dirty="0" smtClean="0"/>
              <a:t>		</a:t>
            </a:r>
            <a:r>
              <a:rPr lang="en-IN" sz="3200" b="1" dirty="0" smtClean="0">
                <a:solidFill>
                  <a:srgbClr val="FF0000"/>
                </a:solidFill>
              </a:rPr>
              <a:t>Time complexity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715000" cy="1143000"/>
          </a:xfrm>
          <a:noFill/>
          <a:ln/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Selection Sort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524000"/>
            <a:ext cx="8229600" cy="4724400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Define the entire array as the unsorted portion of the array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While the unsorted portion of the array 	has more than one element: 	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its largest element. 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Swap with last element (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assuming 		their 	values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different). 	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 the size of the unsorted 			portion of the array by 1.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8915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	// Sort array of integers in ascending order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solidFill>
                  <a:srgbClr val="A2C1FE"/>
                </a:solidFill>
                <a:latin typeface="Courier New" pitchFamily="49" charset="0"/>
              </a:rPr>
              <a:t>void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data[]; 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// in/output: array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size;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{  	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// input: array size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temp;       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// for swap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	</a:t>
            </a:r>
            <a:r>
              <a:rPr lang="en-US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max_index</a:t>
            </a:r>
            <a:r>
              <a:rPr lang="en-US" b="1" dirty="0" smtClean="0">
                <a:latin typeface="Courier New" pitchFamily="49" charset="0"/>
              </a:rPr>
              <a:t>;  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// index of max value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A2C1FE"/>
                </a:solidFill>
                <a:latin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</a:rPr>
              <a:t> (</a:t>
            </a:r>
            <a:r>
              <a:rPr lang="en-US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rightmost=size-1; rightmost&gt;0; rightmost--)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{	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//find the largest item in the unsorted portion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 	</a:t>
            </a:r>
            <a:r>
              <a:rPr lang="en-US" sz="1600" b="1" dirty="0" smtClean="0">
                <a:solidFill>
                  <a:srgbClr val="00FF00"/>
                </a:solidFill>
                <a:latin typeface="Courier New" pitchFamily="49" charset="0"/>
              </a:rPr>
              <a:t>//rightmost is the end point of the unsorted part of array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max_index</a:t>
            </a:r>
            <a:r>
              <a:rPr lang="en-US" b="1" dirty="0" smtClean="0">
                <a:latin typeface="Courier New" pitchFamily="49" charset="0"/>
              </a:rPr>
              <a:t> = 0; 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//points the largest element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solidFill>
                  <a:srgbClr val="A2C1FE"/>
                </a:solidFill>
                <a:latin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</a:rPr>
              <a:t> ( </a:t>
            </a:r>
            <a:r>
              <a:rPr lang="en-US" b="1" dirty="0" err="1" smtClean="0">
                <a:solidFill>
                  <a:srgbClr val="A2C1FE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current=1; current&lt;=rightmost; current++)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	</a:t>
            </a:r>
            <a:r>
              <a:rPr lang="en-US" b="1" dirty="0" smtClean="0">
                <a:solidFill>
                  <a:srgbClr val="A2C1FE"/>
                </a:solidFill>
                <a:latin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</a:rPr>
              <a:t> (data[current] &gt; data[</a:t>
            </a:r>
            <a:r>
              <a:rPr lang="en-US" b="1" dirty="0" err="1" smtClean="0">
                <a:latin typeface="Courier New" pitchFamily="49" charset="0"/>
              </a:rPr>
              <a:t>max_index</a:t>
            </a:r>
            <a:r>
              <a:rPr lang="en-US" b="1" dirty="0" smtClean="0">
                <a:latin typeface="Courier New" pitchFamily="49" charset="0"/>
              </a:rPr>
              <a:t>])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	</a:t>
            </a:r>
            <a:r>
              <a:rPr lang="en-US" b="1" dirty="0" err="1" smtClean="0">
                <a:latin typeface="Courier New" pitchFamily="49" charset="0"/>
              </a:rPr>
              <a:t>max_index</a:t>
            </a:r>
            <a:r>
              <a:rPr lang="en-US" b="1" dirty="0" smtClean="0">
                <a:latin typeface="Courier New" pitchFamily="49" charset="0"/>
              </a:rPr>
              <a:t> = current;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	//swap the largest item with last item if necessary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	</a:t>
            </a:r>
            <a:r>
              <a:rPr lang="en-US" b="1" dirty="0" smtClean="0">
                <a:solidFill>
                  <a:srgbClr val="A2C1FE"/>
                </a:solidFill>
                <a:latin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</a:rPr>
              <a:t> (data[</a:t>
            </a:r>
            <a:r>
              <a:rPr lang="en-US" b="1" dirty="0" err="1" smtClean="0">
                <a:latin typeface="Courier New" pitchFamily="49" charset="0"/>
              </a:rPr>
              <a:t>max_index</a:t>
            </a:r>
            <a:r>
              <a:rPr lang="en-US" b="1" dirty="0" smtClean="0">
                <a:latin typeface="Courier New" pitchFamily="49" charset="0"/>
              </a:rPr>
              <a:t>] &gt; data[rightmost])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{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	temp = data[</a:t>
            </a:r>
            <a:r>
              <a:rPr lang="en-US" b="1" dirty="0" err="1" smtClean="0">
                <a:latin typeface="Courier New" pitchFamily="49" charset="0"/>
              </a:rPr>
              <a:t>max_index</a:t>
            </a:r>
            <a:r>
              <a:rPr lang="en-US" b="1" dirty="0" smtClean="0">
                <a:latin typeface="Courier New" pitchFamily="49" charset="0"/>
              </a:rPr>
              <a:t>];   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</a:rPr>
              <a:t>// swap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	data[</a:t>
            </a:r>
            <a:r>
              <a:rPr lang="en-US" b="1" dirty="0" err="1" smtClean="0">
                <a:latin typeface="Courier New" pitchFamily="49" charset="0"/>
              </a:rPr>
              <a:t>max_index</a:t>
            </a:r>
            <a:r>
              <a:rPr lang="en-US" b="1" dirty="0" smtClean="0">
                <a:latin typeface="Courier New" pitchFamily="49" charset="0"/>
              </a:rPr>
              <a:t>] = data[rightmost];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	data[rightmost] = temp;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	}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133</TotalTime>
  <Words>376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Subject name   : Design and    Analysis of                       Algorithms.</vt:lpstr>
      <vt:lpstr>                      Sorting</vt:lpstr>
      <vt:lpstr>Sorting Applications</vt:lpstr>
      <vt:lpstr>Slide 4</vt:lpstr>
      <vt:lpstr>    Selection Sort</vt:lpstr>
      <vt:lpstr> selection sort timing complexity</vt:lpstr>
      <vt:lpstr>  Time complexity</vt:lpstr>
      <vt:lpstr>  Selection Sort</vt:lpstr>
      <vt:lpstr>Slide 9</vt:lpstr>
      <vt:lpstr>Slide 10</vt:lpstr>
      <vt:lpstr>                  Selection Sort Example</vt:lpstr>
      <vt:lpstr>   Program</vt:lpstr>
      <vt:lpstr>   output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Dhruvil</dc:creator>
  <cp:lastModifiedBy>Hello</cp:lastModifiedBy>
  <cp:revision>71</cp:revision>
  <dcterms:created xsi:type="dcterms:W3CDTF">2013-07-24T14:45:04Z</dcterms:created>
  <dcterms:modified xsi:type="dcterms:W3CDTF">2013-07-26T09:59:30Z</dcterms:modified>
</cp:coreProperties>
</file>