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9" r:id="rId2"/>
    <p:sldId id="271" r:id="rId3"/>
    <p:sldId id="256" r:id="rId4"/>
    <p:sldId id="257" r:id="rId5"/>
    <p:sldId id="258" r:id="rId6"/>
    <p:sldId id="272" r:id="rId7"/>
    <p:sldId id="262" r:id="rId8"/>
    <p:sldId id="263" r:id="rId9"/>
    <p:sldId id="264" r:id="rId10"/>
    <p:sldId id="265" r:id="rId11"/>
    <p:sldId id="266" r:id="rId12"/>
    <p:sldId id="260" r:id="rId13"/>
    <p:sldId id="261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09D1"/>
    <a:srgbClr val="0429C4"/>
    <a:srgbClr val="ECA58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73" d="100"/>
          <a:sy n="73" d="100"/>
        </p:scale>
        <p:origin x="-13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10D31-7B17-48A2-A612-C61B1933B8DE}" type="datetimeFigureOut">
              <a:rPr lang="en-IN" smtClean="0"/>
              <a:pPr/>
              <a:t>26-07-2013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1573A-12A7-44EB-9668-B6C0545BFB4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4700FD-F6FD-42CC-ADE3-DF6F9FA2B35F}" type="datetimeFigureOut">
              <a:rPr lang="en-IN" smtClean="0"/>
              <a:pPr/>
              <a:t>26-07-2013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D233A-D43E-4C32-99C6-FA33990D087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4700FD-F6FD-42CC-ADE3-DF6F9FA2B35F}" type="datetimeFigureOut">
              <a:rPr lang="en-IN" smtClean="0"/>
              <a:pPr/>
              <a:t>26-07-2013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D233A-D43E-4C32-99C6-FA33990D08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4700FD-F6FD-42CC-ADE3-DF6F9FA2B35F}" type="datetimeFigureOut">
              <a:rPr lang="en-IN" smtClean="0"/>
              <a:pPr/>
              <a:t>26-07-2013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D233A-D43E-4C32-99C6-FA33990D08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4700FD-F6FD-42CC-ADE3-DF6F9FA2B35F}" type="datetimeFigureOut">
              <a:rPr lang="en-IN" smtClean="0"/>
              <a:pPr/>
              <a:t>26-07-2013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D233A-D43E-4C32-99C6-FA33990D08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4700FD-F6FD-42CC-ADE3-DF6F9FA2B35F}" type="datetimeFigureOut">
              <a:rPr lang="en-IN" smtClean="0"/>
              <a:pPr/>
              <a:t>26-07-2013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D233A-D43E-4C32-99C6-FA33990D087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4700FD-F6FD-42CC-ADE3-DF6F9FA2B35F}" type="datetimeFigureOut">
              <a:rPr lang="en-IN" smtClean="0"/>
              <a:pPr/>
              <a:t>26-07-2013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D233A-D43E-4C32-99C6-FA33990D08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4700FD-F6FD-42CC-ADE3-DF6F9FA2B35F}" type="datetimeFigureOut">
              <a:rPr lang="en-IN" smtClean="0"/>
              <a:pPr/>
              <a:t>26-07-2013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D233A-D43E-4C32-99C6-FA33990D08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4700FD-F6FD-42CC-ADE3-DF6F9FA2B35F}" type="datetimeFigureOut">
              <a:rPr lang="en-IN" smtClean="0"/>
              <a:pPr/>
              <a:t>26-07-2013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D233A-D43E-4C32-99C6-FA33990D08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4700FD-F6FD-42CC-ADE3-DF6F9FA2B35F}" type="datetimeFigureOut">
              <a:rPr lang="en-IN" smtClean="0"/>
              <a:pPr/>
              <a:t>26-07-2013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D233A-D43E-4C32-99C6-FA33990D087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4700FD-F6FD-42CC-ADE3-DF6F9FA2B35F}" type="datetimeFigureOut">
              <a:rPr lang="en-IN" smtClean="0"/>
              <a:pPr/>
              <a:t>26-07-2013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D233A-D43E-4C32-99C6-FA33990D08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4700FD-F6FD-42CC-ADE3-DF6F9FA2B35F}" type="datetimeFigureOut">
              <a:rPr lang="en-IN" smtClean="0"/>
              <a:pPr/>
              <a:t>26-07-2013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AD233A-D43E-4C32-99C6-FA33990D087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04700FD-F6FD-42CC-ADE3-DF6F9FA2B35F}" type="datetimeFigureOut">
              <a:rPr lang="en-IN" smtClean="0"/>
              <a:pPr/>
              <a:t>26-07-2013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BAD233A-D43E-4C32-99C6-FA33990D087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187624" y="2564904"/>
            <a:ext cx="7498080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0" b="1" i="0" u="none" strike="noStrike" kern="1200" cap="none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mbria" pitchFamily="18" charset="0"/>
                <a:ea typeface="+mj-ea"/>
                <a:cs typeface="+mj-cs"/>
              </a:rPr>
              <a:t>Shell Sort</a:t>
            </a:r>
            <a:endParaRPr kumimoji="0" lang="en-IN" sz="8000" b="1" i="0" u="none" strike="noStrike" kern="1200" cap="none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648" y="332656"/>
            <a:ext cx="7200800" cy="584775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glow" dir="t"/>
          </a:scene3d>
          <a:sp3d prstMaterial="powder">
            <a:bevelT w="165100" prst="coolSlant"/>
          </a:sp3d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rPr>
              <a:t>Advantage of Shellsort</a:t>
            </a:r>
            <a:endParaRPr lang="en-I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1268760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sz="2400" dirty="0" smtClean="0">
                <a:latin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</a:rPr>
              <a:t>Advantage of Shellsort is that its only efficient for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</a:rPr>
              <a:t>    medium size lists. For bigger lists, the algorithm is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</a:rPr>
              <a:t>    not the best choice. Fastest of all O(N²) sorting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</a:rPr>
              <a:t>    algorithms.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sz="2400" dirty="0" smtClean="0">
                <a:latin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</a:rPr>
              <a:t>5 times faster than the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 bubble </a:t>
            </a:r>
            <a:r>
              <a:rPr lang="en-US" sz="2400" dirty="0" smtClean="0">
                <a:latin typeface="Cambria" pitchFamily="18" charset="0"/>
              </a:rPr>
              <a:t>sort and a little over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</a:rPr>
              <a:t>    twice as fast as the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insertion</a:t>
            </a:r>
            <a:r>
              <a:rPr lang="en-US" sz="2400" dirty="0" smtClean="0">
                <a:latin typeface="Cambria" pitchFamily="18" charset="0"/>
              </a:rPr>
              <a:t> sort, its closest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</a:rPr>
              <a:t>    competitor.  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648" y="332656"/>
            <a:ext cx="7200800" cy="584775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glow" dir="t"/>
          </a:scene3d>
          <a:sp3d prstMaterial="powder">
            <a:bevelT w="165100" prst="coolSlant"/>
          </a:sp3d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rPr>
              <a:t>Disadvantage of Shellsort</a:t>
            </a:r>
            <a:endParaRPr lang="en-I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1268760"/>
            <a:ext cx="74168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Cambria" pitchFamily="18" charset="0"/>
              </a:rPr>
              <a:t> Disadvantage of Shellsort is that it is a complex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</a:rPr>
              <a:t>    algorithm and its not nearly as efficient as the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</a:rPr>
              <a:t>   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merge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heap</a:t>
            </a:r>
            <a:r>
              <a:rPr lang="en-US" sz="2400" dirty="0" smtClean="0">
                <a:latin typeface="Cambria" pitchFamily="18" charset="0"/>
              </a:rPr>
              <a:t>, and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 quick </a:t>
            </a:r>
            <a:r>
              <a:rPr lang="en-US" sz="2400" dirty="0" smtClean="0">
                <a:latin typeface="Cambria" pitchFamily="18" charset="0"/>
              </a:rPr>
              <a:t>sorts.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Cambria" pitchFamily="18" charset="0"/>
              </a:rPr>
              <a:t> The shell sort is still significantly slower than the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</a:rPr>
              <a:t>   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merge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heap</a:t>
            </a:r>
            <a:r>
              <a:rPr lang="en-US" sz="2400" dirty="0" smtClean="0">
                <a:latin typeface="Cambria" pitchFamily="18" charset="0"/>
              </a:rPr>
              <a:t>, and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quick</a:t>
            </a:r>
            <a:r>
              <a:rPr lang="en-US" sz="2400" dirty="0" smtClean="0">
                <a:latin typeface="Cambria" pitchFamily="18" charset="0"/>
              </a:rPr>
              <a:t> sorts, but its relatively simple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</a:rPr>
              <a:t>    algorithm makes it a good choice for sorting lists of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</a:rPr>
              <a:t>    less than 5000 items unless speed important.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Cambria" pitchFamily="18" charset="0"/>
              </a:rPr>
              <a:t> It's also an excellent choice for repetitive sorting of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</a:rPr>
              <a:t>    smaller lists.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648" y="332656"/>
            <a:ext cx="7200800" cy="584775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glow" dir="t"/>
          </a:scene3d>
          <a:sp3d prstMaterial="powder">
            <a:bevelT w="165100" prst="coolSlant"/>
          </a:sp3d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itchFamily="18" charset="0"/>
              </a:rPr>
              <a:t> Best Case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648" y="1052736"/>
            <a:ext cx="7128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latin typeface="Cambria" pitchFamily="18" charset="0"/>
              </a:rPr>
              <a:t> The </a:t>
            </a:r>
            <a:r>
              <a:rPr lang="en-US" sz="3600" b="1" dirty="0" smtClean="0">
                <a:latin typeface="Cambria" pitchFamily="18" charset="0"/>
              </a:rPr>
              <a:t>best case </a:t>
            </a:r>
            <a:r>
              <a:rPr lang="en-US" sz="3600" dirty="0" smtClean="0">
                <a:latin typeface="Cambria" pitchFamily="18" charset="0"/>
              </a:rPr>
              <a:t>in the shell sort is when the array is already sorted in the right order. The number of comparisons is less.</a:t>
            </a:r>
            <a:endParaRPr lang="en-IN" sz="36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648" y="332656"/>
            <a:ext cx="7200800" cy="584775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glow" dir="t"/>
          </a:scene3d>
          <a:sp3d prstMaterial="powder">
            <a:bevelT w="165100" prst="coolSlant"/>
          </a:sp3d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itchFamily="18" charset="0"/>
              </a:rPr>
              <a:t> Worst Case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648" y="1052736"/>
            <a:ext cx="71287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800" dirty="0" smtClean="0">
                <a:latin typeface="Cambria" pitchFamily="18" charset="0"/>
              </a:rPr>
              <a:t> The running time of Shell sort depends 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ambria" pitchFamily="18" charset="0"/>
              </a:rPr>
              <a:t>    the choice of gap sequence. 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latin typeface="Cambria" pitchFamily="18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800" dirty="0" smtClean="0">
                <a:latin typeface="Cambria" pitchFamily="18" charset="0"/>
              </a:rPr>
              <a:t> Shell sort's  </a:t>
            </a:r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worst-case</a:t>
            </a:r>
            <a:r>
              <a:rPr lang="en-US" sz="2800" dirty="0" smtClean="0">
                <a:solidFill>
                  <a:schemeClr val="hlink"/>
                </a:solidFill>
                <a:latin typeface="Cambria" pitchFamily="18" charset="0"/>
              </a:rPr>
              <a:t> </a:t>
            </a:r>
            <a:r>
              <a:rPr lang="en-US" sz="2800" dirty="0" smtClean="0">
                <a:latin typeface="Cambria" pitchFamily="18" charset="0"/>
              </a:rPr>
              <a:t> performance using Hibbard's increments is  </a:t>
            </a:r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Θ(</a:t>
            </a:r>
            <a:r>
              <a:rPr lang="en-US" sz="2800" b="1" i="1" dirty="0" smtClean="0">
                <a:solidFill>
                  <a:srgbClr val="FF0000"/>
                </a:solidFill>
                <a:latin typeface="Cambria" pitchFamily="18" charset="0"/>
              </a:rPr>
              <a:t>n</a:t>
            </a:r>
            <a:r>
              <a:rPr lang="en-US" sz="2800" b="1" baseline="30000" dirty="0" smtClean="0">
                <a:solidFill>
                  <a:srgbClr val="FF0000"/>
                </a:solidFill>
                <a:latin typeface="Cambria" pitchFamily="18" charset="0"/>
              </a:rPr>
              <a:t>3/2</a:t>
            </a:r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).</a:t>
            </a:r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  </a:t>
            </a:r>
            <a:endParaRPr lang="en-US" sz="2800" dirty="0" smtClean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648" y="332656"/>
            <a:ext cx="7200800" cy="584775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glow" dir="t"/>
          </a:scene3d>
          <a:sp3d prstMaterial="powder">
            <a:bevelT w="165100" prst="coolSlant"/>
          </a:sp3d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itchFamily="18" charset="0"/>
              </a:rPr>
              <a:t>Shell Sort Example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1259632" y="1412776"/>
            <a:ext cx="6459686" cy="504056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Cambria" pitchFamily="18" charset="0"/>
              </a:rPr>
              <a:t>Sort: 18   32   12   5   38   33   16   2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3000" y="2133600"/>
            <a:ext cx="617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/>
            <a:r>
              <a:rPr lang="en-US" dirty="0">
                <a:latin typeface="Cambria" pitchFamily="18" charset="0"/>
              </a:rPr>
              <a:t>8 Numbers to be sorted, Shell’s increment will be floor(n/2)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19200" y="2513291"/>
            <a:ext cx="2997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*</a:t>
            </a:r>
            <a:r>
              <a:rPr lang="en-US" b="1" dirty="0">
                <a:solidFill>
                  <a:schemeClr val="hlink"/>
                </a:solidFill>
                <a:latin typeface="Cambria" pitchFamily="18" charset="0"/>
              </a:rPr>
              <a:t>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floor(8/2)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sym typeface="Wingdings" pitchFamily="2" charset="2"/>
              </a:rPr>
              <a:t>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 floor(4) = 4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219200" y="2971800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/>
            <a:r>
              <a:rPr lang="en-US">
                <a:latin typeface="Cambria" pitchFamily="18" charset="0"/>
              </a:rPr>
              <a:t>increment 4: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819400" y="3275291"/>
            <a:ext cx="2359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/>
            <a:r>
              <a:rPr lang="en-US">
                <a:latin typeface="Cambria" pitchFamily="18" charset="0"/>
              </a:rPr>
              <a:t> 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590800" y="2970491"/>
            <a:ext cx="30909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/>
            <a:r>
              <a:rPr lang="en-US" b="1" dirty="0">
                <a:latin typeface="Cambria" pitchFamily="18" charset="0"/>
              </a:rPr>
              <a:t>1</a:t>
            </a:r>
            <a:r>
              <a:rPr lang="en-US" dirty="0">
                <a:latin typeface="Cambria" pitchFamily="18" charset="0"/>
              </a:rPr>
              <a:t>	</a:t>
            </a:r>
            <a:r>
              <a:rPr lang="en-US" b="1" dirty="0">
                <a:solidFill>
                  <a:srgbClr val="00FF00"/>
                </a:solidFill>
                <a:latin typeface="Cambria" pitchFamily="18" charset="0"/>
              </a:rPr>
              <a:t>2</a:t>
            </a:r>
            <a:r>
              <a:rPr lang="en-US" dirty="0">
                <a:latin typeface="Cambria" pitchFamily="18" charset="0"/>
              </a:rPr>
              <a:t>	</a:t>
            </a:r>
            <a:r>
              <a:rPr lang="en-US" b="1" dirty="0">
                <a:solidFill>
                  <a:srgbClr val="0099CC"/>
                </a:solidFill>
                <a:latin typeface="Cambria" pitchFamily="18" charset="0"/>
              </a:rPr>
              <a:t>3</a:t>
            </a:r>
            <a:r>
              <a:rPr lang="en-US" dirty="0">
                <a:latin typeface="Cambria" pitchFamily="18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ambria" pitchFamily="18" charset="0"/>
              </a:rPr>
              <a:t>4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895600" y="3505200"/>
            <a:ext cx="3220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ambria" pitchFamily="18" charset="0"/>
              </a:rPr>
              <a:t>18   </a:t>
            </a:r>
            <a:r>
              <a:rPr lang="en-US" b="1" dirty="0">
                <a:solidFill>
                  <a:srgbClr val="00FF00"/>
                </a:solidFill>
                <a:latin typeface="Cambria" pitchFamily="18" charset="0"/>
              </a:rPr>
              <a:t>32</a:t>
            </a:r>
            <a:r>
              <a:rPr lang="en-US" b="1" dirty="0">
                <a:latin typeface="Cambria" pitchFamily="18" charset="0"/>
              </a:rPr>
              <a:t>   </a:t>
            </a:r>
            <a:r>
              <a:rPr lang="en-US" b="1" dirty="0">
                <a:solidFill>
                  <a:srgbClr val="0099CC"/>
                </a:solidFill>
                <a:latin typeface="Cambria" pitchFamily="18" charset="0"/>
              </a:rPr>
              <a:t>12</a:t>
            </a:r>
            <a:r>
              <a:rPr lang="en-US" b="1" dirty="0">
                <a:latin typeface="Cambria" pitchFamily="18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ambria" pitchFamily="18" charset="0"/>
              </a:rPr>
              <a:t>5</a:t>
            </a:r>
            <a:r>
              <a:rPr lang="en-US" b="1" dirty="0">
                <a:latin typeface="Cambria" pitchFamily="18" charset="0"/>
              </a:rPr>
              <a:t>   38   </a:t>
            </a:r>
            <a:r>
              <a:rPr lang="en-US" b="1" dirty="0">
                <a:solidFill>
                  <a:srgbClr val="00FF00"/>
                </a:solidFill>
                <a:latin typeface="Cambria" pitchFamily="18" charset="0"/>
              </a:rPr>
              <a:t>33</a:t>
            </a:r>
            <a:r>
              <a:rPr lang="en-US" b="1" dirty="0">
                <a:latin typeface="Cambria" pitchFamily="18" charset="0"/>
              </a:rPr>
              <a:t>   </a:t>
            </a:r>
            <a:r>
              <a:rPr lang="en-US" b="1" dirty="0">
                <a:solidFill>
                  <a:srgbClr val="0099CC"/>
                </a:solidFill>
                <a:latin typeface="Cambria" pitchFamily="18" charset="0"/>
              </a:rPr>
              <a:t>16</a:t>
            </a:r>
            <a:r>
              <a:rPr lang="en-US" b="1" dirty="0">
                <a:latin typeface="Cambria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ambria" pitchFamily="18" charset="0"/>
              </a:rPr>
              <a:t>  2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019800" y="2971800"/>
            <a:ext cx="24293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mbria" pitchFamily="18" charset="0"/>
              </a:rPr>
              <a:t>(visualize underlining)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87624" y="3958972"/>
            <a:ext cx="7191199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>
              <a:spcBef>
                <a:spcPts val="100"/>
              </a:spcBef>
              <a:spcAft>
                <a:spcPts val="100"/>
              </a:spcAft>
            </a:pPr>
            <a:r>
              <a:rPr lang="en-US" sz="2000" dirty="0">
                <a:latin typeface="Cambria" pitchFamily="18" charset="0"/>
              </a:rPr>
              <a:t>Step </a:t>
            </a:r>
            <a:r>
              <a:rPr lang="en-US" sz="2000" b="1" dirty="0">
                <a:latin typeface="Cambria" pitchFamily="18" charset="0"/>
              </a:rPr>
              <a:t>1</a:t>
            </a:r>
            <a:r>
              <a:rPr lang="en-US" sz="2000" dirty="0">
                <a:latin typeface="Cambria" pitchFamily="18" charset="0"/>
              </a:rPr>
              <a:t>) Only look at </a:t>
            </a:r>
            <a:r>
              <a:rPr lang="en-US" sz="2000" b="1" dirty="0">
                <a:latin typeface="Cambria" pitchFamily="18" charset="0"/>
              </a:rPr>
              <a:t>18</a:t>
            </a:r>
            <a:r>
              <a:rPr lang="en-US" sz="2000" dirty="0">
                <a:latin typeface="Cambria" pitchFamily="18" charset="0"/>
              </a:rPr>
              <a:t> and </a:t>
            </a:r>
            <a:r>
              <a:rPr lang="en-US" sz="2000" b="1" dirty="0">
                <a:latin typeface="Cambria" pitchFamily="18" charset="0"/>
              </a:rPr>
              <a:t>38</a:t>
            </a:r>
            <a:r>
              <a:rPr lang="en-US" sz="2000" dirty="0">
                <a:latin typeface="Cambria" pitchFamily="18" charset="0"/>
              </a:rPr>
              <a:t> and sort in order ; </a:t>
            </a:r>
          </a:p>
          <a:p>
            <a:pPr algn="l" eaLnBrk="1" hangingPunct="1">
              <a:spcBef>
                <a:spcPts val="100"/>
              </a:spcBef>
              <a:spcAft>
                <a:spcPts val="100"/>
              </a:spcAft>
            </a:pPr>
            <a:r>
              <a:rPr lang="en-US" sz="2000" b="1" dirty="0">
                <a:latin typeface="Cambria" pitchFamily="18" charset="0"/>
              </a:rPr>
              <a:t>18</a:t>
            </a:r>
            <a:r>
              <a:rPr lang="en-US" sz="2000" dirty="0">
                <a:latin typeface="Cambria" pitchFamily="18" charset="0"/>
              </a:rPr>
              <a:t> and </a:t>
            </a:r>
            <a:r>
              <a:rPr lang="en-US" sz="2000" b="1" dirty="0">
                <a:latin typeface="Cambria" pitchFamily="18" charset="0"/>
              </a:rPr>
              <a:t>38</a:t>
            </a:r>
            <a:r>
              <a:rPr lang="en-US" sz="2000" dirty="0">
                <a:latin typeface="Cambria" pitchFamily="18" charset="0"/>
              </a:rPr>
              <a:t> stays at its current position because they are in order.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87624" y="4644772"/>
            <a:ext cx="7191199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>
              <a:spcBef>
                <a:spcPts val="100"/>
              </a:spcBef>
              <a:spcAft>
                <a:spcPts val="100"/>
              </a:spcAft>
            </a:pPr>
            <a:r>
              <a:rPr lang="en-US" sz="2000" dirty="0">
                <a:latin typeface="Cambria" pitchFamily="18" charset="0"/>
              </a:rPr>
              <a:t>Step </a:t>
            </a:r>
            <a:r>
              <a:rPr lang="en-US" sz="2000" b="1" dirty="0">
                <a:solidFill>
                  <a:srgbClr val="00FF00"/>
                </a:solidFill>
                <a:latin typeface="Cambria" pitchFamily="18" charset="0"/>
              </a:rPr>
              <a:t>2</a:t>
            </a:r>
            <a:r>
              <a:rPr lang="en-US" sz="2000" dirty="0">
                <a:latin typeface="Cambria" pitchFamily="18" charset="0"/>
              </a:rPr>
              <a:t>) Only look at </a:t>
            </a:r>
            <a:r>
              <a:rPr lang="en-US" sz="2000" b="1" dirty="0">
                <a:solidFill>
                  <a:srgbClr val="00FF00"/>
                </a:solidFill>
                <a:latin typeface="Cambria" pitchFamily="18" charset="0"/>
              </a:rPr>
              <a:t>32</a:t>
            </a:r>
            <a:r>
              <a:rPr lang="en-US" sz="2000" dirty="0">
                <a:latin typeface="Cambria" pitchFamily="18" charset="0"/>
              </a:rPr>
              <a:t> and </a:t>
            </a:r>
            <a:r>
              <a:rPr lang="en-US" sz="2000" b="1" dirty="0">
                <a:solidFill>
                  <a:srgbClr val="00FF00"/>
                </a:solidFill>
                <a:latin typeface="Cambria" pitchFamily="18" charset="0"/>
              </a:rPr>
              <a:t>33</a:t>
            </a:r>
            <a:r>
              <a:rPr lang="en-US" sz="2000" dirty="0">
                <a:latin typeface="Cambria" pitchFamily="18" charset="0"/>
              </a:rPr>
              <a:t> and sort in order ; </a:t>
            </a:r>
          </a:p>
          <a:p>
            <a:pPr algn="l" eaLnBrk="1" hangingPunct="1">
              <a:spcBef>
                <a:spcPts val="100"/>
              </a:spcBef>
              <a:spcAft>
                <a:spcPts val="100"/>
              </a:spcAft>
            </a:pPr>
            <a:r>
              <a:rPr lang="en-US" sz="2000" b="1" dirty="0">
                <a:solidFill>
                  <a:srgbClr val="00FF00"/>
                </a:solidFill>
                <a:latin typeface="Cambria" pitchFamily="18" charset="0"/>
              </a:rPr>
              <a:t>32</a:t>
            </a:r>
            <a:r>
              <a:rPr lang="en-US" sz="2000" dirty="0">
                <a:latin typeface="Cambria" pitchFamily="18" charset="0"/>
              </a:rPr>
              <a:t> and </a:t>
            </a:r>
            <a:r>
              <a:rPr lang="en-US" sz="2000" b="1" dirty="0">
                <a:solidFill>
                  <a:srgbClr val="00FF00"/>
                </a:solidFill>
                <a:latin typeface="Cambria" pitchFamily="18" charset="0"/>
              </a:rPr>
              <a:t>33</a:t>
            </a:r>
            <a:r>
              <a:rPr lang="en-US" sz="2000" dirty="0">
                <a:latin typeface="Cambria" pitchFamily="18" charset="0"/>
              </a:rPr>
              <a:t> stays at its current position because they are in order.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187624" y="5330572"/>
            <a:ext cx="7247305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>
              <a:spcBef>
                <a:spcPts val="100"/>
              </a:spcBef>
              <a:spcAft>
                <a:spcPts val="100"/>
              </a:spcAft>
            </a:pPr>
            <a:r>
              <a:rPr lang="en-US" sz="2000" dirty="0">
                <a:latin typeface="Cambria" pitchFamily="18" charset="0"/>
              </a:rPr>
              <a:t>Step </a:t>
            </a:r>
            <a:r>
              <a:rPr lang="en-US" sz="2000" b="1" dirty="0">
                <a:solidFill>
                  <a:srgbClr val="0099CC"/>
                </a:solidFill>
                <a:latin typeface="Cambria" pitchFamily="18" charset="0"/>
              </a:rPr>
              <a:t>3</a:t>
            </a:r>
            <a:r>
              <a:rPr lang="en-US" sz="2000" dirty="0">
                <a:latin typeface="Cambria" pitchFamily="18" charset="0"/>
              </a:rPr>
              <a:t>) Only look at </a:t>
            </a:r>
            <a:r>
              <a:rPr lang="en-US" sz="2000" b="1" dirty="0">
                <a:solidFill>
                  <a:srgbClr val="0099CC"/>
                </a:solidFill>
                <a:latin typeface="Cambria" pitchFamily="18" charset="0"/>
              </a:rPr>
              <a:t>12</a:t>
            </a:r>
            <a:r>
              <a:rPr lang="en-US" sz="2000" dirty="0">
                <a:latin typeface="Cambria" pitchFamily="18" charset="0"/>
              </a:rPr>
              <a:t> and </a:t>
            </a:r>
            <a:r>
              <a:rPr lang="en-US" sz="2000" b="1" dirty="0">
                <a:solidFill>
                  <a:srgbClr val="0099CC"/>
                </a:solidFill>
                <a:latin typeface="Cambria" pitchFamily="18" charset="0"/>
              </a:rPr>
              <a:t>16</a:t>
            </a:r>
            <a:r>
              <a:rPr lang="en-US" sz="2000" dirty="0">
                <a:latin typeface="Cambria" pitchFamily="18" charset="0"/>
              </a:rPr>
              <a:t> and sort in order ; </a:t>
            </a:r>
          </a:p>
          <a:p>
            <a:pPr algn="l" eaLnBrk="1" hangingPunct="1">
              <a:spcBef>
                <a:spcPts val="100"/>
              </a:spcBef>
              <a:spcAft>
                <a:spcPts val="100"/>
              </a:spcAft>
            </a:pPr>
            <a:r>
              <a:rPr lang="en-US" sz="2000" b="1" dirty="0">
                <a:solidFill>
                  <a:srgbClr val="0099CC"/>
                </a:solidFill>
                <a:latin typeface="Cambria" pitchFamily="18" charset="0"/>
              </a:rPr>
              <a:t>12</a:t>
            </a:r>
            <a:r>
              <a:rPr lang="en-US" sz="2000" dirty="0">
                <a:latin typeface="Cambria" pitchFamily="18" charset="0"/>
              </a:rPr>
              <a:t>  and </a:t>
            </a:r>
            <a:r>
              <a:rPr lang="en-US" sz="2000" b="1" dirty="0">
                <a:solidFill>
                  <a:srgbClr val="0099CC"/>
                </a:solidFill>
                <a:latin typeface="Cambria" pitchFamily="18" charset="0"/>
              </a:rPr>
              <a:t>16</a:t>
            </a:r>
            <a:r>
              <a:rPr lang="en-US" sz="2000" dirty="0">
                <a:latin typeface="Cambria" pitchFamily="18" charset="0"/>
              </a:rPr>
              <a:t> stays at its current position because they are in order.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87624" y="5940172"/>
            <a:ext cx="5291898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>
              <a:spcBef>
                <a:spcPts val="100"/>
              </a:spcBef>
              <a:spcAft>
                <a:spcPts val="100"/>
              </a:spcAft>
            </a:pPr>
            <a:r>
              <a:rPr lang="en-US" sz="2000" dirty="0">
                <a:latin typeface="Cambria" pitchFamily="18" charset="0"/>
              </a:rPr>
              <a:t>Step </a:t>
            </a:r>
            <a:r>
              <a:rPr lang="en-US" sz="2000" b="1" dirty="0">
                <a:solidFill>
                  <a:srgbClr val="FF0000"/>
                </a:solidFill>
                <a:latin typeface="Cambria" pitchFamily="18" charset="0"/>
              </a:rPr>
              <a:t>4</a:t>
            </a:r>
            <a:r>
              <a:rPr lang="en-US" sz="2000" dirty="0">
                <a:latin typeface="Cambria" pitchFamily="18" charset="0"/>
              </a:rPr>
              <a:t>) Only look at </a:t>
            </a:r>
            <a:r>
              <a:rPr lang="en-US" sz="2000" b="1" dirty="0">
                <a:solidFill>
                  <a:srgbClr val="FF0000"/>
                </a:solidFill>
                <a:latin typeface="Cambria" pitchFamily="18" charset="0"/>
              </a:rPr>
              <a:t>5</a:t>
            </a:r>
            <a:r>
              <a:rPr lang="en-US" sz="2000" dirty="0">
                <a:latin typeface="Cambria" pitchFamily="18" charset="0"/>
              </a:rPr>
              <a:t> and </a:t>
            </a:r>
            <a:r>
              <a:rPr lang="en-US" sz="2000" b="1" dirty="0">
                <a:solidFill>
                  <a:srgbClr val="FF0000"/>
                </a:solidFill>
                <a:latin typeface="Cambria" pitchFamily="18" charset="0"/>
              </a:rPr>
              <a:t>2</a:t>
            </a:r>
            <a:r>
              <a:rPr lang="en-US" sz="2000" dirty="0">
                <a:latin typeface="Cambria" pitchFamily="18" charset="0"/>
              </a:rPr>
              <a:t> and sort in order ; </a:t>
            </a:r>
          </a:p>
          <a:p>
            <a:pPr algn="l" eaLnBrk="1" hangingPunct="1">
              <a:spcBef>
                <a:spcPts val="100"/>
              </a:spcBef>
              <a:spcAft>
                <a:spcPts val="100"/>
              </a:spcAft>
            </a:pPr>
            <a:r>
              <a:rPr lang="en-US" sz="2000" b="1" dirty="0">
                <a:solidFill>
                  <a:srgbClr val="FF0000"/>
                </a:solidFill>
                <a:latin typeface="Cambria" pitchFamily="18" charset="0"/>
              </a:rPr>
              <a:t>2</a:t>
            </a:r>
            <a:r>
              <a:rPr lang="en-US" sz="2000" dirty="0">
                <a:latin typeface="Cambria" pitchFamily="18" charset="0"/>
              </a:rPr>
              <a:t> and </a:t>
            </a:r>
            <a:r>
              <a:rPr lang="en-US" sz="2000" b="1" dirty="0">
                <a:solidFill>
                  <a:srgbClr val="FF0000"/>
                </a:solidFill>
                <a:latin typeface="Cambria" pitchFamily="18" charset="0"/>
              </a:rPr>
              <a:t>5</a:t>
            </a:r>
            <a:r>
              <a:rPr lang="en-US" sz="2000" dirty="0">
                <a:latin typeface="Cambria" pitchFamily="18" charset="0"/>
              </a:rPr>
              <a:t> need to be switched to be in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648" y="332656"/>
            <a:ext cx="7200800" cy="584775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glow" dir="t"/>
          </a:scene3d>
          <a:sp3d prstMaterial="powder">
            <a:bevelT w="165100" prst="coolSlant"/>
          </a:sp3d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itchFamily="18" charset="0"/>
              </a:rPr>
              <a:t>Shell Sort Example (</a:t>
            </a:r>
            <a:r>
              <a:rPr lang="en-IN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itchFamily="18" charset="0"/>
              </a:rPr>
              <a:t>con’t</a:t>
            </a:r>
            <a:r>
              <a:rPr lang="en-I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itchFamily="18" charset="0"/>
              </a:rPr>
              <a:t>)</a:t>
            </a:r>
          </a:p>
        </p:txBody>
      </p:sp>
      <p:sp>
        <p:nvSpPr>
          <p:cNvPr id="18" name="Rectangle 3"/>
          <p:cNvSpPr txBox="1">
            <a:spLocks noRot="1" noChangeArrowheads="1"/>
          </p:cNvSpPr>
          <p:nvPr/>
        </p:nvSpPr>
        <p:spPr>
          <a:xfrm>
            <a:off x="0" y="914400"/>
            <a:ext cx="9144000" cy="5943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Sort: 18   32   12   5   38   33   16   2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          Resulting numbers after increment 4 pass: </a:t>
            </a:r>
          </a:p>
          <a:p>
            <a:pPr marL="365760" marR="0" lvl="0" indent="-283464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09D1"/>
                </a:solidFill>
                <a:effectLst/>
                <a:uLnTx/>
                <a:uFillTx/>
                <a:latin typeface="Cambria" pitchFamily="18" charset="0"/>
              </a:rPr>
              <a:t>18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	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mbria" pitchFamily="18" charset="0"/>
              </a:rPr>
              <a:t>32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	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ambria" pitchFamily="18" charset="0"/>
              </a:rPr>
              <a:t>12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	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</a:rPr>
              <a:t>2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	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09D1"/>
                </a:solidFill>
                <a:effectLst/>
                <a:uLnTx/>
                <a:uFillTx/>
                <a:latin typeface="Cambria" pitchFamily="18" charset="0"/>
              </a:rPr>
              <a:t>38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	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mbria" pitchFamily="18" charset="0"/>
              </a:rPr>
              <a:t>33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	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ambria" pitchFamily="18" charset="0"/>
              </a:rPr>
              <a:t>16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	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</a:rPr>
              <a:t>5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</a:rPr>
              <a:t>                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mbria" pitchFamily="18" charset="0"/>
              </a:rPr>
              <a:t>* floor(4/2)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mbria" pitchFamily="18" charset="0"/>
                <a:sym typeface="Wingdings" pitchFamily="2" charset="2"/>
              </a:rPr>
              <a:t>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mbria" pitchFamily="18" charset="0"/>
              </a:rPr>
              <a:t> floor(2) = 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115616" y="3068960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/>
            <a:r>
              <a:rPr lang="en-US" dirty="0">
                <a:latin typeface="Cambria" pitchFamily="18" charset="0"/>
              </a:rPr>
              <a:t>increment 2: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55776" y="3067651"/>
            <a:ext cx="6623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/>
            <a:r>
              <a:rPr lang="en-US" b="1" dirty="0">
                <a:solidFill>
                  <a:srgbClr val="3409D1"/>
                </a:solidFill>
                <a:latin typeface="Cambria" pitchFamily="18" charset="0"/>
              </a:rPr>
              <a:t>1</a:t>
            </a:r>
            <a:r>
              <a:rPr lang="en-US" b="1" dirty="0">
                <a:latin typeface="Cambria" pitchFamily="18" charset="0"/>
              </a:rPr>
              <a:t>    </a:t>
            </a:r>
            <a:r>
              <a:rPr lang="en-US" b="1" dirty="0">
                <a:solidFill>
                  <a:srgbClr val="00FF00"/>
                </a:solidFill>
                <a:latin typeface="Cambria" pitchFamily="18" charset="0"/>
              </a:rPr>
              <a:t>2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219200" y="3503891"/>
            <a:ext cx="6784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b="1" dirty="0">
                <a:solidFill>
                  <a:srgbClr val="3409D1"/>
                </a:solidFill>
                <a:latin typeface="Cambria" pitchFamily="18" charset="0"/>
              </a:rPr>
              <a:t>18</a:t>
            </a:r>
            <a:r>
              <a:rPr lang="en-US" b="1" dirty="0">
                <a:latin typeface="Cambria" pitchFamily="18" charset="0"/>
              </a:rPr>
              <a:t>	</a:t>
            </a:r>
            <a:r>
              <a:rPr lang="en-US" b="1" dirty="0">
                <a:solidFill>
                  <a:srgbClr val="00FF00"/>
                </a:solidFill>
                <a:latin typeface="Cambria" pitchFamily="18" charset="0"/>
              </a:rPr>
              <a:t>32</a:t>
            </a:r>
            <a:r>
              <a:rPr lang="en-US" b="1" dirty="0">
                <a:latin typeface="Cambria" pitchFamily="18" charset="0"/>
              </a:rPr>
              <a:t>	</a:t>
            </a:r>
            <a:r>
              <a:rPr lang="en-US" b="1" dirty="0">
                <a:solidFill>
                  <a:srgbClr val="3409D1"/>
                </a:solidFill>
                <a:latin typeface="Cambria" pitchFamily="18" charset="0"/>
              </a:rPr>
              <a:t>12</a:t>
            </a:r>
            <a:r>
              <a:rPr lang="en-US" b="1" dirty="0">
                <a:latin typeface="Cambria" pitchFamily="18" charset="0"/>
              </a:rPr>
              <a:t>	</a:t>
            </a:r>
            <a:r>
              <a:rPr lang="en-US" b="1" dirty="0">
                <a:solidFill>
                  <a:srgbClr val="00FF00"/>
                </a:solidFill>
                <a:latin typeface="Cambria" pitchFamily="18" charset="0"/>
              </a:rPr>
              <a:t>2</a:t>
            </a:r>
            <a:r>
              <a:rPr lang="en-US" b="1" dirty="0">
                <a:latin typeface="Cambria" pitchFamily="18" charset="0"/>
              </a:rPr>
              <a:t>	</a:t>
            </a:r>
            <a:r>
              <a:rPr lang="en-US" b="1" dirty="0">
                <a:solidFill>
                  <a:srgbClr val="3409D1"/>
                </a:solidFill>
                <a:latin typeface="Cambria" pitchFamily="18" charset="0"/>
              </a:rPr>
              <a:t>38</a:t>
            </a:r>
            <a:r>
              <a:rPr lang="en-US" b="1" dirty="0">
                <a:latin typeface="Cambria" pitchFamily="18" charset="0"/>
              </a:rPr>
              <a:t>	</a:t>
            </a:r>
            <a:r>
              <a:rPr lang="en-US" b="1" dirty="0">
                <a:solidFill>
                  <a:srgbClr val="00FF00"/>
                </a:solidFill>
                <a:latin typeface="Cambria" pitchFamily="18" charset="0"/>
              </a:rPr>
              <a:t>33</a:t>
            </a:r>
            <a:r>
              <a:rPr lang="en-US" b="1" dirty="0">
                <a:latin typeface="Cambria" pitchFamily="18" charset="0"/>
              </a:rPr>
              <a:t>	</a:t>
            </a:r>
            <a:r>
              <a:rPr lang="en-US" b="1" dirty="0">
                <a:solidFill>
                  <a:srgbClr val="3409D1"/>
                </a:solidFill>
                <a:latin typeface="Cambria" pitchFamily="18" charset="0"/>
              </a:rPr>
              <a:t>16</a:t>
            </a:r>
            <a:r>
              <a:rPr lang="en-US" b="1" dirty="0">
                <a:latin typeface="Cambria" pitchFamily="18" charset="0"/>
              </a:rPr>
              <a:t>	</a:t>
            </a:r>
            <a:r>
              <a:rPr lang="en-US" b="1" dirty="0">
                <a:solidFill>
                  <a:srgbClr val="00FF00"/>
                </a:solidFill>
                <a:latin typeface="Cambria" pitchFamily="18" charset="0"/>
              </a:rPr>
              <a:t>5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1043608" y="3861048"/>
            <a:ext cx="7440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/>
            <a:r>
              <a:rPr lang="en-US" dirty="0">
                <a:latin typeface="Cambria" pitchFamily="18" charset="0"/>
              </a:rPr>
              <a:t>Step</a:t>
            </a:r>
            <a:r>
              <a:rPr lang="en-US" dirty="0">
                <a:solidFill>
                  <a:srgbClr val="3409D1"/>
                </a:solidFill>
                <a:latin typeface="Cambria" pitchFamily="18" charset="0"/>
              </a:rPr>
              <a:t> </a:t>
            </a:r>
            <a:r>
              <a:rPr lang="en-US" b="1" dirty="0">
                <a:solidFill>
                  <a:srgbClr val="3409D1"/>
                </a:solidFill>
                <a:latin typeface="Cambria" pitchFamily="18" charset="0"/>
              </a:rPr>
              <a:t>1</a:t>
            </a:r>
            <a:r>
              <a:rPr lang="en-US" dirty="0">
                <a:latin typeface="Cambria" pitchFamily="18" charset="0"/>
              </a:rPr>
              <a:t>) Look at</a:t>
            </a:r>
            <a:r>
              <a:rPr lang="en-US" dirty="0">
                <a:solidFill>
                  <a:srgbClr val="3409D1"/>
                </a:solidFill>
                <a:latin typeface="Cambria" pitchFamily="18" charset="0"/>
              </a:rPr>
              <a:t> </a:t>
            </a:r>
            <a:r>
              <a:rPr lang="en-US" b="1" dirty="0">
                <a:solidFill>
                  <a:srgbClr val="3409D1"/>
                </a:solidFill>
                <a:latin typeface="Cambria" pitchFamily="18" charset="0"/>
              </a:rPr>
              <a:t>18</a:t>
            </a:r>
            <a:r>
              <a:rPr lang="en-US" dirty="0">
                <a:latin typeface="Cambria" pitchFamily="18" charset="0"/>
              </a:rPr>
              <a:t>, </a:t>
            </a:r>
            <a:r>
              <a:rPr lang="en-US" b="1" dirty="0">
                <a:solidFill>
                  <a:srgbClr val="3409D1"/>
                </a:solidFill>
                <a:latin typeface="Cambria" pitchFamily="18" charset="0"/>
              </a:rPr>
              <a:t>12</a:t>
            </a:r>
            <a:r>
              <a:rPr lang="en-US" dirty="0">
                <a:latin typeface="Cambria" pitchFamily="18" charset="0"/>
              </a:rPr>
              <a:t>, </a:t>
            </a:r>
            <a:r>
              <a:rPr lang="en-US" b="1" dirty="0">
                <a:solidFill>
                  <a:srgbClr val="3409D1"/>
                </a:solidFill>
                <a:latin typeface="Cambria" pitchFamily="18" charset="0"/>
              </a:rPr>
              <a:t>38</a:t>
            </a:r>
            <a:r>
              <a:rPr lang="en-US" dirty="0">
                <a:latin typeface="Cambria" pitchFamily="18" charset="0"/>
              </a:rPr>
              <a:t>,</a:t>
            </a:r>
            <a:r>
              <a:rPr lang="en-US" dirty="0">
                <a:solidFill>
                  <a:srgbClr val="3409D1"/>
                </a:solidFill>
                <a:latin typeface="Cambria" pitchFamily="18" charset="0"/>
              </a:rPr>
              <a:t> </a:t>
            </a:r>
            <a:r>
              <a:rPr lang="en-US" b="1" dirty="0">
                <a:solidFill>
                  <a:srgbClr val="3409D1"/>
                </a:solidFill>
                <a:latin typeface="Cambria" pitchFamily="18" charset="0"/>
              </a:rPr>
              <a:t>16</a:t>
            </a:r>
            <a:r>
              <a:rPr lang="en-US" dirty="0">
                <a:solidFill>
                  <a:srgbClr val="3409D1"/>
                </a:solidFill>
                <a:latin typeface="Cambria" pitchFamily="18" charset="0"/>
              </a:rPr>
              <a:t> </a:t>
            </a:r>
            <a:r>
              <a:rPr lang="en-US" dirty="0">
                <a:latin typeface="Cambria" pitchFamily="18" charset="0"/>
              </a:rPr>
              <a:t>and sort them in their appropriate location: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219200" y="4343400"/>
            <a:ext cx="677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/>
            <a:r>
              <a:rPr lang="en-US" b="1" dirty="0">
                <a:solidFill>
                  <a:srgbClr val="3409D1"/>
                </a:solidFill>
                <a:latin typeface="Cambria" pitchFamily="18" charset="0"/>
              </a:rPr>
              <a:t>12</a:t>
            </a:r>
            <a:r>
              <a:rPr lang="en-US" b="1" dirty="0">
                <a:latin typeface="Cambria" pitchFamily="18" charset="0"/>
              </a:rPr>
              <a:t>	38	</a:t>
            </a:r>
            <a:r>
              <a:rPr lang="en-US" b="1" dirty="0">
                <a:solidFill>
                  <a:srgbClr val="3409D1"/>
                </a:solidFill>
                <a:latin typeface="Cambria" pitchFamily="18" charset="0"/>
              </a:rPr>
              <a:t>16</a:t>
            </a:r>
            <a:r>
              <a:rPr lang="en-US" b="1" dirty="0">
                <a:latin typeface="Cambria" pitchFamily="18" charset="0"/>
              </a:rPr>
              <a:t>	2	</a:t>
            </a:r>
            <a:r>
              <a:rPr lang="en-US" b="1" dirty="0">
                <a:solidFill>
                  <a:srgbClr val="3409D1"/>
                </a:solidFill>
                <a:latin typeface="Cambria" pitchFamily="18" charset="0"/>
              </a:rPr>
              <a:t>18</a:t>
            </a:r>
            <a:r>
              <a:rPr lang="en-US" b="1" dirty="0">
                <a:latin typeface="Cambria" pitchFamily="18" charset="0"/>
              </a:rPr>
              <a:t>	33</a:t>
            </a:r>
            <a:r>
              <a:rPr lang="en-US" b="1" dirty="0">
                <a:solidFill>
                  <a:srgbClr val="3409D1"/>
                </a:solidFill>
                <a:latin typeface="Cambria" pitchFamily="18" charset="0"/>
              </a:rPr>
              <a:t>	38</a:t>
            </a:r>
            <a:r>
              <a:rPr lang="en-US" b="1" dirty="0">
                <a:latin typeface="Cambria" pitchFamily="18" charset="0"/>
              </a:rPr>
              <a:t>	5</a:t>
            </a:r>
            <a:r>
              <a:rPr lang="en-US" dirty="0">
                <a:latin typeface="Cambria" pitchFamily="18" charset="0"/>
              </a:rPr>
              <a:t> 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43608" y="4725144"/>
            <a:ext cx="728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/>
            <a:r>
              <a:rPr lang="en-US" dirty="0">
                <a:latin typeface="Cambria" pitchFamily="18" charset="0"/>
              </a:rPr>
              <a:t>Step </a:t>
            </a:r>
            <a:r>
              <a:rPr lang="en-US" b="1" dirty="0">
                <a:solidFill>
                  <a:srgbClr val="00FF00"/>
                </a:solidFill>
                <a:latin typeface="Cambria" pitchFamily="18" charset="0"/>
              </a:rPr>
              <a:t>2</a:t>
            </a:r>
            <a:r>
              <a:rPr lang="en-US" dirty="0">
                <a:latin typeface="Cambria" pitchFamily="18" charset="0"/>
              </a:rPr>
              <a:t>) Look at </a:t>
            </a:r>
            <a:r>
              <a:rPr lang="en-US" b="1" dirty="0">
                <a:solidFill>
                  <a:srgbClr val="00FF00"/>
                </a:solidFill>
                <a:latin typeface="Cambria" pitchFamily="18" charset="0"/>
              </a:rPr>
              <a:t>32</a:t>
            </a:r>
            <a:r>
              <a:rPr lang="en-US" dirty="0">
                <a:latin typeface="Cambria" pitchFamily="18" charset="0"/>
              </a:rPr>
              <a:t>, </a:t>
            </a:r>
            <a:r>
              <a:rPr lang="en-US" b="1" dirty="0">
                <a:solidFill>
                  <a:srgbClr val="00FF00"/>
                </a:solidFill>
                <a:latin typeface="Cambria" pitchFamily="18" charset="0"/>
              </a:rPr>
              <a:t>2</a:t>
            </a:r>
            <a:r>
              <a:rPr lang="en-US" dirty="0">
                <a:latin typeface="Cambria" pitchFamily="18" charset="0"/>
              </a:rPr>
              <a:t>, </a:t>
            </a:r>
            <a:r>
              <a:rPr lang="en-US" b="1" dirty="0">
                <a:solidFill>
                  <a:srgbClr val="00FF00"/>
                </a:solidFill>
                <a:latin typeface="Cambria" pitchFamily="18" charset="0"/>
              </a:rPr>
              <a:t>33</a:t>
            </a:r>
            <a:r>
              <a:rPr lang="en-US" dirty="0">
                <a:latin typeface="Cambria" pitchFamily="18" charset="0"/>
              </a:rPr>
              <a:t>, </a:t>
            </a:r>
            <a:r>
              <a:rPr lang="en-US" b="1" dirty="0">
                <a:solidFill>
                  <a:srgbClr val="00FF00"/>
                </a:solidFill>
                <a:latin typeface="Cambria" pitchFamily="18" charset="0"/>
              </a:rPr>
              <a:t>5</a:t>
            </a:r>
            <a:r>
              <a:rPr lang="en-US" dirty="0">
                <a:latin typeface="Cambria" pitchFamily="18" charset="0"/>
              </a:rPr>
              <a:t> and sort them in their appropriate location: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1219200" y="5104091"/>
            <a:ext cx="6971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/>
            <a:r>
              <a:rPr lang="en-US" b="1">
                <a:latin typeface="Cambria" pitchFamily="18" charset="0"/>
              </a:rPr>
              <a:t>12	</a:t>
            </a:r>
            <a:r>
              <a:rPr lang="en-US" b="1">
                <a:solidFill>
                  <a:srgbClr val="00FF00"/>
                </a:solidFill>
                <a:latin typeface="Cambria" pitchFamily="18" charset="0"/>
              </a:rPr>
              <a:t>2</a:t>
            </a:r>
            <a:r>
              <a:rPr lang="en-US" b="1">
                <a:latin typeface="Cambria" pitchFamily="18" charset="0"/>
              </a:rPr>
              <a:t>	16	</a:t>
            </a:r>
            <a:r>
              <a:rPr lang="en-US" b="1">
                <a:solidFill>
                  <a:srgbClr val="00FF00"/>
                </a:solidFill>
                <a:latin typeface="Cambria" pitchFamily="18" charset="0"/>
              </a:rPr>
              <a:t>5</a:t>
            </a:r>
            <a:r>
              <a:rPr lang="en-US" b="1">
                <a:latin typeface="Cambria" pitchFamily="18" charset="0"/>
              </a:rPr>
              <a:t>	18	</a:t>
            </a:r>
            <a:r>
              <a:rPr lang="en-US" b="1">
                <a:solidFill>
                  <a:srgbClr val="00FF00"/>
                </a:solidFill>
                <a:latin typeface="Cambria" pitchFamily="18" charset="0"/>
              </a:rPr>
              <a:t>32</a:t>
            </a:r>
            <a:r>
              <a:rPr lang="en-US" b="1">
                <a:latin typeface="Cambria" pitchFamily="18" charset="0"/>
              </a:rPr>
              <a:t>	38	</a:t>
            </a:r>
            <a:r>
              <a:rPr lang="en-US" b="1">
                <a:solidFill>
                  <a:srgbClr val="00FF00"/>
                </a:solidFill>
                <a:latin typeface="Cambria" pitchFamily="18" charset="0"/>
              </a:rPr>
              <a:t>33</a:t>
            </a:r>
            <a:r>
              <a:rPr lang="en-US">
                <a:latin typeface="Cambria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648" y="332656"/>
            <a:ext cx="7200800" cy="584775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glow" dir="t"/>
          </a:scene3d>
          <a:sp3d prstMaterial="powder">
            <a:bevelT w="165100" prst="coolSlant"/>
          </a:sp3d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itchFamily="18" charset="0"/>
              </a:rPr>
              <a:t>Shell Sort Example (</a:t>
            </a:r>
            <a:r>
              <a:rPr lang="en-IN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itchFamily="18" charset="0"/>
              </a:rPr>
              <a:t>con’t</a:t>
            </a:r>
            <a:r>
              <a:rPr lang="en-I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itchFamily="18" charset="0"/>
              </a:rPr>
              <a:t>)</a:t>
            </a:r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0" y="1295400"/>
            <a:ext cx="9144000" cy="55626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Cambria" pitchFamily="18" charset="0"/>
              </a:rPr>
              <a:t>Sort: 18   32   12   5   38   33   16   2</a:t>
            </a: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115616" y="1843515"/>
            <a:ext cx="2997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/>
            <a:r>
              <a:rPr lang="en-US" b="1" dirty="0">
                <a:solidFill>
                  <a:schemeClr val="accent3"/>
                </a:solidFill>
                <a:latin typeface="Cambria" pitchFamily="18" charset="0"/>
              </a:rPr>
              <a:t>* floor(2/2) </a:t>
            </a:r>
            <a:r>
              <a:rPr lang="en-US" b="1" dirty="0">
                <a:solidFill>
                  <a:schemeClr val="accent3"/>
                </a:solidFill>
                <a:latin typeface="Cambria" pitchFamily="18" charset="0"/>
                <a:sym typeface="Wingdings" pitchFamily="2" charset="2"/>
              </a:rPr>
              <a:t></a:t>
            </a:r>
            <a:r>
              <a:rPr lang="en-US" b="1" dirty="0">
                <a:solidFill>
                  <a:schemeClr val="accent3"/>
                </a:solidFill>
                <a:latin typeface="Cambria" pitchFamily="18" charset="0"/>
              </a:rPr>
              <a:t> floor(1) = 1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331640" y="2204864"/>
            <a:ext cx="160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/>
            <a:r>
              <a:rPr lang="en-US" b="1" dirty="0">
                <a:latin typeface="Cambria" pitchFamily="18" charset="0"/>
              </a:rPr>
              <a:t>increment 1:</a:t>
            </a:r>
            <a:r>
              <a:rPr lang="en-US" dirty="0">
                <a:latin typeface="Cambria" pitchFamily="18" charset="0"/>
              </a:rPr>
              <a:t> 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915816" y="2203555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/>
            <a:r>
              <a:rPr lang="en-US" b="1">
                <a:solidFill>
                  <a:srgbClr val="0429C4"/>
                </a:solidFill>
                <a:latin typeface="Cambria" pitchFamily="18" charset="0"/>
              </a:rPr>
              <a:t>1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143000" y="2589491"/>
            <a:ext cx="6971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/>
            <a:r>
              <a:rPr lang="en-US" b="1">
                <a:solidFill>
                  <a:srgbClr val="0429C4"/>
                </a:solidFill>
                <a:latin typeface="Cambria" pitchFamily="18" charset="0"/>
              </a:rPr>
              <a:t>12	2	16	5	18	32	38	33</a:t>
            </a:r>
            <a:r>
              <a:rPr lang="en-US">
                <a:solidFill>
                  <a:srgbClr val="0429C4"/>
                </a:solidFill>
                <a:latin typeface="Cambria" pitchFamily="18" charset="0"/>
              </a:rPr>
              <a:t> 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120775" y="3245128"/>
            <a:ext cx="6971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/>
            <a:r>
              <a:rPr lang="en-US" b="1">
                <a:latin typeface="Cambria" pitchFamily="18" charset="0"/>
              </a:rPr>
              <a:t>2	5	12	16	18	32	33	38</a:t>
            </a:r>
            <a:r>
              <a:rPr lang="en-US">
                <a:latin typeface="Cambria" pitchFamily="18" charset="0"/>
              </a:rPr>
              <a:t> 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123950" y="4005064"/>
            <a:ext cx="776853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latin typeface="Cambria" pitchFamily="18" charset="0"/>
              </a:rPr>
              <a:t>The last increment or phase of Shellsort is basically an Insertion </a:t>
            </a:r>
          </a:p>
          <a:p>
            <a:pPr algn="l"/>
            <a:r>
              <a:rPr lang="en-US" sz="2000" b="1" dirty="0">
                <a:latin typeface="Cambria" pitchFamily="18" charset="0"/>
              </a:rPr>
              <a:t>Sort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187624" y="2564904"/>
            <a:ext cx="7498080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mbria" pitchFamily="18" charset="0"/>
                <a:ea typeface="+mj-ea"/>
                <a:cs typeface="+mj-cs"/>
              </a:rPr>
              <a:t>Thank You</a:t>
            </a:r>
            <a:endParaRPr kumimoji="0" lang="en-IN" sz="8000" b="1" i="0" u="none" strike="noStrike" kern="1200" cap="none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3648" y="332656"/>
            <a:ext cx="7200800" cy="584775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glow" dir="t"/>
          </a:scene3d>
          <a:sp3d prstMaterial="powder">
            <a:bevelT w="165100" prst="coolSlant"/>
          </a:sp3d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itchFamily="18" charset="0"/>
              </a:rPr>
              <a:t>Basic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6" y="1196752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sz="40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latin typeface="Cambria" pitchFamily="18" charset="0"/>
              </a:rPr>
              <a:t>  What is Algorithm ?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sz="40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latin typeface="Cambria" pitchFamily="18" charset="0"/>
              </a:rPr>
              <a:t>  What is sorting ?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sz="40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latin typeface="Cambria" pitchFamily="18" charset="0"/>
              </a:rPr>
              <a:t>  Why do we need it ?</a:t>
            </a:r>
            <a:endParaRPr lang="en-IN" sz="4000" b="1" dirty="0">
              <a:ln w="10541" cmpd="sng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50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1268760"/>
            <a:ext cx="7488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sz="2400" dirty="0">
                <a:latin typeface="Cambria" pitchFamily="18" charset="0"/>
              </a:rPr>
              <a:t> </a:t>
            </a:r>
            <a:r>
              <a:rPr lang="en-IN" sz="2400" dirty="0" smtClean="0">
                <a:latin typeface="Cambria" pitchFamily="18" charset="0"/>
              </a:rPr>
              <a:t> Donald Shell published the first version of this sort in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Cambria" pitchFamily="18" charset="0"/>
              </a:rPr>
              <a:t>     1959.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sz="2400" dirty="0" smtClean="0">
                <a:latin typeface="Cambria" pitchFamily="18" charset="0"/>
              </a:rPr>
              <a:t>  Shell sort is known as shell’s method or Diminishing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Cambria" pitchFamily="18" charset="0"/>
              </a:rPr>
              <a:t>     insertion sort.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Cambria" pitchFamily="18" charset="0"/>
              </a:rPr>
              <a:t>1</a:t>
            </a:r>
            <a:r>
              <a:rPr lang="en-US" sz="2400" baseline="30000" dirty="0" smtClean="0">
                <a:latin typeface="Cambria" pitchFamily="18" charset="0"/>
              </a:rPr>
              <a:t>st</a:t>
            </a:r>
            <a:r>
              <a:rPr lang="en-US" sz="2400" dirty="0" smtClean="0">
                <a:latin typeface="Cambria" pitchFamily="18" charset="0"/>
              </a:rPr>
              <a:t> algorithm to break the quadratic time barrier but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</a:rPr>
              <a:t>     few  years later, a sub quadratic time bound was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</a:rPr>
              <a:t>     proven.</a:t>
            </a:r>
            <a:r>
              <a:rPr lang="en-IN" sz="2400" dirty="0" smtClean="0">
                <a:latin typeface="Cambria" pitchFamily="18" charset="0"/>
              </a:rPr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648" y="332656"/>
            <a:ext cx="7200800" cy="584775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glow" dir="t"/>
          </a:scene3d>
          <a:sp3d prstMaterial="powder">
            <a:bevelT w="165100" prst="coolSlant"/>
          </a:sp3d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itchFamily="18" charset="0"/>
              </a:rPr>
              <a:t>Shell sort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1052736"/>
            <a:ext cx="748883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sz="2200" dirty="0" smtClean="0">
                <a:latin typeface="Cambria" pitchFamily="18" charset="0"/>
              </a:rPr>
              <a:t>  It generalizes an exchanging sort, such as insertion or</a:t>
            </a:r>
          </a:p>
          <a:p>
            <a:pPr>
              <a:lnSpc>
                <a:spcPct val="150000"/>
              </a:lnSpc>
            </a:pPr>
            <a:r>
              <a:rPr lang="en-IN" sz="2200" dirty="0" smtClean="0">
                <a:latin typeface="Cambria" pitchFamily="18" charset="0"/>
              </a:rPr>
              <a:t>     bubble sort, by starting the comparison and exchange of</a:t>
            </a:r>
          </a:p>
          <a:p>
            <a:pPr>
              <a:lnSpc>
                <a:spcPct val="150000"/>
              </a:lnSpc>
            </a:pPr>
            <a:r>
              <a:rPr lang="en-IN" sz="2200" dirty="0" smtClean="0">
                <a:latin typeface="Cambria" pitchFamily="18" charset="0"/>
              </a:rPr>
              <a:t>     elements with elements that are far apart before finishing</a:t>
            </a:r>
          </a:p>
          <a:p>
            <a:pPr>
              <a:lnSpc>
                <a:spcPct val="150000"/>
              </a:lnSpc>
            </a:pPr>
            <a:r>
              <a:rPr lang="en-IN" sz="2200" dirty="0" smtClean="0">
                <a:latin typeface="Cambria" pitchFamily="18" charset="0"/>
              </a:rPr>
              <a:t>     with neighbouring elements.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sz="2200" dirty="0">
                <a:latin typeface="Cambria" pitchFamily="18" charset="0"/>
              </a:rPr>
              <a:t> </a:t>
            </a:r>
            <a:r>
              <a:rPr lang="en-IN" sz="2200" dirty="0" smtClean="0">
                <a:latin typeface="Cambria" pitchFamily="18" charset="0"/>
              </a:rPr>
              <a:t> Starting with far apart elements can move some out-of</a:t>
            </a:r>
          </a:p>
          <a:p>
            <a:pPr>
              <a:lnSpc>
                <a:spcPct val="150000"/>
              </a:lnSpc>
            </a:pPr>
            <a:r>
              <a:rPr lang="en-IN" sz="2200" dirty="0" smtClean="0">
                <a:latin typeface="Cambria" pitchFamily="18" charset="0"/>
              </a:rPr>
              <a:t>     -place elements into position faster than a simple nearest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Cambria" pitchFamily="18" charset="0"/>
              </a:rPr>
              <a:t> </a:t>
            </a:r>
            <a:r>
              <a:rPr lang="en-IN" sz="2200" dirty="0" smtClean="0">
                <a:latin typeface="Cambria" pitchFamily="18" charset="0"/>
              </a:rPr>
              <a:t>    neighbour exchange.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sz="2200" dirty="0">
                <a:latin typeface="Cambria" pitchFamily="18" charset="0"/>
              </a:rPr>
              <a:t> </a:t>
            </a:r>
            <a:r>
              <a:rPr lang="en-IN" sz="2200" dirty="0" smtClean="0">
                <a:latin typeface="Cambria" pitchFamily="18" charset="0"/>
              </a:rPr>
              <a:t> The running time of Shell sort is heavily dependent on the</a:t>
            </a:r>
          </a:p>
          <a:p>
            <a:pPr>
              <a:lnSpc>
                <a:spcPct val="150000"/>
              </a:lnSpc>
            </a:pPr>
            <a:r>
              <a:rPr lang="en-IN" sz="2200" dirty="0" smtClean="0">
                <a:latin typeface="Cambria" pitchFamily="18" charset="0"/>
              </a:rPr>
              <a:t>     gap sequence it uses.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332656"/>
            <a:ext cx="7200800" cy="584775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glow" dir="t"/>
          </a:scene3d>
          <a:sp3d prstMaterial="powder">
            <a:bevelT w="165100" prst="coolSlant"/>
          </a:sp3d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itchFamily="18" charset="0"/>
              </a:rPr>
              <a:t>Shell sort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648" y="332656"/>
            <a:ext cx="7200800" cy="584775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glow" dir="t"/>
          </a:scene3d>
          <a:sp3d prstMaterial="powder">
            <a:bevelT w="165100" prst="coolSlant"/>
          </a:sp3d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itchFamily="18" charset="0"/>
              </a:rPr>
              <a:t>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648" y="1052736"/>
            <a:ext cx="7272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 smtClean="0">
                <a:latin typeface="Cambria" pitchFamily="18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ambria" pitchFamily="18" charset="0"/>
                <a:cs typeface="Courier New" pitchFamily="49" charset="0"/>
              </a:rPr>
              <a:t> j, p, gap;           comparable </a:t>
            </a:r>
            <a:r>
              <a:rPr lang="en-US" sz="2400" dirty="0" err="1" smtClean="0">
                <a:latin typeface="Cambria" pitchFamily="18" charset="0"/>
                <a:cs typeface="Courier New" pitchFamily="49" charset="0"/>
              </a:rPr>
              <a:t>tmp</a:t>
            </a:r>
            <a:r>
              <a:rPr lang="en-US" sz="2400" dirty="0" smtClean="0">
                <a:latin typeface="Cambria" pitchFamily="18" charset="0"/>
                <a:cs typeface="Courier New" pitchFamily="49" charset="0"/>
              </a:rPr>
              <a:t>;</a:t>
            </a:r>
            <a:endParaRPr lang="en-US" sz="2400" dirty="0" smtClean="0">
              <a:latin typeface="Cambria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 smtClean="0">
                <a:latin typeface="Cambria" pitchFamily="18" charset="0"/>
                <a:cs typeface="Courier New" pitchFamily="49" charset="0"/>
              </a:rPr>
              <a:t>for (</a:t>
            </a:r>
            <a:r>
              <a:rPr lang="en-US" sz="2400" dirty="0" smtClean="0">
                <a:solidFill>
                  <a:srgbClr val="3409D1"/>
                </a:solidFill>
                <a:latin typeface="Cambria" pitchFamily="18" charset="0"/>
                <a:cs typeface="Courier New" pitchFamily="49" charset="0"/>
              </a:rPr>
              <a:t>gap = N/2</a:t>
            </a:r>
            <a:r>
              <a:rPr lang="en-US" sz="2400" dirty="0" smtClean="0">
                <a:latin typeface="Cambria" pitchFamily="18" charset="0"/>
                <a:cs typeface="Courier New" pitchFamily="49" charset="0"/>
              </a:rPr>
              <a:t>;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  <a:cs typeface="Courier New" pitchFamily="49" charset="0"/>
              </a:rPr>
              <a:t>gap &gt; 0</a:t>
            </a:r>
            <a:r>
              <a:rPr lang="en-US" sz="2400" dirty="0" smtClean="0">
                <a:latin typeface="Cambria" pitchFamily="18" charset="0"/>
                <a:cs typeface="Courier New" pitchFamily="49" charset="0"/>
              </a:rPr>
              <a:t>; </a:t>
            </a:r>
            <a:r>
              <a:rPr lang="en-US" sz="2400" dirty="0" smtClean="0">
                <a:solidFill>
                  <a:srgbClr val="00B050"/>
                </a:solidFill>
                <a:latin typeface="Cambria" pitchFamily="18" charset="0"/>
                <a:cs typeface="Courier New" pitchFamily="49" charset="0"/>
              </a:rPr>
              <a:t>gap = gap/2</a:t>
            </a:r>
            <a:r>
              <a:rPr lang="en-US" sz="2400" dirty="0" smtClean="0">
                <a:latin typeface="Cambria" pitchFamily="18" charset="0"/>
                <a:cs typeface="Courier New" pitchFamily="49" charset="0"/>
              </a:rPr>
              <a:t>)</a:t>
            </a:r>
            <a:endParaRPr lang="en-US" sz="2400" dirty="0" smtClean="0">
              <a:latin typeface="Cambria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 smtClean="0">
                <a:latin typeface="Cambria" pitchFamily="18" charset="0"/>
                <a:cs typeface="Courier New" pitchFamily="49" charset="0"/>
              </a:rPr>
              <a:t>for ( </a:t>
            </a:r>
            <a:r>
              <a:rPr lang="en-US" sz="2400" dirty="0" smtClean="0">
                <a:solidFill>
                  <a:srgbClr val="3409D1"/>
                </a:solidFill>
                <a:latin typeface="Cambria" pitchFamily="18" charset="0"/>
                <a:cs typeface="Courier New" pitchFamily="49" charset="0"/>
              </a:rPr>
              <a:t>p = gap</a:t>
            </a:r>
            <a:r>
              <a:rPr lang="en-US" sz="2400" dirty="0" smtClean="0">
                <a:latin typeface="Cambria" pitchFamily="18" charset="0"/>
                <a:cs typeface="Courier New" pitchFamily="49" charset="0"/>
              </a:rPr>
              <a:t>;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  <a:cs typeface="Courier New" pitchFamily="49" charset="0"/>
              </a:rPr>
              <a:t>p &lt; N </a:t>
            </a:r>
            <a:r>
              <a:rPr lang="en-US" sz="2400" dirty="0" smtClean="0">
                <a:latin typeface="Cambria" pitchFamily="18" charset="0"/>
                <a:cs typeface="Courier New" pitchFamily="49" charset="0"/>
              </a:rPr>
              <a:t>; </a:t>
            </a:r>
            <a:r>
              <a:rPr lang="en-US" sz="2400" dirty="0" smtClean="0">
                <a:solidFill>
                  <a:srgbClr val="00B050"/>
                </a:solidFill>
                <a:latin typeface="Cambria" pitchFamily="18" charset="0"/>
                <a:cs typeface="Courier New" pitchFamily="49" charset="0"/>
              </a:rPr>
              <a:t>p++)</a:t>
            </a:r>
            <a:endParaRPr lang="en-US" sz="2400" dirty="0" smtClean="0">
              <a:solidFill>
                <a:srgbClr val="00B050"/>
              </a:solidFill>
              <a:latin typeface="Cambria" pitchFamily="18" charset="0"/>
              <a:cs typeface="Times New Roman" pitchFamily="18" charset="0"/>
            </a:endParaRPr>
          </a:p>
          <a:p>
            <a:pPr>
              <a:spcBef>
                <a:spcPct val="10000"/>
              </a:spcBef>
            </a:pPr>
            <a:r>
              <a:rPr lang="en-US" sz="2400" dirty="0" smtClean="0">
                <a:latin typeface="Cambria" pitchFamily="18" charset="0"/>
                <a:cs typeface="Courier New" pitchFamily="49" charset="0"/>
              </a:rPr>
              <a:t>  {</a:t>
            </a:r>
            <a:endParaRPr lang="en-US" sz="2400" dirty="0" smtClean="0">
              <a:latin typeface="Cambria" pitchFamily="18" charset="0"/>
              <a:cs typeface="Times New Roman" pitchFamily="18" charset="0"/>
            </a:endParaRPr>
          </a:p>
          <a:p>
            <a:pPr>
              <a:spcBef>
                <a:spcPct val="10000"/>
              </a:spcBef>
            </a:pPr>
            <a:r>
              <a:rPr lang="en-US" sz="2400" dirty="0" smtClean="0">
                <a:latin typeface="Cambria" pitchFamily="18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ambria" pitchFamily="18" charset="0"/>
                <a:cs typeface="Courier New" pitchFamily="49" charset="0"/>
              </a:rPr>
              <a:t>tmp</a:t>
            </a:r>
            <a:r>
              <a:rPr lang="en-US" sz="2400" dirty="0" smtClean="0">
                <a:latin typeface="Cambria" pitchFamily="18" charset="0"/>
                <a:cs typeface="Courier New" pitchFamily="49" charset="0"/>
              </a:rPr>
              <a:t> = a[p];</a:t>
            </a:r>
            <a:endParaRPr lang="en-US" sz="2400" dirty="0" smtClean="0">
              <a:latin typeface="Cambria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 smtClean="0">
                <a:latin typeface="Cambria" pitchFamily="18" charset="0"/>
                <a:cs typeface="Courier New" pitchFamily="49" charset="0"/>
              </a:rPr>
              <a:t>   for ( </a:t>
            </a:r>
            <a:r>
              <a:rPr lang="en-US" sz="2400" dirty="0" smtClean="0">
                <a:solidFill>
                  <a:srgbClr val="3409D1"/>
                </a:solidFill>
                <a:latin typeface="Cambria" pitchFamily="18" charset="0"/>
                <a:cs typeface="Courier New" pitchFamily="49" charset="0"/>
              </a:rPr>
              <a:t>j = p</a:t>
            </a:r>
            <a:r>
              <a:rPr lang="en-US" sz="2400" dirty="0" smtClean="0">
                <a:latin typeface="Cambria" pitchFamily="18" charset="0"/>
                <a:cs typeface="Courier New" pitchFamily="49" charset="0"/>
              </a:rPr>
              <a:t> ;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  <a:cs typeface="Courier New" pitchFamily="49" charset="0"/>
              </a:rPr>
              <a:t>j &gt;= gap  </a:t>
            </a:r>
            <a:r>
              <a:rPr lang="en-US" sz="2400" dirty="0" smtClean="0">
                <a:latin typeface="Cambria" pitchFamily="18" charset="0"/>
                <a:cs typeface="Courier New" pitchFamily="49" charset="0"/>
              </a:rPr>
              <a:t>&amp;&amp;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  <a:cs typeface="Courier New" pitchFamily="49" charset="0"/>
              </a:rPr>
              <a:t>  </a:t>
            </a:r>
            <a:r>
              <a:rPr lang="en-US" sz="2400" dirty="0" err="1" smtClean="0">
                <a:solidFill>
                  <a:srgbClr val="FF0000"/>
                </a:solidFill>
                <a:latin typeface="Cambria" pitchFamily="18" charset="0"/>
                <a:cs typeface="Courier New" pitchFamily="49" charset="0"/>
              </a:rPr>
              <a:t>tmp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  <a:cs typeface="Courier New" pitchFamily="49" charset="0"/>
              </a:rPr>
              <a:t> &lt; a[ j- gap ]</a:t>
            </a:r>
            <a:r>
              <a:rPr lang="en-US" sz="2400" dirty="0" smtClean="0">
                <a:latin typeface="Cambria" pitchFamily="18" charset="0"/>
                <a:cs typeface="Courier New" pitchFamily="49" charset="0"/>
              </a:rPr>
              <a:t>;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Cambria" pitchFamily="18" charset="0"/>
                <a:cs typeface="Times New Roman" pitchFamily="18" charset="0"/>
              </a:rPr>
              <a:t>j = j - gap</a:t>
            </a:r>
            <a:r>
              <a:rPr lang="en-US" sz="2400" dirty="0" smtClean="0">
                <a:latin typeface="Cambria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sz="2400" dirty="0" smtClean="0">
                <a:latin typeface="Cambria" pitchFamily="18" charset="0"/>
                <a:cs typeface="Times New Roman" pitchFamily="18" charset="0"/>
              </a:rPr>
              <a:t>	  a[ j ] = a[ j - gap ];</a:t>
            </a:r>
          </a:p>
          <a:p>
            <a:pPr>
              <a:spcBef>
                <a:spcPct val="50000"/>
              </a:spcBef>
            </a:pPr>
            <a:r>
              <a:rPr lang="en-US" sz="2400" dirty="0" smtClean="0">
                <a:latin typeface="Cambria" pitchFamily="18" charset="0"/>
                <a:cs typeface="Times New Roman" pitchFamily="18" charset="0"/>
              </a:rPr>
              <a:t> 	  a[j] = </a:t>
            </a:r>
            <a:r>
              <a:rPr lang="en-US" sz="2400" dirty="0" err="1" smtClean="0">
                <a:latin typeface="Cambria" pitchFamily="18" charset="0"/>
                <a:cs typeface="Times New Roman" pitchFamily="18" charset="0"/>
              </a:rPr>
              <a:t>tmp</a:t>
            </a:r>
            <a:r>
              <a:rPr lang="en-US" sz="2400" dirty="0" smtClean="0">
                <a:latin typeface="Cambria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400" dirty="0" smtClean="0">
                <a:latin typeface="Cambria" pitchFamily="18" charset="0"/>
                <a:cs typeface="Times New Roman" pitchFamily="18" charset="0"/>
              </a:rPr>
              <a:t>  }</a:t>
            </a:r>
          </a:p>
          <a:p>
            <a:endParaRPr lang="en-IN" sz="24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648" y="332656"/>
            <a:ext cx="7200800" cy="584775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glow" dir="t"/>
          </a:scene3d>
          <a:sp3d prstMaterial="powder">
            <a:bevelT w="165100" prst="coolSlant"/>
          </a:sp3d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itchFamily="18" charset="0"/>
              </a:rPr>
              <a:t>Gap Sequence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31640" y="1397000"/>
          <a:ext cx="734481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/>
                <a:gridCol w="1836204"/>
                <a:gridCol w="1836204"/>
                <a:gridCol w="18362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General term (</a:t>
                      </a:r>
                      <a:r>
                        <a:rPr kumimoji="0" lang="en-I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≥ 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Concrete gaps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Worst</a:t>
                      </a:r>
                      <a:r>
                        <a:rPr lang="en-IN" baseline="0" dirty="0" smtClean="0"/>
                        <a:t> Case time Complexity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Author and year of  publication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20888"/>
            <a:ext cx="864096" cy="432048"/>
          </a:xfrm>
          <a:prstGeom prst="rect">
            <a:avLst/>
          </a:prstGeom>
          <a:noFill/>
        </p:spPr>
      </p:pic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420888"/>
            <a:ext cx="1496938" cy="569590"/>
          </a:xfrm>
          <a:prstGeom prst="rect">
            <a:avLst/>
          </a:prstGeom>
          <a:noFill/>
        </p:spPr>
      </p:pic>
      <p:pic>
        <p:nvPicPr>
          <p:cNvPr id="10" name="Picture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2492896"/>
            <a:ext cx="720080" cy="36004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876256" y="242088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Cambria" pitchFamily="18" charset="0"/>
              </a:rPr>
              <a:t>Shell,1959</a:t>
            </a:r>
            <a:endParaRPr lang="en-IN" sz="2000" dirty="0">
              <a:latin typeface="Cambria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3212976"/>
            <a:ext cx="1512168" cy="407095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5856" y="3212976"/>
            <a:ext cx="1656184" cy="504056"/>
          </a:xfrm>
          <a:prstGeom prst="rect">
            <a:avLst/>
          </a:prstGeom>
          <a:noFill/>
        </p:spPr>
      </p:pic>
      <p:pic>
        <p:nvPicPr>
          <p:cNvPr id="15" name="Picture 14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92080" y="3140968"/>
            <a:ext cx="936104" cy="432048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6804248" y="3068960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ambria" pitchFamily="18" charset="0"/>
              </a:rPr>
              <a:t>Frank &amp; Lazarus, 1960[5]</a:t>
            </a:r>
            <a:endParaRPr lang="en-IN" dirty="0">
              <a:latin typeface="Cambria" pitchFamily="18" charset="0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75656" y="3933056"/>
            <a:ext cx="936104" cy="432048"/>
          </a:xfrm>
          <a:prstGeom prst="rect">
            <a:avLst/>
          </a:prstGeom>
          <a:noFill/>
        </p:spPr>
      </p:pic>
      <p:pic>
        <p:nvPicPr>
          <p:cNvPr id="18" name="Picture 17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75856" y="4077072"/>
            <a:ext cx="1800200" cy="360040"/>
          </a:xfrm>
          <a:prstGeom prst="rect">
            <a:avLst/>
          </a:prstGeom>
          <a:noFill/>
        </p:spPr>
      </p:pic>
      <p:pic>
        <p:nvPicPr>
          <p:cNvPr id="19" name="Picture 18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64088" y="4005064"/>
            <a:ext cx="864096" cy="36004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6876256" y="4005064"/>
            <a:ext cx="189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ambria" pitchFamily="18" charset="0"/>
              </a:rPr>
              <a:t>Hibbard, 1963[6]</a:t>
            </a:r>
            <a:endParaRPr lang="en-IN" dirty="0">
              <a:latin typeface="Cambria" pitchFamily="18" charset="0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47664" y="4797152"/>
            <a:ext cx="1008112" cy="360040"/>
          </a:xfrm>
          <a:prstGeom prst="rect">
            <a:avLst/>
          </a:prstGeom>
          <a:noFill/>
        </p:spPr>
      </p:pic>
      <p:pic>
        <p:nvPicPr>
          <p:cNvPr id="22" name="Picture 21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75856" y="4869160"/>
            <a:ext cx="1800200" cy="360040"/>
          </a:xfrm>
          <a:prstGeom prst="rect">
            <a:avLst/>
          </a:prstGeom>
          <a:noFill/>
        </p:spPr>
      </p:pic>
      <p:pic>
        <p:nvPicPr>
          <p:cNvPr id="23" name="Picture 22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64088" y="4797152"/>
            <a:ext cx="864096" cy="36004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6736481" y="4725144"/>
            <a:ext cx="240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Cambria" pitchFamily="18" charset="0"/>
              </a:rPr>
              <a:t>Papernov</a:t>
            </a:r>
            <a:r>
              <a:rPr lang="en-IN" dirty="0" smtClean="0">
                <a:latin typeface="Cambria" pitchFamily="18" charset="0"/>
              </a:rPr>
              <a:t> &amp; </a:t>
            </a:r>
            <a:r>
              <a:rPr lang="en-IN" dirty="0" err="1" smtClean="0">
                <a:latin typeface="Cambria" pitchFamily="18" charset="0"/>
              </a:rPr>
              <a:t>Stasevich</a:t>
            </a:r>
            <a:r>
              <a:rPr lang="en-IN" dirty="0" smtClean="0">
                <a:latin typeface="Cambria" pitchFamily="18" charset="0"/>
              </a:rPr>
              <a:t>, </a:t>
            </a:r>
          </a:p>
          <a:p>
            <a:r>
              <a:rPr lang="en-IN" dirty="0" smtClean="0">
                <a:latin typeface="Cambria" pitchFamily="18" charset="0"/>
              </a:rPr>
              <a:t>1965[7]</a:t>
            </a:r>
            <a:endParaRPr lang="en-IN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648" y="332656"/>
            <a:ext cx="7200800" cy="584775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glow" dir="t"/>
          </a:scene3d>
          <a:sp3d prstMaterial="powder">
            <a:bevelT w="165100" prst="coolSlant"/>
          </a:sp3d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itchFamily="18" charset="0"/>
              </a:rPr>
              <a:t>Shell Sort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648" y="1052736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sz="2400" dirty="0" smtClean="0">
                <a:latin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</a:rPr>
              <a:t>Shell sort uses a sequence h</a:t>
            </a:r>
            <a:r>
              <a:rPr lang="en-US" sz="2400" baseline="-25000" dirty="0" smtClean="0">
                <a:latin typeface="Cambria" pitchFamily="18" charset="0"/>
              </a:rPr>
              <a:t>1</a:t>
            </a:r>
            <a:r>
              <a:rPr lang="en-US" sz="2400" dirty="0" smtClean="0">
                <a:latin typeface="Cambria" pitchFamily="18" charset="0"/>
              </a:rPr>
              <a:t>, h</a:t>
            </a:r>
            <a:r>
              <a:rPr lang="en-US" sz="2400" baseline="-25000" dirty="0" smtClean="0">
                <a:latin typeface="Cambria" pitchFamily="18" charset="0"/>
              </a:rPr>
              <a:t>2</a:t>
            </a:r>
            <a:r>
              <a:rPr lang="en-US" sz="2400" dirty="0" smtClean="0">
                <a:latin typeface="Cambria" pitchFamily="18" charset="0"/>
              </a:rPr>
              <a:t>, …, h</a:t>
            </a:r>
            <a:r>
              <a:rPr lang="en-US" sz="2400" baseline="-25000" dirty="0" smtClean="0">
                <a:latin typeface="Cambria" pitchFamily="18" charset="0"/>
              </a:rPr>
              <a:t>t</a:t>
            </a:r>
            <a:r>
              <a:rPr lang="en-US" sz="2400" dirty="0" smtClean="0">
                <a:latin typeface="Cambria" pitchFamily="18" charset="0"/>
              </a:rPr>
              <a:t> called the </a:t>
            </a:r>
          </a:p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rgbClr val="FFFF00"/>
                </a:solidFill>
                <a:latin typeface="Cambria" pitchFamily="18" charset="0"/>
              </a:rPr>
              <a:t>   </a:t>
            </a:r>
            <a:r>
              <a:rPr lang="en-US" sz="2400" b="1" i="1" dirty="0" smtClean="0">
                <a:solidFill>
                  <a:srgbClr val="FF0000"/>
                </a:solidFill>
                <a:latin typeface="Cambria" pitchFamily="18" charset="0"/>
              </a:rPr>
              <a:t>gap  sequence </a:t>
            </a:r>
            <a:r>
              <a:rPr lang="en-US" sz="2400" b="1" i="1" dirty="0" smtClean="0">
                <a:latin typeface="Cambria" pitchFamily="18" charset="0"/>
              </a:rPr>
              <a:t>.</a:t>
            </a:r>
            <a:r>
              <a:rPr lang="en-US" sz="2400" b="1" i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</a:rPr>
              <a:t>Any gap sequence is fine as long as 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</a:rPr>
              <a:t>   h</a:t>
            </a:r>
            <a:r>
              <a:rPr lang="en-US" sz="2400" baseline="-25000" dirty="0" smtClean="0">
                <a:latin typeface="Cambria" pitchFamily="18" charset="0"/>
              </a:rPr>
              <a:t>1</a:t>
            </a:r>
            <a:r>
              <a:rPr lang="en-US" sz="2400" dirty="0" smtClean="0">
                <a:latin typeface="Cambria" pitchFamily="18" charset="0"/>
              </a:rPr>
              <a:t> = 1 and some other choices are better than others.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Cambria" pitchFamily="18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Cambria" pitchFamily="18" charset="0"/>
              </a:rPr>
              <a:t> Shell sort makes multiple passes through a list and sorts a number of equally sized sets using the insertion sort.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Cambria" pitchFamily="18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IN" sz="2400" dirty="0" smtClean="0">
                <a:latin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</a:rPr>
              <a:t>Shell sort improves on the efficiency of insertion sort by </a:t>
            </a:r>
            <a:r>
              <a:rPr lang="en-US" sz="2400" i="1" dirty="0" smtClean="0">
                <a:solidFill>
                  <a:srgbClr val="FF0000"/>
                </a:solidFill>
                <a:latin typeface="Cambria" pitchFamily="18" charset="0"/>
              </a:rPr>
              <a:t>quickly</a:t>
            </a:r>
            <a:r>
              <a:rPr lang="en-US" sz="2400" dirty="0" smtClean="0">
                <a:latin typeface="Cambria" pitchFamily="18" charset="0"/>
              </a:rPr>
              <a:t> shifting values to their destination.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648" y="332656"/>
            <a:ext cx="7200800" cy="584775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glow" dir="t"/>
          </a:scene3d>
          <a:sp3d prstMaterial="powder">
            <a:bevelT w="165100" prst="coolSlant"/>
          </a:sp3d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itchFamily="18" charset="0"/>
              </a:rPr>
              <a:t>Shell Sort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648" y="1052736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Cambria" pitchFamily="18" charset="0"/>
              </a:rPr>
              <a:t> Shell sort is also known as </a:t>
            </a:r>
            <a:r>
              <a:rPr lang="en-US" sz="2400" b="1" i="1" dirty="0" smtClean="0">
                <a:solidFill>
                  <a:srgbClr val="FF0000"/>
                </a:solidFill>
                <a:latin typeface="Cambria" pitchFamily="18" charset="0"/>
              </a:rPr>
              <a:t>Diminishing increment </a:t>
            </a:r>
          </a:p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rgbClr val="FF0000"/>
                </a:solidFill>
                <a:latin typeface="Cambria" pitchFamily="18" charset="0"/>
              </a:rPr>
              <a:t>    sort </a:t>
            </a:r>
            <a:r>
              <a:rPr lang="en-US" sz="2400" b="1" i="1" dirty="0" smtClean="0">
                <a:latin typeface="Cambria" pitchFamily="18" charset="0"/>
              </a:rPr>
              <a:t>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400" b="1" i="1" dirty="0" smtClean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</a:rPr>
              <a:t>The distance between comparisons decreases as the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</a:rPr>
              <a:t>    sorting algorithm runs until the last phase in which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</a:rPr>
              <a:t>    adjacent elements are compared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Cambria" pitchFamily="18" charset="0"/>
              </a:rPr>
              <a:t> After each phase and some increment   </a:t>
            </a:r>
            <a:r>
              <a:rPr lang="en-US" sz="2400" dirty="0" err="1" smtClean="0">
                <a:latin typeface="Cambria" pitchFamily="18" charset="0"/>
              </a:rPr>
              <a:t>h</a:t>
            </a:r>
            <a:r>
              <a:rPr lang="en-US" sz="2400" baseline="-25000" dirty="0" err="1" smtClean="0">
                <a:latin typeface="Cambria" pitchFamily="18" charset="0"/>
              </a:rPr>
              <a:t>k</a:t>
            </a:r>
            <a:r>
              <a:rPr lang="en-US" sz="2400" dirty="0" smtClean="0">
                <a:latin typeface="Cambria" pitchFamily="18" charset="0"/>
              </a:rPr>
              <a:t>, for every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    </a:t>
            </a:r>
            <a:r>
              <a:rPr lang="en-US" sz="2400" b="1" i="1" dirty="0" err="1" smtClean="0">
                <a:solidFill>
                  <a:srgbClr val="FF0000"/>
                </a:solidFill>
                <a:latin typeface="Cambria" pitchFamily="18" charset="0"/>
              </a:rPr>
              <a:t>i</a:t>
            </a:r>
            <a:r>
              <a:rPr lang="en-US" sz="2400" dirty="0" smtClean="0">
                <a:latin typeface="Cambria" pitchFamily="18" charset="0"/>
              </a:rPr>
              <a:t>, we have a[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  <a:latin typeface="Cambria" pitchFamily="18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</a:rPr>
              <a:t>] </a:t>
            </a:r>
            <a:r>
              <a:rPr lang="en-US" sz="2400" dirty="0" smtClean="0">
                <a:latin typeface="Cambria" pitchFamily="18" charset="0"/>
                <a:cs typeface="Arial" charset="0"/>
              </a:rPr>
              <a:t>≤ a [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  <a:cs typeface="Arial" charset="0"/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  <a:latin typeface="Cambria" pitchFamily="18" charset="0"/>
                <a:cs typeface="Arial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  <a:cs typeface="Arial" charset="0"/>
              </a:rPr>
              <a:t> </a:t>
            </a:r>
            <a:r>
              <a:rPr lang="en-US" sz="2400" dirty="0" smtClean="0">
                <a:latin typeface="Cambria" pitchFamily="18" charset="0"/>
                <a:cs typeface="Arial" charset="0"/>
              </a:rPr>
              <a:t>+ </a:t>
            </a:r>
            <a:r>
              <a:rPr lang="en-US" sz="2400" dirty="0" err="1" smtClean="0">
                <a:latin typeface="Cambria" pitchFamily="18" charset="0"/>
                <a:cs typeface="Arial" charset="0"/>
              </a:rPr>
              <a:t>h</a:t>
            </a:r>
            <a:r>
              <a:rPr lang="en-US" sz="2400" baseline="-25000" dirty="0" err="1" smtClean="0">
                <a:latin typeface="Cambria" pitchFamily="18" charset="0"/>
                <a:cs typeface="Arial" charset="0"/>
              </a:rPr>
              <a:t>k</a:t>
            </a:r>
            <a:r>
              <a:rPr lang="en-US" sz="2400" dirty="0" smtClean="0">
                <a:latin typeface="Cambria" pitchFamily="18" charset="0"/>
                <a:cs typeface="Arial" charset="0"/>
              </a:rPr>
              <a:t> ] all elements spaced </a:t>
            </a:r>
            <a:r>
              <a:rPr lang="en-US" sz="2400" dirty="0" err="1" smtClean="0">
                <a:latin typeface="Cambria" pitchFamily="18" charset="0"/>
                <a:cs typeface="Arial" charset="0"/>
              </a:rPr>
              <a:t>h</a:t>
            </a:r>
            <a:r>
              <a:rPr lang="en-US" sz="2400" baseline="-25000" dirty="0" err="1" smtClean="0">
                <a:latin typeface="Cambria" pitchFamily="18" charset="0"/>
                <a:cs typeface="Arial" charset="0"/>
              </a:rPr>
              <a:t>k</a:t>
            </a:r>
            <a:r>
              <a:rPr lang="en-US" sz="2400" dirty="0" smtClean="0">
                <a:latin typeface="Cambria" pitchFamily="18" charset="0"/>
                <a:cs typeface="Arial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cs typeface="Arial" charset="0"/>
              </a:rPr>
              <a:t>    apart are sorted.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  <a:cs typeface="Arial" charset="0"/>
              </a:rPr>
              <a:t>The file is said to be </a:t>
            </a:r>
            <a:r>
              <a:rPr lang="en-US" sz="2400" dirty="0" err="1" smtClean="0">
                <a:latin typeface="Cambria" pitchFamily="18" charset="0"/>
                <a:cs typeface="Arial" charset="0"/>
              </a:rPr>
              <a:t>h</a:t>
            </a:r>
            <a:r>
              <a:rPr lang="en-US" sz="2400" baseline="-25000" dirty="0" err="1" smtClean="0">
                <a:latin typeface="Cambria" pitchFamily="18" charset="0"/>
                <a:cs typeface="Arial" charset="0"/>
              </a:rPr>
              <a:t>k</a:t>
            </a:r>
            <a:r>
              <a:rPr lang="en-US" sz="2400" dirty="0" smtClean="0">
                <a:latin typeface="Cambria" pitchFamily="18" charset="0"/>
                <a:cs typeface="Arial" charset="0"/>
              </a:rPr>
              <a:t> – sorted.</a:t>
            </a:r>
            <a:endParaRPr lang="en-US" sz="24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648" y="332656"/>
            <a:ext cx="7200800" cy="584775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glow" dir="t"/>
          </a:scene3d>
          <a:sp3d prstMaterial="powder">
            <a:bevelT w="165100" prst="coolSlant"/>
          </a:sp3d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rPr>
              <a:t>Empirical Analysis of Shellsort</a:t>
            </a:r>
            <a:endParaRPr lang="en-IN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mbria" pitchFamily="18" charset="0"/>
            </a:endParaRPr>
          </a:p>
        </p:txBody>
      </p:sp>
      <p:pic>
        <p:nvPicPr>
          <p:cNvPr id="4" name="Picture 4" descr="shellsort-EmpiricalAnalys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59632" y="1052736"/>
            <a:ext cx="7488832" cy="5256584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386</TotalTime>
  <Words>921</Words>
  <Application>Microsoft Office PowerPoint</Application>
  <PresentationFormat>On-screen Show (4:3)</PresentationFormat>
  <Paragraphs>126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Dinesh</dc:creator>
  <cp:lastModifiedBy>Dinesh</cp:lastModifiedBy>
  <cp:revision>19</cp:revision>
  <dcterms:created xsi:type="dcterms:W3CDTF">2013-07-25T08:35:07Z</dcterms:created>
  <dcterms:modified xsi:type="dcterms:W3CDTF">2013-07-26T09:00:49Z</dcterms:modified>
</cp:coreProperties>
</file>