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1" r:id="rId5"/>
    <p:sldId id="269" r:id="rId6"/>
    <p:sldId id="260" r:id="rId7"/>
    <p:sldId id="261" r:id="rId8"/>
    <p:sldId id="262" r:id="rId9"/>
    <p:sldId id="267" r:id="rId10"/>
    <p:sldId id="268" r:id="rId11"/>
    <p:sldId id="270" r:id="rId12"/>
    <p:sldId id="263" r:id="rId13"/>
    <p:sldId id="264" r:id="rId14"/>
    <p:sldId id="266"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84" autoAdjust="0"/>
  </p:normalViewPr>
  <p:slideViewPr>
    <p:cSldViewPr>
      <p:cViewPr varScale="1">
        <p:scale>
          <a:sx n="74" d="100"/>
          <a:sy n="74" d="100"/>
        </p:scale>
        <p:origin x="-125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6A9F04-1B1C-49F9-89A7-3BD1E5AB8C09}" type="datetimeFigureOut">
              <a:rPr lang="en-US" smtClean="0"/>
              <a:pPr/>
              <a:t>7/26/2013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D6454-B97E-4115-90D9-83AEA1107507}" type="slidenum">
              <a:rPr lang="en-US" smtClean="0"/>
              <a:pPr/>
              <a:t>‹#›</a:t>
            </a:fld>
            <a:endParaRPr lang="en-US"/>
          </a:p>
        </p:txBody>
      </p:sp>
    </p:spTree>
    <p:extLst>
      <p:ext uri="{BB962C8B-B14F-4D97-AF65-F5344CB8AC3E}">
        <p14:creationId xmlns:p14="http://schemas.microsoft.com/office/powerpoint/2010/main" xmlns="" val="3350350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6A9F04-1B1C-49F9-89A7-3BD1E5AB8C09}" type="datetimeFigureOut">
              <a:rPr lang="en-US" smtClean="0"/>
              <a:pPr/>
              <a:t>7/26/2013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D6454-B97E-4115-90D9-83AEA1107507}" type="slidenum">
              <a:rPr lang="en-US" smtClean="0"/>
              <a:pPr/>
              <a:t>‹#›</a:t>
            </a:fld>
            <a:endParaRPr lang="en-US"/>
          </a:p>
        </p:txBody>
      </p:sp>
    </p:spTree>
    <p:extLst>
      <p:ext uri="{BB962C8B-B14F-4D97-AF65-F5344CB8AC3E}">
        <p14:creationId xmlns:p14="http://schemas.microsoft.com/office/powerpoint/2010/main" xmlns="" val="329728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6A9F04-1B1C-49F9-89A7-3BD1E5AB8C09}" type="datetimeFigureOut">
              <a:rPr lang="en-US" smtClean="0"/>
              <a:pPr/>
              <a:t>7/26/2013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D6454-B97E-4115-90D9-83AEA1107507}" type="slidenum">
              <a:rPr lang="en-US" smtClean="0"/>
              <a:pPr/>
              <a:t>‹#›</a:t>
            </a:fld>
            <a:endParaRPr lang="en-US"/>
          </a:p>
        </p:txBody>
      </p:sp>
    </p:spTree>
    <p:extLst>
      <p:ext uri="{BB962C8B-B14F-4D97-AF65-F5344CB8AC3E}">
        <p14:creationId xmlns:p14="http://schemas.microsoft.com/office/powerpoint/2010/main" xmlns="" val="3857812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6A9F04-1B1C-49F9-89A7-3BD1E5AB8C09}" type="datetimeFigureOut">
              <a:rPr lang="en-US" smtClean="0"/>
              <a:pPr/>
              <a:t>7/26/2013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D6454-B97E-4115-90D9-83AEA1107507}" type="slidenum">
              <a:rPr lang="en-US" smtClean="0"/>
              <a:pPr/>
              <a:t>‹#›</a:t>
            </a:fld>
            <a:endParaRPr lang="en-US"/>
          </a:p>
        </p:txBody>
      </p:sp>
    </p:spTree>
    <p:extLst>
      <p:ext uri="{BB962C8B-B14F-4D97-AF65-F5344CB8AC3E}">
        <p14:creationId xmlns:p14="http://schemas.microsoft.com/office/powerpoint/2010/main" xmlns="" val="45728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6A9F04-1B1C-49F9-89A7-3BD1E5AB8C09}" type="datetimeFigureOut">
              <a:rPr lang="en-US" smtClean="0"/>
              <a:pPr/>
              <a:t>7/26/2013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D6454-B97E-4115-90D9-83AEA1107507}" type="slidenum">
              <a:rPr lang="en-US" smtClean="0"/>
              <a:pPr/>
              <a:t>‹#›</a:t>
            </a:fld>
            <a:endParaRPr lang="en-US"/>
          </a:p>
        </p:txBody>
      </p:sp>
    </p:spTree>
    <p:extLst>
      <p:ext uri="{BB962C8B-B14F-4D97-AF65-F5344CB8AC3E}">
        <p14:creationId xmlns:p14="http://schemas.microsoft.com/office/powerpoint/2010/main" xmlns="" val="315061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6A9F04-1B1C-49F9-89A7-3BD1E5AB8C09}" type="datetimeFigureOut">
              <a:rPr lang="en-US" smtClean="0"/>
              <a:pPr/>
              <a:t>7/26/2013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D6454-B97E-4115-90D9-83AEA1107507}" type="slidenum">
              <a:rPr lang="en-US" smtClean="0"/>
              <a:pPr/>
              <a:t>‹#›</a:t>
            </a:fld>
            <a:endParaRPr lang="en-US"/>
          </a:p>
        </p:txBody>
      </p:sp>
    </p:spTree>
    <p:extLst>
      <p:ext uri="{BB962C8B-B14F-4D97-AF65-F5344CB8AC3E}">
        <p14:creationId xmlns:p14="http://schemas.microsoft.com/office/powerpoint/2010/main" xmlns="" val="392104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6A9F04-1B1C-49F9-89A7-3BD1E5AB8C09}" type="datetimeFigureOut">
              <a:rPr lang="en-US" smtClean="0"/>
              <a:pPr/>
              <a:t>7/26/2013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D6454-B97E-4115-90D9-83AEA1107507}" type="slidenum">
              <a:rPr lang="en-US" smtClean="0"/>
              <a:pPr/>
              <a:t>‹#›</a:t>
            </a:fld>
            <a:endParaRPr lang="en-US"/>
          </a:p>
        </p:txBody>
      </p:sp>
    </p:spTree>
    <p:extLst>
      <p:ext uri="{BB962C8B-B14F-4D97-AF65-F5344CB8AC3E}">
        <p14:creationId xmlns:p14="http://schemas.microsoft.com/office/powerpoint/2010/main" xmlns="" val="367531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6A9F04-1B1C-49F9-89A7-3BD1E5AB8C09}" type="datetimeFigureOut">
              <a:rPr lang="en-US" smtClean="0"/>
              <a:pPr/>
              <a:t>7/26/2013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D6454-B97E-4115-90D9-83AEA1107507}" type="slidenum">
              <a:rPr lang="en-US" smtClean="0"/>
              <a:pPr/>
              <a:t>‹#›</a:t>
            </a:fld>
            <a:endParaRPr lang="en-US"/>
          </a:p>
        </p:txBody>
      </p:sp>
    </p:spTree>
    <p:extLst>
      <p:ext uri="{BB962C8B-B14F-4D97-AF65-F5344CB8AC3E}">
        <p14:creationId xmlns:p14="http://schemas.microsoft.com/office/powerpoint/2010/main" xmlns="" val="87050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A9F04-1B1C-49F9-89A7-3BD1E5AB8C09}" type="datetimeFigureOut">
              <a:rPr lang="en-US" smtClean="0"/>
              <a:pPr/>
              <a:t>7/26/2013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D6454-B97E-4115-90D9-83AEA1107507}" type="slidenum">
              <a:rPr lang="en-US" smtClean="0"/>
              <a:pPr/>
              <a:t>‹#›</a:t>
            </a:fld>
            <a:endParaRPr lang="en-US"/>
          </a:p>
        </p:txBody>
      </p:sp>
    </p:spTree>
    <p:extLst>
      <p:ext uri="{BB962C8B-B14F-4D97-AF65-F5344CB8AC3E}">
        <p14:creationId xmlns:p14="http://schemas.microsoft.com/office/powerpoint/2010/main" xmlns="" val="3991118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A9F04-1B1C-49F9-89A7-3BD1E5AB8C09}" type="datetimeFigureOut">
              <a:rPr lang="en-US" smtClean="0"/>
              <a:pPr/>
              <a:t>7/26/2013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D6454-B97E-4115-90D9-83AEA1107507}" type="slidenum">
              <a:rPr lang="en-US" smtClean="0"/>
              <a:pPr/>
              <a:t>‹#›</a:t>
            </a:fld>
            <a:endParaRPr lang="en-US"/>
          </a:p>
        </p:txBody>
      </p:sp>
    </p:spTree>
    <p:extLst>
      <p:ext uri="{BB962C8B-B14F-4D97-AF65-F5344CB8AC3E}">
        <p14:creationId xmlns:p14="http://schemas.microsoft.com/office/powerpoint/2010/main" xmlns="" val="760253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A9F04-1B1C-49F9-89A7-3BD1E5AB8C09}" type="datetimeFigureOut">
              <a:rPr lang="en-US" smtClean="0"/>
              <a:pPr/>
              <a:t>7/26/2013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D6454-B97E-4115-90D9-83AEA1107507}" type="slidenum">
              <a:rPr lang="en-US" smtClean="0"/>
              <a:pPr/>
              <a:t>‹#›</a:t>
            </a:fld>
            <a:endParaRPr lang="en-US"/>
          </a:p>
        </p:txBody>
      </p:sp>
    </p:spTree>
    <p:extLst>
      <p:ext uri="{BB962C8B-B14F-4D97-AF65-F5344CB8AC3E}">
        <p14:creationId xmlns:p14="http://schemas.microsoft.com/office/powerpoint/2010/main" xmlns="" val="25025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A9F04-1B1C-49F9-89A7-3BD1E5AB8C09}" type="datetimeFigureOut">
              <a:rPr lang="en-US" smtClean="0"/>
              <a:pPr/>
              <a:t>7/26/2013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D6454-B97E-4115-90D9-83AEA1107507}" type="slidenum">
              <a:rPr lang="en-US" smtClean="0"/>
              <a:pPr/>
              <a:t>‹#›</a:t>
            </a:fld>
            <a:endParaRPr lang="en-US"/>
          </a:p>
        </p:txBody>
      </p:sp>
    </p:spTree>
    <p:extLst>
      <p:ext uri="{BB962C8B-B14F-4D97-AF65-F5344CB8AC3E}">
        <p14:creationId xmlns:p14="http://schemas.microsoft.com/office/powerpoint/2010/main" xmlns="" val="1518352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1234622194"/>
      </p:ext>
    </p:extLst>
  </p:cSld>
  <p:clrMapOvr>
    <a:masterClrMapping/>
  </p:clrMapOvr>
  <mc:AlternateContent xmlns:mc="http://schemas.openxmlformats.org/markup-compatibility/2006">
    <mc:Choice xmlns:p14="http://schemas.microsoft.com/office/powerpoint/2010/main" xmlns="" Requires="p14">
      <p:transition spd="slow">
        <p14:flas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71" y="0"/>
            <a:ext cx="9135657" cy="6858000"/>
          </a:xfrm>
          <a:prstGeom prst="rect">
            <a:avLst/>
          </a:prstGeom>
        </p:spPr>
      </p:pic>
      <p:sp>
        <p:nvSpPr>
          <p:cNvPr id="3" name="TextBox 2"/>
          <p:cNvSpPr txBox="1"/>
          <p:nvPr/>
        </p:nvSpPr>
        <p:spPr>
          <a:xfrm>
            <a:off x="762000" y="1219200"/>
            <a:ext cx="8382000" cy="544764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              </a:t>
            </a:r>
            <a:r>
              <a:rPr lang="en-US" sz="3200" b="1" dirty="0" smtClean="0">
                <a:solidFill>
                  <a:srgbClr val="C00000"/>
                </a:solidFill>
                <a:latin typeface="Times New Roman" pitchFamily="18" charset="0"/>
                <a:cs typeface="Times New Roman" pitchFamily="18" charset="0"/>
              </a:rPr>
              <a:t>Bubble Sort Time Complexity</a:t>
            </a:r>
          </a:p>
          <a:p>
            <a:r>
              <a:rPr lang="en-US" sz="3200" dirty="0" smtClean="0">
                <a:latin typeface="Times New Roman" pitchFamily="18" charset="0"/>
                <a:cs typeface="Times New Roman" pitchFamily="18" charset="0"/>
              </a:rPr>
              <a:t>…………………………………………………</a:t>
            </a:r>
          </a:p>
          <a:p>
            <a:pPr marL="457200" indent="-457200">
              <a:buFont typeface="Arial" pitchFamily="34" charset="0"/>
              <a:buChar char="•"/>
            </a:pPr>
            <a:r>
              <a:rPr lang="en-US" sz="2800" dirty="0" smtClean="0">
                <a:solidFill>
                  <a:srgbClr val="800000"/>
                </a:solidFill>
                <a:latin typeface="Times New Roman" pitchFamily="18" charset="0"/>
                <a:cs typeface="Times New Roman" pitchFamily="18" charset="0"/>
              </a:rPr>
              <a:t>Best-Case Time Complexity</a:t>
            </a:r>
          </a:p>
          <a:p>
            <a:pPr marL="914400" lvl="1" indent="-457200">
              <a:buFont typeface="Arial" pitchFamily="34" charset="0"/>
              <a:buChar char="•"/>
            </a:pPr>
            <a:r>
              <a:rPr lang="en-US" sz="2800" dirty="0" smtClean="0">
                <a:latin typeface="Times New Roman" pitchFamily="18" charset="0"/>
                <a:cs typeface="Times New Roman" pitchFamily="18" charset="0"/>
              </a:rPr>
              <a:t>Array is already sorted</a:t>
            </a:r>
          </a:p>
          <a:p>
            <a:pPr marL="914400" lvl="1" indent="-457200">
              <a:buFont typeface="Arial" pitchFamily="34" charset="0"/>
              <a:buChar char="•"/>
            </a:pPr>
            <a:r>
              <a:rPr lang="en-US" sz="2800" dirty="0" smtClean="0">
                <a:latin typeface="Times New Roman" pitchFamily="18" charset="0"/>
                <a:cs typeface="Times New Roman" pitchFamily="18" charset="0"/>
              </a:rPr>
              <a:t>Need  1 iteration with (N-1) comparisons</a:t>
            </a:r>
          </a:p>
          <a:p>
            <a:pPr marL="457200" indent="-457200">
              <a:buFont typeface="Arial" pitchFamily="34" charset="0"/>
              <a:buChar char="•"/>
            </a:pPr>
            <a:endParaRPr lang="en-US" sz="2800" dirty="0" smtClean="0">
              <a:latin typeface="Times New Roman" pitchFamily="18" charset="0"/>
              <a:cs typeface="Times New Roman" pitchFamily="18" charset="0"/>
            </a:endParaRPr>
          </a:p>
          <a:p>
            <a:pPr marL="457200" indent="-457200">
              <a:buFont typeface="Arial" pitchFamily="34" charset="0"/>
              <a:buChar char="•"/>
            </a:pPr>
            <a:endParaRPr lang="en-US" sz="2800" dirty="0" smtClean="0">
              <a:latin typeface="Times New Roman" pitchFamily="18" charset="0"/>
              <a:cs typeface="Times New Roman" pitchFamily="18" charset="0"/>
            </a:endParaRPr>
          </a:p>
          <a:p>
            <a:pPr marL="457200" indent="-457200">
              <a:buFont typeface="Arial" pitchFamily="34" charset="0"/>
              <a:buChar char="•"/>
            </a:pPr>
            <a:r>
              <a:rPr lang="en-US" sz="2800" dirty="0" smtClean="0">
                <a:solidFill>
                  <a:srgbClr val="800000"/>
                </a:solidFill>
                <a:latin typeface="Times New Roman" pitchFamily="18" charset="0"/>
                <a:cs typeface="Times New Roman" pitchFamily="18" charset="0"/>
              </a:rPr>
              <a:t>Worst-Case Time Complexity</a:t>
            </a:r>
          </a:p>
          <a:p>
            <a:pPr marL="914400" lvl="1" indent="-457200">
              <a:buFont typeface="Arial" pitchFamily="34" charset="0"/>
              <a:buChar char="•"/>
            </a:pPr>
            <a:r>
              <a:rPr lang="en-US" sz="2800" dirty="0" smtClean="0">
                <a:latin typeface="Times New Roman" pitchFamily="18" charset="0"/>
                <a:cs typeface="Times New Roman" pitchFamily="18" charset="0"/>
              </a:rPr>
              <a:t>Need N-1 iterations</a:t>
            </a:r>
          </a:p>
          <a:p>
            <a:pPr marL="914400" lvl="1" indent="-457200">
              <a:buFont typeface="Arial" pitchFamily="34" charset="0"/>
              <a:buChar char="•"/>
            </a:pPr>
            <a:r>
              <a:rPr lang="en-US" sz="2800" dirty="0" smtClean="0">
                <a:latin typeface="Times New Roman" pitchFamily="18" charset="0"/>
                <a:cs typeface="Times New Roman" pitchFamily="18" charset="0"/>
              </a:rPr>
              <a:t>(N-1) + (N-2) + (N-3) + …. + (1)  =  (N-1)* N / 2</a:t>
            </a:r>
          </a:p>
          <a:p>
            <a:pPr marL="457200" indent="-457200">
              <a:buFont typeface="Arial" pitchFamily="34" charset="0"/>
              <a:buChar char="•"/>
            </a:pPr>
            <a:endParaRPr lang="en-US" sz="2800" dirty="0" smtClean="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sp>
        <p:nvSpPr>
          <p:cNvPr id="4" name="Rounded Rectangular Callout 3"/>
          <p:cNvSpPr/>
          <p:nvPr/>
        </p:nvSpPr>
        <p:spPr bwMode="auto">
          <a:xfrm>
            <a:off x="6358528" y="2057398"/>
            <a:ext cx="2755900" cy="1076325"/>
          </a:xfrm>
          <a:prstGeom prst="wedgeRoundRectCallout">
            <a:avLst>
              <a:gd name="adj1" fmla="val -70020"/>
              <a:gd name="adj2" fmla="val 49773"/>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r>
              <a:rPr lang="en-US" sz="2000" dirty="0">
                <a:latin typeface="Arial" charset="0"/>
                <a:ea typeface="ＭＳ Ｐゴシック" charset="0"/>
                <a:cs typeface="ＭＳ Ｐゴシック" charset="0"/>
              </a:rPr>
              <a:t>Called Linear Time</a:t>
            </a:r>
          </a:p>
          <a:p>
            <a:pPr>
              <a:defRPr/>
            </a:pPr>
            <a:r>
              <a:rPr lang="en-US" sz="2000" dirty="0">
                <a:latin typeface="Arial" charset="0"/>
                <a:ea typeface="ＭＳ Ｐゴシック" charset="0"/>
                <a:cs typeface="ＭＳ Ｐゴシック" charset="0"/>
              </a:rPr>
              <a:t>           O(N)</a:t>
            </a:r>
          </a:p>
          <a:p>
            <a:pPr>
              <a:defRPr/>
            </a:pPr>
            <a:r>
              <a:rPr lang="en-US" sz="2000" dirty="0">
                <a:solidFill>
                  <a:srgbClr val="FF0000"/>
                </a:solidFill>
                <a:latin typeface="Arial" charset="0"/>
                <a:ea typeface="ＭＳ Ｐゴシック" charset="0"/>
                <a:cs typeface="ＭＳ Ｐゴシック" charset="0"/>
              </a:rPr>
              <a:t>      Order-of-N</a:t>
            </a:r>
          </a:p>
        </p:txBody>
      </p:sp>
      <p:sp>
        <p:nvSpPr>
          <p:cNvPr id="5" name="Rounded Rectangular Callout 4"/>
          <p:cNvSpPr/>
          <p:nvPr/>
        </p:nvSpPr>
        <p:spPr bwMode="auto">
          <a:xfrm>
            <a:off x="5892800" y="4102100"/>
            <a:ext cx="3213100" cy="1076325"/>
          </a:xfrm>
          <a:prstGeom prst="wedgeRoundRectCallout">
            <a:avLst>
              <a:gd name="adj1" fmla="val -68810"/>
              <a:gd name="adj2" fmla="val 64231"/>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r>
              <a:rPr lang="en-US" sz="2000" dirty="0">
                <a:solidFill>
                  <a:srgbClr val="000000"/>
                </a:solidFill>
                <a:latin typeface="Arial" charset="0"/>
                <a:ea typeface="ＭＳ Ｐゴシック" charset="0"/>
                <a:cs typeface="ＭＳ Ｐゴシック" charset="0"/>
              </a:rPr>
              <a:t>Called Quadratic Time</a:t>
            </a:r>
          </a:p>
          <a:p>
            <a:pPr>
              <a:defRPr/>
            </a:pPr>
            <a:r>
              <a:rPr lang="en-US" sz="2000" dirty="0">
                <a:solidFill>
                  <a:srgbClr val="000000"/>
                </a:solidFill>
                <a:latin typeface="Arial" charset="0"/>
                <a:ea typeface="ＭＳ Ｐゴシック" charset="0"/>
                <a:cs typeface="ＭＳ Ｐゴシック" charset="0"/>
              </a:rPr>
              <a:t>              O(N</a:t>
            </a:r>
            <a:r>
              <a:rPr lang="en-US" sz="2000" baseline="30000" dirty="0">
                <a:solidFill>
                  <a:srgbClr val="000000"/>
                </a:solidFill>
                <a:latin typeface="Arial" charset="0"/>
                <a:ea typeface="ＭＳ Ｐゴシック" charset="0"/>
                <a:cs typeface="ＭＳ Ｐゴシック" charset="0"/>
              </a:rPr>
              <a:t>2</a:t>
            </a:r>
            <a:r>
              <a:rPr lang="en-US" sz="2000" dirty="0">
                <a:solidFill>
                  <a:srgbClr val="000000"/>
                </a:solidFill>
                <a:latin typeface="Arial" charset="0"/>
                <a:ea typeface="ＭＳ Ｐゴシック" charset="0"/>
                <a:cs typeface="ＭＳ Ｐゴシック" charset="0"/>
              </a:rPr>
              <a:t>)</a:t>
            </a:r>
          </a:p>
          <a:p>
            <a:pPr>
              <a:defRPr/>
            </a:pPr>
            <a:r>
              <a:rPr lang="en-US" sz="2000" dirty="0">
                <a:solidFill>
                  <a:srgbClr val="000000"/>
                </a:solidFill>
                <a:latin typeface="Arial" charset="0"/>
                <a:ea typeface="ＭＳ Ｐゴシック" charset="0"/>
                <a:cs typeface="ＭＳ Ｐゴシック" charset="0"/>
              </a:rPr>
              <a:t>     </a:t>
            </a:r>
            <a:r>
              <a:rPr lang="en-US" sz="2000" dirty="0">
                <a:solidFill>
                  <a:srgbClr val="FF0000"/>
                </a:solidFill>
                <a:latin typeface="Arial" charset="0"/>
                <a:ea typeface="ＭＳ Ｐゴシック" charset="0"/>
                <a:cs typeface="ＭＳ Ｐゴシック" charset="0"/>
              </a:rPr>
              <a:t>Order-of-N-square</a:t>
            </a:r>
          </a:p>
        </p:txBody>
      </p:sp>
    </p:spTree>
    <p:extLst>
      <p:ext uri="{BB962C8B-B14F-4D97-AF65-F5344CB8AC3E}">
        <p14:creationId xmlns:p14="http://schemas.microsoft.com/office/powerpoint/2010/main" xmlns="" val="522553258"/>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71" y="0"/>
            <a:ext cx="9135657" cy="6858000"/>
          </a:xfrm>
          <a:prstGeom prst="rect">
            <a:avLst/>
          </a:prstGeom>
        </p:spPr>
      </p:pic>
      <p:pic>
        <p:nvPicPr>
          <p:cNvPr id="3" name="Picture 3" descr="bubble_sort"/>
          <p:cNvPicPr>
            <a:picLocks noChangeAspect="1" noChangeArrowheads="1"/>
          </p:cNvPicPr>
          <p:nvPr/>
        </p:nvPicPr>
        <p:blipFill>
          <a:blip r:embed="rId3" cstate="print"/>
          <a:srcRect l="2150" b="3226"/>
          <a:stretch>
            <a:fillRect/>
          </a:stretch>
        </p:blipFill>
        <p:spPr bwMode="auto">
          <a:xfrm>
            <a:off x="1371600" y="1066800"/>
            <a:ext cx="6705600" cy="4421188"/>
          </a:xfrm>
          <a:prstGeom prst="rect">
            <a:avLst/>
          </a:prstGeom>
          <a:noFill/>
          <a:ln w="9525">
            <a:solidFill>
              <a:srgbClr val="000000"/>
            </a:solidFill>
            <a:miter lim="800000"/>
            <a:headEnd/>
            <a:tailEnd/>
          </a:ln>
        </p:spPr>
      </p:pic>
      <p:sp>
        <p:nvSpPr>
          <p:cNvPr id="4" name="Text Box 4"/>
          <p:cNvSpPr txBox="1">
            <a:spLocks noChangeArrowheads="1"/>
          </p:cNvSpPr>
          <p:nvPr/>
        </p:nvSpPr>
        <p:spPr bwMode="auto">
          <a:xfrm>
            <a:off x="3314700" y="5678486"/>
            <a:ext cx="2819400" cy="579438"/>
          </a:xfrm>
          <a:prstGeom prst="rect">
            <a:avLst/>
          </a:prstGeom>
          <a:noFill/>
          <a:ln w="9525">
            <a:noFill/>
            <a:miter lim="800000"/>
            <a:headEnd/>
            <a:tailEnd/>
          </a:ln>
          <a:effectLst/>
        </p:spPr>
        <p:txBody>
          <a:bodyPr>
            <a:spAutoFit/>
          </a:bodyPr>
          <a:lstStyle/>
          <a:p>
            <a:pPr>
              <a:spcBef>
                <a:spcPct val="50000"/>
              </a:spcBef>
            </a:pPr>
            <a:r>
              <a:rPr lang="en-US" sz="3200" dirty="0"/>
              <a:t># elements</a:t>
            </a:r>
          </a:p>
        </p:txBody>
      </p:sp>
      <p:sp>
        <p:nvSpPr>
          <p:cNvPr id="5" name="Text Box 5"/>
          <p:cNvSpPr txBox="1">
            <a:spLocks noChangeArrowheads="1"/>
          </p:cNvSpPr>
          <p:nvPr/>
        </p:nvSpPr>
        <p:spPr bwMode="auto">
          <a:xfrm rot="16200000">
            <a:off x="-562769" y="3344862"/>
            <a:ext cx="2849562" cy="579438"/>
          </a:xfrm>
          <a:prstGeom prst="rect">
            <a:avLst/>
          </a:prstGeom>
          <a:noFill/>
          <a:ln w="9525">
            <a:noFill/>
            <a:miter lim="800000"/>
            <a:headEnd/>
            <a:tailEnd/>
          </a:ln>
          <a:effectLst/>
        </p:spPr>
        <p:txBody>
          <a:bodyPr wrap="none">
            <a:spAutoFit/>
          </a:bodyPr>
          <a:lstStyle/>
          <a:p>
            <a:r>
              <a:rPr lang="en-US" sz="3200" dirty="0"/>
              <a:t>Time in seconds</a:t>
            </a:r>
          </a:p>
        </p:txBody>
      </p:sp>
      <p:sp>
        <p:nvSpPr>
          <p:cNvPr id="6" name="Rectangle 2"/>
          <p:cNvSpPr txBox="1">
            <a:spLocks noChangeArrowheads="1"/>
          </p:cNvSpPr>
          <p:nvPr/>
        </p:nvSpPr>
        <p:spPr>
          <a:xfrm>
            <a:off x="685800" y="465138"/>
            <a:ext cx="7772400" cy="14319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C00000"/>
                </a:solidFill>
                <a:latin typeface="Times New Roman" pitchFamily="18" charset="0"/>
              </a:rPr>
              <a:t>Time Complexity Model of the Worst Case</a:t>
            </a:r>
            <a:endParaRPr lang="en-US" sz="2800" b="1" dirty="0">
              <a:solidFill>
                <a:srgbClr val="C00000"/>
              </a:solidFill>
              <a:latin typeface="Times New Roman" pitchFamily="18" charset="0"/>
            </a:endParaRPr>
          </a:p>
        </p:txBody>
      </p:sp>
      <p:sp>
        <p:nvSpPr>
          <p:cNvPr id="7" name="TextBox 6"/>
          <p:cNvSpPr txBox="1"/>
          <p:nvPr/>
        </p:nvSpPr>
        <p:spPr>
          <a:xfrm>
            <a:off x="6134100" y="1206500"/>
            <a:ext cx="1172500" cy="400110"/>
          </a:xfrm>
          <a:prstGeom prst="rect">
            <a:avLst/>
          </a:prstGeom>
          <a:noFill/>
        </p:spPr>
        <p:txBody>
          <a:bodyPr wrap="none" rtlCol="0">
            <a:spAutoFit/>
          </a:bodyPr>
          <a:lstStyle/>
          <a:p>
            <a:r>
              <a:rPr lang="en-US" sz="2000" dirty="0" smtClean="0"/>
              <a:t>quadratic</a:t>
            </a:r>
            <a:endParaRPr lang="en-US" sz="2000" dirty="0"/>
          </a:p>
        </p:txBody>
      </p:sp>
    </p:spTree>
    <p:extLst>
      <p:ext uri="{BB962C8B-B14F-4D97-AF65-F5344CB8AC3E}">
        <p14:creationId xmlns:p14="http://schemas.microsoft.com/office/powerpoint/2010/main" xmlns="" val="4186789034"/>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71" y="0"/>
            <a:ext cx="9135657" cy="6858000"/>
          </a:xfrm>
          <a:prstGeom prst="rect">
            <a:avLst/>
          </a:prstGeom>
        </p:spPr>
      </p:pic>
      <p:sp>
        <p:nvSpPr>
          <p:cNvPr id="3" name="TextBox 2"/>
          <p:cNvSpPr txBox="1"/>
          <p:nvPr/>
        </p:nvSpPr>
        <p:spPr>
          <a:xfrm>
            <a:off x="914400" y="1295400"/>
            <a:ext cx="8229600" cy="3539430"/>
          </a:xfrm>
          <a:prstGeom prst="rect">
            <a:avLst/>
          </a:prstGeom>
          <a:noFill/>
        </p:spPr>
        <p:txBody>
          <a:bodyPr wrap="square" rtlCol="0">
            <a:spAutoFit/>
          </a:bodyPr>
          <a:lstStyle/>
          <a:p>
            <a:r>
              <a:rPr lang="en-US" sz="3200" b="1" dirty="0" smtClean="0">
                <a:latin typeface="Times New Roman" pitchFamily="18" charset="0"/>
              </a:rPr>
              <a:t>                    </a:t>
            </a:r>
            <a:r>
              <a:rPr lang="en-US" sz="3200" b="1" dirty="0" smtClean="0">
                <a:solidFill>
                  <a:srgbClr val="C00000"/>
                </a:solidFill>
                <a:latin typeface="Times New Roman" pitchFamily="18" charset="0"/>
              </a:rPr>
              <a:t> Closing Comments</a:t>
            </a:r>
          </a:p>
          <a:p>
            <a:r>
              <a:rPr lang="en-US" sz="3200" dirty="0" smtClean="0">
                <a:latin typeface="Times New Roman" pitchFamily="18" charset="0"/>
                <a:cs typeface="Times New Roman" pitchFamily="18" charset="0"/>
              </a:rPr>
              <a:t>…………………………………………………</a:t>
            </a:r>
          </a:p>
          <a:p>
            <a:endParaRPr lang="en-US" sz="3200" b="1" dirty="0">
              <a:latin typeface="Times New Roman" pitchFamily="18" charset="0"/>
              <a:cs typeface="Times New Roman" pitchFamily="18" charset="0"/>
            </a:endParaRPr>
          </a:p>
          <a:p>
            <a:pPr marL="457200" indent="-457200">
              <a:buFont typeface="Arial" pitchFamily="34" charset="0"/>
              <a:buChar char="•"/>
            </a:pPr>
            <a:r>
              <a:rPr lang="en-US" sz="3200" dirty="0" smtClean="0">
                <a:latin typeface="Times New Roman" pitchFamily="18" charset="0"/>
              </a:rPr>
              <a:t>The Bubble sort is not efficient, there are other sorting algorithms that are much faster…..</a:t>
            </a:r>
          </a:p>
          <a:p>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4238530421"/>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71" y="0"/>
            <a:ext cx="9135657" cy="6858000"/>
          </a:xfrm>
          <a:prstGeom prst="rect">
            <a:avLst/>
          </a:prstGeom>
        </p:spPr>
      </p:pic>
      <p:sp>
        <p:nvSpPr>
          <p:cNvPr id="3" name="TextBox 2"/>
          <p:cNvSpPr txBox="1"/>
          <p:nvPr/>
        </p:nvSpPr>
        <p:spPr>
          <a:xfrm>
            <a:off x="1219200" y="1295400"/>
            <a:ext cx="7920628" cy="3046988"/>
          </a:xfrm>
          <a:prstGeom prst="rect">
            <a:avLst/>
          </a:prstGeom>
          <a:noFill/>
        </p:spPr>
        <p:txBody>
          <a:bodyPr wrap="square" rtlCol="0">
            <a:spAutoFit/>
          </a:bodyPr>
          <a:lstStyle/>
          <a:p>
            <a:r>
              <a:rPr lang="en-US" sz="3200" b="1" dirty="0" smtClean="0">
                <a:latin typeface="Times New Roman" pitchFamily="18" charset="0"/>
              </a:rPr>
              <a:t>                       </a:t>
            </a:r>
            <a:r>
              <a:rPr lang="en-US" sz="3200" b="1" dirty="0" smtClean="0">
                <a:solidFill>
                  <a:srgbClr val="C00000"/>
                </a:solidFill>
                <a:latin typeface="Times New Roman" pitchFamily="18" charset="0"/>
              </a:rPr>
              <a:t>A  Final  Note</a:t>
            </a:r>
          </a:p>
          <a:p>
            <a:r>
              <a:rPr lang="en-US" sz="3200" dirty="0" smtClean="0"/>
              <a:t>………………………………………………………………………</a:t>
            </a:r>
          </a:p>
          <a:p>
            <a:endParaRPr lang="en-US" sz="3200" b="1" dirty="0">
              <a:latin typeface="Times New Roman" pitchFamily="18" charset="0"/>
            </a:endParaRPr>
          </a:p>
          <a:p>
            <a:pPr marL="457200" indent="-457200">
              <a:buFont typeface="Arial" pitchFamily="34" charset="0"/>
              <a:buChar char="•"/>
            </a:pPr>
            <a:r>
              <a:rPr lang="en-US" sz="3200" dirty="0" smtClean="0">
                <a:latin typeface="Times New Roman" pitchFamily="18" charset="0"/>
              </a:rPr>
              <a:t>Thank you Prof. </a:t>
            </a:r>
            <a:r>
              <a:rPr lang="en-US" sz="3200" dirty="0" err="1" smtClean="0">
                <a:latin typeface="Times New Roman" pitchFamily="18" charset="0"/>
              </a:rPr>
              <a:t>Jaimin</a:t>
            </a:r>
            <a:r>
              <a:rPr lang="en-US" sz="3200" dirty="0" smtClean="0">
                <a:latin typeface="Times New Roman" pitchFamily="18" charset="0"/>
              </a:rPr>
              <a:t> </a:t>
            </a:r>
            <a:r>
              <a:rPr lang="en-US" sz="3200" dirty="0" err="1" smtClean="0">
                <a:latin typeface="Times New Roman" pitchFamily="18" charset="0"/>
              </a:rPr>
              <a:t>Shroff</a:t>
            </a:r>
            <a:r>
              <a:rPr lang="en-US" sz="3200" dirty="0" smtClean="0">
                <a:latin typeface="Times New Roman" pitchFamily="18" charset="0"/>
              </a:rPr>
              <a:t> for making this all possible</a:t>
            </a:r>
          </a:p>
          <a:p>
            <a:endParaRPr lang="en-US" sz="3200" b="1" dirty="0">
              <a:latin typeface="Times New Roman" pitchFamily="18" charset="0"/>
            </a:endParaRPr>
          </a:p>
        </p:txBody>
      </p:sp>
    </p:spTree>
    <p:extLst>
      <p:ext uri="{BB962C8B-B14F-4D97-AF65-F5344CB8AC3E}">
        <p14:creationId xmlns:p14="http://schemas.microsoft.com/office/powerpoint/2010/main" xmlns="" val="3563897068"/>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71" y="0"/>
            <a:ext cx="9135657" cy="6858000"/>
          </a:xfrm>
          <a:prstGeom prst="rect">
            <a:avLst/>
          </a:prstGeom>
        </p:spPr>
      </p:pic>
      <p:sp>
        <p:nvSpPr>
          <p:cNvPr id="3" name="TextBox 2"/>
          <p:cNvSpPr txBox="1"/>
          <p:nvPr/>
        </p:nvSpPr>
        <p:spPr>
          <a:xfrm>
            <a:off x="1143000" y="1295400"/>
            <a:ext cx="7696200" cy="4524315"/>
          </a:xfrm>
          <a:prstGeom prst="rect">
            <a:avLst/>
          </a:prstGeom>
          <a:noFill/>
        </p:spPr>
        <p:txBody>
          <a:bodyPr wrap="square" rtlCol="0">
            <a:spAutoFit/>
          </a:bodyPr>
          <a:lstStyle/>
          <a:p>
            <a:r>
              <a:rPr lang="en-US" sz="3200" dirty="0" smtClean="0">
                <a:solidFill>
                  <a:srgbClr val="C00000"/>
                </a:solidFill>
                <a:latin typeface="Times New Roman" pitchFamily="18" charset="0"/>
                <a:cs typeface="Times New Roman" pitchFamily="18" charset="0"/>
              </a:rPr>
              <a:t>                            </a:t>
            </a:r>
            <a:r>
              <a:rPr lang="en-US" sz="3200" b="1" dirty="0" smtClean="0">
                <a:solidFill>
                  <a:srgbClr val="C00000"/>
                </a:solidFill>
                <a:latin typeface="Times New Roman" pitchFamily="18" charset="0"/>
                <a:cs typeface="Times New Roman" pitchFamily="18" charset="0"/>
              </a:rPr>
              <a:t>Reference</a:t>
            </a:r>
          </a:p>
          <a:p>
            <a:r>
              <a:rPr lang="en-US" sz="3200" dirty="0" smtClean="0">
                <a:latin typeface="Times New Roman" pitchFamily="18" charset="0"/>
                <a:cs typeface="Times New Roman" pitchFamily="18" charset="0"/>
              </a:rPr>
              <a:t>……………………………………………….</a:t>
            </a:r>
          </a:p>
          <a:p>
            <a:pPr marL="457200" indent="-457200">
              <a:buFont typeface="Arial" pitchFamily="34" charset="0"/>
              <a:buChar char="•"/>
            </a:pPr>
            <a:r>
              <a:rPr lang="en-US" sz="3200" dirty="0">
                <a:latin typeface="Times New Roman" pitchFamily="18" charset="0"/>
                <a:cs typeface="Times New Roman" pitchFamily="18" charset="0"/>
              </a:rPr>
              <a:t>Design and Analysis of Algorithms, Dave and Dave, Pearson.</a:t>
            </a:r>
          </a:p>
          <a:p>
            <a:pPr marL="457200" indent="-457200">
              <a:buFont typeface="Arial" pitchFamily="34" charset="0"/>
              <a:buChar char="•"/>
            </a:pPr>
            <a:r>
              <a:rPr lang="en-US" sz="3200" dirty="0">
                <a:latin typeface="Times New Roman" pitchFamily="18" charset="0"/>
                <a:cs typeface="Times New Roman" pitchFamily="18" charset="0"/>
              </a:rPr>
              <a:t>Fundamental of Algorithms by Gills Brassard, Paul </a:t>
            </a:r>
            <a:r>
              <a:rPr lang="en-US" sz="3200" dirty="0" err="1">
                <a:latin typeface="Times New Roman" pitchFamily="18" charset="0"/>
                <a:cs typeface="Times New Roman" pitchFamily="18" charset="0"/>
              </a:rPr>
              <a:t>Bratley</a:t>
            </a:r>
            <a:r>
              <a:rPr lang="en-US" sz="3200" dirty="0">
                <a:latin typeface="Times New Roman" pitchFamily="18" charset="0"/>
                <a:cs typeface="Times New Roman" pitchFamily="18" charset="0"/>
              </a:rPr>
              <a:t>, PHI.</a:t>
            </a:r>
          </a:p>
          <a:p>
            <a:pPr marL="457200" indent="-457200">
              <a:buFont typeface="Arial" pitchFamily="34" charset="0"/>
              <a:buChar char="•"/>
            </a:pPr>
            <a:r>
              <a:rPr lang="en-US" sz="3200" dirty="0">
                <a:latin typeface="Times New Roman" pitchFamily="18" charset="0"/>
                <a:cs typeface="Times New Roman" pitchFamily="18" charset="0"/>
              </a:rPr>
              <a:t>Introduction to Design and Analysis of Algorithms, </a:t>
            </a:r>
            <a:r>
              <a:rPr lang="en-US" sz="3200" dirty="0" err="1">
                <a:latin typeface="Times New Roman" pitchFamily="18" charset="0"/>
                <a:cs typeface="Times New Roman" pitchFamily="18" charset="0"/>
              </a:rPr>
              <a:t>Anany</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Levitin</a:t>
            </a: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Pearson</a:t>
            </a:r>
          </a:p>
          <a:p>
            <a:endParaRPr lang="en-US" sz="32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076656097"/>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71" y="0"/>
            <a:ext cx="9135657" cy="6858000"/>
          </a:xfrm>
          <a:prstGeom prst="rect">
            <a:avLst/>
          </a:prstGeom>
        </p:spPr>
      </p:pic>
      <p:sp>
        <p:nvSpPr>
          <p:cNvPr id="3" name="TextBox 2"/>
          <p:cNvSpPr txBox="1"/>
          <p:nvPr/>
        </p:nvSpPr>
        <p:spPr>
          <a:xfrm>
            <a:off x="1524000" y="1219200"/>
            <a:ext cx="7615828" cy="4524315"/>
          </a:xfrm>
          <a:prstGeom prst="rect">
            <a:avLst/>
          </a:prstGeom>
          <a:noFill/>
        </p:spPr>
        <p:txBody>
          <a:bodyPr wrap="square" rtlCol="0">
            <a:spAutoFit/>
          </a:bodyPr>
          <a:lstStyle/>
          <a:p>
            <a:r>
              <a:rPr lang="en-US" sz="3200" b="1" dirty="0" smtClean="0">
                <a:latin typeface="Times New Roman" pitchFamily="18" charset="0"/>
              </a:rPr>
              <a:t>                         Reference</a:t>
            </a:r>
          </a:p>
          <a:p>
            <a:r>
              <a:rPr lang="en-US" sz="3200" dirty="0" smtClean="0">
                <a:latin typeface="Times New Roman" pitchFamily="18" charset="0"/>
              </a:rPr>
              <a:t>………………………………………………</a:t>
            </a:r>
          </a:p>
          <a:p>
            <a:pPr marL="457200" indent="-457200">
              <a:buFont typeface="Arial" pitchFamily="34" charset="0"/>
              <a:buChar char="•"/>
            </a:pPr>
            <a:endParaRPr lang="en-US" sz="3200" dirty="0">
              <a:latin typeface="Times New Roman" pitchFamily="18" charset="0"/>
              <a:cs typeface="Times New Roman" pitchFamily="18" charset="0"/>
            </a:endParaRPr>
          </a:p>
          <a:p>
            <a:pPr marL="457200" indent="-457200">
              <a:buFont typeface="Arial" pitchFamily="34" charset="0"/>
              <a:buChar char="•"/>
            </a:pPr>
            <a:r>
              <a:rPr lang="en-US" sz="3200" dirty="0">
                <a:latin typeface="Times New Roman" pitchFamily="18" charset="0"/>
                <a:cs typeface="Times New Roman" pitchFamily="18" charset="0"/>
              </a:rPr>
              <a:t>Design and Analysis of Algorithms, Dave and Dave, Pearson.</a:t>
            </a:r>
          </a:p>
          <a:p>
            <a:pPr marL="457200" indent="-457200">
              <a:buFont typeface="Arial" pitchFamily="34" charset="0"/>
              <a:buChar char="•"/>
            </a:pPr>
            <a:r>
              <a:rPr lang="en-US" sz="3200" dirty="0">
                <a:latin typeface="Times New Roman" pitchFamily="18" charset="0"/>
                <a:cs typeface="Times New Roman" pitchFamily="18" charset="0"/>
              </a:rPr>
              <a:t>Fundamental of Algorithms by Gills Brassard, Paul </a:t>
            </a:r>
            <a:r>
              <a:rPr lang="en-US" sz="3200" dirty="0" err="1">
                <a:latin typeface="Times New Roman" pitchFamily="18" charset="0"/>
                <a:cs typeface="Times New Roman" pitchFamily="18" charset="0"/>
              </a:rPr>
              <a:t>Bratley</a:t>
            </a:r>
            <a:r>
              <a:rPr lang="en-US" sz="3200" dirty="0">
                <a:latin typeface="Times New Roman" pitchFamily="18" charset="0"/>
                <a:cs typeface="Times New Roman" pitchFamily="18" charset="0"/>
              </a:rPr>
              <a:t>, PHI.</a:t>
            </a:r>
          </a:p>
          <a:p>
            <a:pPr marL="457200" indent="-457200">
              <a:buFont typeface="Arial" pitchFamily="34" charset="0"/>
              <a:buChar char="•"/>
            </a:pPr>
            <a:r>
              <a:rPr lang="en-US" sz="3200" dirty="0">
                <a:latin typeface="Times New Roman" pitchFamily="18" charset="0"/>
                <a:cs typeface="Times New Roman" pitchFamily="18" charset="0"/>
              </a:rPr>
              <a:t>Introduction to Design and Analysis of Algorithms, </a:t>
            </a:r>
            <a:r>
              <a:rPr lang="en-US" sz="3200" dirty="0" err="1">
                <a:latin typeface="Times New Roman" pitchFamily="18" charset="0"/>
                <a:cs typeface="Times New Roman" pitchFamily="18" charset="0"/>
              </a:rPr>
              <a:t>Anany</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Levitin</a:t>
            </a: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Pearson</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43" y="0"/>
            <a:ext cx="9135657" cy="6858000"/>
          </a:xfrm>
          <a:prstGeom prst="rect">
            <a:avLst/>
          </a:prstGeom>
        </p:spPr>
      </p:pic>
      <p:sp>
        <p:nvSpPr>
          <p:cNvPr id="6" name="TextBox 5"/>
          <p:cNvSpPr txBox="1"/>
          <p:nvPr/>
        </p:nvSpPr>
        <p:spPr>
          <a:xfrm>
            <a:off x="1828800" y="1828800"/>
            <a:ext cx="6019800" cy="1569660"/>
          </a:xfrm>
          <a:prstGeom prst="rect">
            <a:avLst/>
          </a:prstGeom>
          <a:noFill/>
        </p:spPr>
        <p:txBody>
          <a:bodyPr wrap="square" rtlCol="0">
            <a:spAutoFit/>
          </a:bodyPr>
          <a:lstStyle/>
          <a:p>
            <a:r>
              <a:rPr lang="en-US" sz="9600" i="1" dirty="0">
                <a:latin typeface="Edwardian Script ITC" pitchFamily="66" charset="0"/>
                <a:cs typeface="Times New Roman" pitchFamily="18" charset="0"/>
              </a:rPr>
              <a:t> </a:t>
            </a:r>
            <a:r>
              <a:rPr lang="en-US" sz="9600" i="1" dirty="0" smtClean="0">
                <a:latin typeface="Edwardian Script ITC" pitchFamily="66" charset="0"/>
                <a:cs typeface="Times New Roman" pitchFamily="18" charset="0"/>
              </a:rPr>
              <a:t>   </a:t>
            </a:r>
            <a:r>
              <a:rPr lang="en-US" sz="9600" i="1" dirty="0" smtClean="0">
                <a:solidFill>
                  <a:srgbClr val="FF0000"/>
                </a:solidFill>
                <a:latin typeface="Edwardian Script ITC" pitchFamily="66" charset="0"/>
                <a:cs typeface="Times New Roman" pitchFamily="18" charset="0"/>
              </a:rPr>
              <a:t>Thank you</a:t>
            </a:r>
            <a:endParaRPr lang="en-US" sz="9600" i="1" dirty="0">
              <a:solidFill>
                <a:srgbClr val="FF0000"/>
              </a:solidFill>
              <a:latin typeface="Edwardian Script ITC" pitchFamily="66" charset="0"/>
              <a:cs typeface="Times New Roman" pitchFamily="18" charset="0"/>
            </a:endParaRPr>
          </a:p>
        </p:txBody>
      </p:sp>
    </p:spTree>
    <p:extLst>
      <p:ext uri="{BB962C8B-B14F-4D97-AF65-F5344CB8AC3E}">
        <p14:creationId xmlns:p14="http://schemas.microsoft.com/office/powerpoint/2010/main" xmlns="" val="4172345396"/>
      </p:ext>
    </p:extLst>
  </p:cSld>
  <p:clrMapOvr>
    <a:masterClrMapping/>
  </p:clrMapOvr>
  <mc:AlternateContent xmlns:mc="http://schemas.openxmlformats.org/markup-compatibility/2006">
    <mc:Choice xmlns:p14="http://schemas.microsoft.com/office/powerpoint/2010/main" xmlns="" Requires="p14">
      <p:transition spd="slow">
        <p14:fla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71" y="0"/>
            <a:ext cx="9135657" cy="6858000"/>
          </a:xfrm>
          <a:prstGeom prst="rect">
            <a:avLst/>
          </a:prstGeom>
        </p:spPr>
      </p:pic>
      <p:sp>
        <p:nvSpPr>
          <p:cNvPr id="7" name="TextBox 6"/>
          <p:cNvSpPr txBox="1"/>
          <p:nvPr/>
        </p:nvSpPr>
        <p:spPr>
          <a:xfrm>
            <a:off x="1066800" y="1143000"/>
            <a:ext cx="7924800" cy="4031873"/>
          </a:xfrm>
          <a:prstGeom prst="rect">
            <a:avLst/>
          </a:prstGeom>
          <a:noFill/>
        </p:spPr>
        <p:txBody>
          <a:bodyPr wrap="square" rtlCol="0">
            <a:spAutoFit/>
          </a:bodyPr>
          <a:lstStyle/>
          <a:p>
            <a:r>
              <a:rPr lang="en-US" sz="3200" b="1" dirty="0" smtClean="0">
                <a:solidFill>
                  <a:srgbClr val="C00000"/>
                </a:solidFill>
                <a:latin typeface="Times New Roman" pitchFamily="18" charset="0"/>
                <a:cs typeface="Times New Roman" pitchFamily="18" charset="0"/>
              </a:rPr>
              <a:t>The Guys Who Brings It To You</a:t>
            </a:r>
          </a:p>
          <a:p>
            <a:r>
              <a:rPr lang="en-US" sz="3200" dirty="0" smtClean="0">
                <a:latin typeface="Times New Roman" pitchFamily="18" charset="0"/>
                <a:cs typeface="Times New Roman" pitchFamily="18" charset="0"/>
              </a:rPr>
              <a:t>…………………………………………………</a:t>
            </a:r>
          </a:p>
          <a:p>
            <a:pPr marL="457200" indent="-457200">
              <a:buFont typeface="Arial" pitchFamily="34" charset="0"/>
              <a:buChar char="•"/>
            </a:pPr>
            <a:r>
              <a:rPr lang="en-US" sz="3200" dirty="0" err="1" smtClean="0">
                <a:latin typeface="Times New Roman" pitchFamily="18" charset="0"/>
                <a:cs typeface="Times New Roman" pitchFamily="18" charset="0"/>
              </a:rPr>
              <a:t>Jalpa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Vaghela</a:t>
            </a:r>
            <a:endParaRPr lang="en-US" sz="3200" dirty="0" smtClean="0">
              <a:latin typeface="Times New Roman" pitchFamily="18" charset="0"/>
              <a:cs typeface="Times New Roman" pitchFamily="18" charset="0"/>
            </a:endParaRPr>
          </a:p>
          <a:p>
            <a:pPr marL="457200" indent="-457200">
              <a:buFont typeface="Arial" pitchFamily="34" charset="0"/>
              <a:buChar char="•"/>
            </a:pPr>
            <a:r>
              <a:rPr lang="en-US" sz="3200" dirty="0" err="1" smtClean="0">
                <a:latin typeface="Times New Roman" pitchFamily="18" charset="0"/>
                <a:cs typeface="Times New Roman" pitchFamily="18" charset="0"/>
              </a:rPr>
              <a:t>Komal</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Prajapati</a:t>
            </a:r>
            <a:endParaRPr lang="en-US" sz="3200" dirty="0" smtClean="0">
              <a:latin typeface="Times New Roman" pitchFamily="18" charset="0"/>
              <a:cs typeface="Times New Roman" pitchFamily="18" charset="0"/>
            </a:endParaRPr>
          </a:p>
          <a:p>
            <a:pPr marL="457200" indent="-457200">
              <a:buFont typeface="Arial" pitchFamily="34" charset="0"/>
              <a:buChar char="•"/>
            </a:pPr>
            <a:r>
              <a:rPr lang="en-US" sz="3200" dirty="0" err="1" smtClean="0">
                <a:latin typeface="Times New Roman" pitchFamily="18" charset="0"/>
                <a:cs typeface="Times New Roman" pitchFamily="18" charset="0"/>
              </a:rPr>
              <a:t>Sanni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Heruwala</a:t>
            </a:r>
            <a:endParaRPr lang="en-US" sz="3200" dirty="0" smtClean="0">
              <a:latin typeface="Times New Roman" pitchFamily="18" charset="0"/>
              <a:cs typeface="Times New Roman" pitchFamily="18" charset="0"/>
            </a:endParaRPr>
          </a:p>
          <a:p>
            <a:pPr marL="457200" indent="-457200">
              <a:buFont typeface="Arial" pitchFamily="34" charset="0"/>
              <a:buChar char="•"/>
            </a:pPr>
            <a:r>
              <a:rPr lang="en-US" sz="3200" dirty="0" err="1" smtClean="0">
                <a:latin typeface="Times New Roman" pitchFamily="18" charset="0"/>
                <a:cs typeface="Times New Roman" pitchFamily="18" charset="0"/>
              </a:rPr>
              <a:t>Krunal</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Gohel</a:t>
            </a:r>
            <a:endParaRPr lang="en-US" sz="3200" dirty="0" smtClean="0">
              <a:latin typeface="Times New Roman" pitchFamily="18" charset="0"/>
              <a:cs typeface="Times New Roman" pitchFamily="18" charset="0"/>
            </a:endParaRPr>
          </a:p>
          <a:p>
            <a:pPr marL="457200" indent="-457200">
              <a:buFont typeface="Arial" pitchFamily="34" charset="0"/>
              <a:buChar char="•"/>
            </a:pPr>
            <a:r>
              <a:rPr lang="en-US" sz="3200" dirty="0" err="1" smtClean="0">
                <a:latin typeface="Times New Roman" pitchFamily="18" charset="0"/>
                <a:cs typeface="Times New Roman" pitchFamily="18" charset="0"/>
              </a:rPr>
              <a:t>Bhumika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Maisuriya</a:t>
            </a:r>
            <a:endParaRPr lang="en-US" sz="3200" dirty="0" smtClean="0">
              <a:latin typeface="Times New Roman" pitchFamily="18" charset="0"/>
              <a:cs typeface="Times New Roman" pitchFamily="18" charset="0"/>
            </a:endParaRPr>
          </a:p>
          <a:p>
            <a:pPr marL="457200" indent="-457200">
              <a:buFont typeface="Arial" pitchFamily="34" charset="0"/>
              <a:buChar char="•"/>
            </a:pPr>
            <a:r>
              <a:rPr lang="en-US" sz="3200" dirty="0" err="1" smtClean="0">
                <a:latin typeface="Times New Roman" pitchFamily="18" charset="0"/>
                <a:cs typeface="Times New Roman" pitchFamily="18" charset="0"/>
              </a:rPr>
              <a:t>Prashant</a:t>
            </a:r>
            <a:r>
              <a:rPr lang="en-US" sz="3200" dirty="0" smtClean="0">
                <a:latin typeface="Times New Roman" pitchFamily="18" charset="0"/>
                <a:cs typeface="Times New Roman" pitchFamily="18" charset="0"/>
              </a:rPr>
              <a:t> Tank</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462061208"/>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71" y="0"/>
            <a:ext cx="9135657" cy="6858000"/>
          </a:xfrm>
          <a:prstGeom prst="rect">
            <a:avLst/>
          </a:prstGeom>
        </p:spPr>
      </p:pic>
      <p:sp>
        <p:nvSpPr>
          <p:cNvPr id="3" name="TextBox 2"/>
          <p:cNvSpPr txBox="1"/>
          <p:nvPr/>
        </p:nvSpPr>
        <p:spPr>
          <a:xfrm>
            <a:off x="1219200" y="1143000"/>
            <a:ext cx="184731" cy="369332"/>
          </a:xfrm>
          <a:prstGeom prst="rect">
            <a:avLst/>
          </a:prstGeom>
          <a:noFill/>
        </p:spPr>
        <p:txBody>
          <a:bodyPr wrap="none" rtlCol="0">
            <a:spAutoFit/>
          </a:bodyPr>
          <a:lstStyle/>
          <a:p>
            <a:endParaRPr lang="en-US" dirty="0"/>
          </a:p>
        </p:txBody>
      </p:sp>
      <p:sp>
        <p:nvSpPr>
          <p:cNvPr id="4" name="TextBox 3"/>
          <p:cNvSpPr txBox="1"/>
          <p:nvPr/>
        </p:nvSpPr>
        <p:spPr>
          <a:xfrm>
            <a:off x="838200" y="990600"/>
            <a:ext cx="8153400" cy="6370975"/>
          </a:xfrm>
          <a:prstGeom prst="rect">
            <a:avLst/>
          </a:prstGeom>
          <a:noFill/>
        </p:spPr>
        <p:txBody>
          <a:bodyPr wrap="square" rtlCol="0">
            <a:spAutoFit/>
          </a:bodyPr>
          <a:lstStyle/>
          <a:p>
            <a:r>
              <a:rPr lang="en-US" sz="3200" dirty="0" smtClean="0">
                <a:latin typeface="Times New Roman" pitchFamily="18" charset="0"/>
                <a:cs typeface="Times New Roman" pitchFamily="18" charset="0"/>
              </a:rPr>
              <a:t>                         </a:t>
            </a:r>
            <a:r>
              <a:rPr lang="en-US" sz="3200" b="1" dirty="0" smtClean="0">
                <a:solidFill>
                  <a:srgbClr val="C00000"/>
                </a:solidFill>
                <a:latin typeface="Times New Roman" pitchFamily="18" charset="0"/>
                <a:cs typeface="Times New Roman" pitchFamily="18" charset="0"/>
              </a:rPr>
              <a:t>The Bubble Sort</a:t>
            </a:r>
          </a:p>
          <a:p>
            <a:r>
              <a:rPr lang="en-US" sz="3200" dirty="0" smtClean="0">
                <a:latin typeface="Times New Roman" pitchFamily="18" charset="0"/>
                <a:cs typeface="Times New Roman" pitchFamily="18" charset="0"/>
              </a:rPr>
              <a:t>…………………………………………………</a:t>
            </a:r>
          </a:p>
          <a:p>
            <a:pPr marL="457200" indent="-457200">
              <a:buFont typeface="Arial" pitchFamily="34" charset="0"/>
              <a:buChar char="•"/>
            </a:pPr>
            <a:r>
              <a:rPr lang="en-US" sz="2400" dirty="0" smtClean="0">
                <a:latin typeface="Times New Roman" pitchFamily="18" charset="0"/>
                <a:cs typeface="Times New Roman" pitchFamily="18" charset="0"/>
              </a:rPr>
              <a:t>Popular algorithm used for sorting data</a:t>
            </a:r>
          </a:p>
          <a:p>
            <a:pPr marL="457200" indent="-457200">
              <a:buFont typeface="Arial" pitchFamily="34" charset="0"/>
              <a:buChar char="•"/>
            </a:pPr>
            <a:r>
              <a:rPr lang="en-US" sz="2400" dirty="0" smtClean="0">
                <a:latin typeface="Times New Roman" pitchFamily="18" charset="0"/>
                <a:cs typeface="Times New Roman" pitchFamily="18" charset="0"/>
              </a:rPr>
              <a:t>“ Iverson” was the first to use name</a:t>
            </a:r>
          </a:p>
          <a:p>
            <a:r>
              <a:rPr lang="en-US" sz="2400" dirty="0" smtClean="0">
                <a:latin typeface="Times New Roman" pitchFamily="18" charset="0"/>
                <a:cs typeface="Times New Roman" pitchFamily="18" charset="0"/>
              </a:rPr>
              <a:t>     ‘bubble sort’ in 1962, even though used earlier</a:t>
            </a:r>
          </a:p>
          <a:p>
            <a:pPr marL="457200" indent="-457200">
              <a:buFont typeface="Arial" pitchFamily="34" charset="0"/>
              <a:buChar char="•"/>
            </a:pPr>
            <a:r>
              <a:rPr lang="en-US" sz="2400" dirty="0" smtClean="0">
                <a:latin typeface="Times New Roman" pitchFamily="18" charset="0"/>
                <a:cs typeface="Times New Roman" pitchFamily="18" charset="0"/>
              </a:rPr>
              <a:t>Unfortunately it is commonly used where the</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number of elements is too large</a:t>
            </a:r>
          </a:p>
          <a:p>
            <a:pPr marL="457200" indent="-457200">
              <a:buFont typeface="Arial" pitchFamily="34" charset="0"/>
              <a:buChar char="•"/>
            </a:pPr>
            <a:r>
              <a:rPr lang="en-US" sz="2400" dirty="0"/>
              <a:t>Bubble sort algorithm gets name bubble because of sorting the elements in array in shorter range </a:t>
            </a:r>
            <a:r>
              <a:rPr lang="en-US" sz="2400" dirty="0" err="1"/>
              <a:t>i.e</a:t>
            </a:r>
            <a:r>
              <a:rPr lang="en-US" sz="2400" dirty="0"/>
              <a:t> just next value of the element in array is checked and swapped or we can say sorting function is perform in very smaller time that is why it is also called comparison sort</a:t>
            </a:r>
            <a:r>
              <a:rPr lang="en-US" sz="3200" dirty="0"/>
              <a:t>.</a:t>
            </a:r>
          </a:p>
          <a:p>
            <a:pPr marL="457200" indent="-457200">
              <a:buFont typeface="Arial" pitchFamily="34" charset="0"/>
              <a:buChar char="•"/>
            </a:pPr>
            <a:endParaRPr lang="en-US" sz="3200" dirty="0" smtClean="0">
              <a:latin typeface="Times New Roman" pitchFamily="18" charset="0"/>
              <a:cs typeface="Times New Roman" pitchFamily="18" charset="0"/>
            </a:endParaRPr>
          </a:p>
          <a:p>
            <a:pPr marL="457200" indent="-457200">
              <a:buFont typeface="Wingdings" pitchFamily="2" charset="2"/>
              <a:buChar char="§"/>
            </a:pPr>
            <a:endParaRPr lang="en-US" sz="3200" dirty="0" smtClean="0">
              <a:latin typeface="Times New Roman" pitchFamily="18" charset="0"/>
              <a:cs typeface="Times New Roman" pitchFamily="18" charset="0"/>
            </a:endParaRPr>
          </a:p>
          <a:p>
            <a:pPr marL="457200" indent="-457200">
              <a:buFont typeface="Wingdings" pitchFamily="2" charset="2"/>
              <a:buChar char="§"/>
            </a:pPr>
            <a:endParaRPr lang="en-US" sz="3200" dirty="0">
              <a:latin typeface="Times New Roman" pitchFamily="18" charset="0"/>
              <a:cs typeface="Times New Roman" pitchFamily="18" charset="0"/>
            </a:endParaRPr>
          </a:p>
        </p:txBody>
      </p:sp>
      <p:pic>
        <p:nvPicPr>
          <p:cNvPr id="5" name="Picture 6" descr="Bill Gates"/>
          <p:cNvPicPr>
            <a:picLocks noChangeAspect="1" noChangeArrowheads="1"/>
          </p:cNvPicPr>
          <p:nvPr/>
        </p:nvPicPr>
        <p:blipFill>
          <a:blip r:embed="rId3" cstate="print"/>
          <a:srcRect l="5769" t="-957" r="65385"/>
          <a:stretch>
            <a:fillRect/>
          </a:stretch>
        </p:blipFill>
        <p:spPr bwMode="auto">
          <a:xfrm>
            <a:off x="7419962" y="1968944"/>
            <a:ext cx="1533538" cy="1460056"/>
          </a:xfrm>
          <a:prstGeom prst="rect">
            <a:avLst/>
          </a:prstGeom>
          <a:noFill/>
        </p:spPr>
      </p:pic>
    </p:spTree>
    <p:extLst>
      <p:ext uri="{BB962C8B-B14F-4D97-AF65-F5344CB8AC3E}">
        <p14:creationId xmlns:p14="http://schemas.microsoft.com/office/powerpoint/2010/main" xmlns="" val="481148238"/>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71" y="0"/>
            <a:ext cx="9135657" cy="6858000"/>
          </a:xfrm>
          <a:prstGeom prst="rect">
            <a:avLst/>
          </a:prstGeom>
        </p:spPr>
      </p:pic>
      <p:sp>
        <p:nvSpPr>
          <p:cNvPr id="3" name="TextBox 2"/>
          <p:cNvSpPr txBox="1"/>
          <p:nvPr/>
        </p:nvSpPr>
        <p:spPr>
          <a:xfrm>
            <a:off x="990600" y="1219200"/>
            <a:ext cx="8149228" cy="4647426"/>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               </a:t>
            </a:r>
            <a:r>
              <a:rPr lang="en-US" sz="3200" b="1" dirty="0" smtClean="0">
                <a:solidFill>
                  <a:srgbClr val="C00000"/>
                </a:solidFill>
                <a:latin typeface="Times New Roman" pitchFamily="18" charset="0"/>
                <a:cs typeface="Times New Roman" pitchFamily="18" charset="0"/>
              </a:rPr>
              <a:t>Algorithm For Bubble Sort</a:t>
            </a:r>
          </a:p>
          <a:p>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Step </a:t>
            </a:r>
            <a:r>
              <a:rPr lang="en-US" sz="2400" dirty="0">
                <a:latin typeface="Times New Roman" pitchFamily="18" charset="0"/>
                <a:cs typeface="Times New Roman" pitchFamily="18" charset="0"/>
              </a:rPr>
              <a:t>1: Repeat Steps 2 and 3 for i=1 to 10</a:t>
            </a:r>
          </a:p>
          <a:p>
            <a:r>
              <a:rPr lang="en-US" sz="2400" dirty="0" smtClean="0">
                <a:latin typeface="Times New Roman" pitchFamily="18" charset="0"/>
                <a:cs typeface="Times New Roman" pitchFamily="18" charset="0"/>
              </a:rPr>
              <a:t>Step </a:t>
            </a:r>
            <a:r>
              <a:rPr lang="en-US" sz="2400" dirty="0">
                <a:latin typeface="Times New Roman" pitchFamily="18" charset="0"/>
                <a:cs typeface="Times New Roman" pitchFamily="18" charset="0"/>
              </a:rPr>
              <a:t>2: Set j=1</a:t>
            </a:r>
          </a:p>
          <a:p>
            <a:r>
              <a:rPr lang="en-US" sz="2400" dirty="0" smtClean="0">
                <a:latin typeface="Times New Roman" pitchFamily="18" charset="0"/>
                <a:cs typeface="Times New Roman" pitchFamily="18" charset="0"/>
              </a:rPr>
              <a:t>Step </a:t>
            </a:r>
            <a:r>
              <a:rPr lang="en-US" sz="2400" dirty="0">
                <a:latin typeface="Times New Roman" pitchFamily="18" charset="0"/>
                <a:cs typeface="Times New Roman" pitchFamily="18" charset="0"/>
              </a:rPr>
              <a:t>3: Repeat while j&lt;=n</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 if  a[i] &lt; a[j]</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Then interchange a[i] and a[j]</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[End of if]</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 Set j = j+1</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End of Inner Loop]</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End of Step 1 Outer Loop]</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Step </a:t>
            </a:r>
            <a:r>
              <a:rPr lang="en-US" sz="2400" dirty="0">
                <a:latin typeface="Times New Roman" pitchFamily="18" charset="0"/>
                <a:cs typeface="Times New Roman" pitchFamily="18" charset="0"/>
              </a:rPr>
              <a:t>4: Exit</a:t>
            </a:r>
          </a:p>
        </p:txBody>
      </p:sp>
    </p:spTree>
    <p:extLst>
      <p:ext uri="{BB962C8B-B14F-4D97-AF65-F5344CB8AC3E}">
        <p14:creationId xmlns:p14="http://schemas.microsoft.com/office/powerpoint/2010/main" xmlns="" val="3937419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71" y="0"/>
            <a:ext cx="9135657" cy="6858000"/>
          </a:xfrm>
          <a:prstGeom prst="rect">
            <a:avLst/>
          </a:prstGeom>
        </p:spPr>
      </p:pic>
      <p:sp>
        <p:nvSpPr>
          <p:cNvPr id="4" name="TextBox 3"/>
          <p:cNvSpPr txBox="1"/>
          <p:nvPr/>
        </p:nvSpPr>
        <p:spPr>
          <a:xfrm>
            <a:off x="952499" y="914400"/>
            <a:ext cx="7239000" cy="4031873"/>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          </a:t>
            </a:r>
            <a:r>
              <a:rPr lang="en-US" sz="3200" b="1" dirty="0" smtClean="0">
                <a:solidFill>
                  <a:srgbClr val="C00000"/>
                </a:solidFill>
                <a:latin typeface="Times New Roman" pitchFamily="18" charset="0"/>
                <a:cs typeface="Times New Roman" pitchFamily="18" charset="0"/>
              </a:rPr>
              <a:t> C Program for Bubble Short  </a:t>
            </a:r>
          </a:p>
          <a:p>
            <a:r>
              <a:rPr lang="en-US" sz="3200" b="1"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a:t>
            </a:r>
          </a:p>
          <a:p>
            <a:r>
              <a:rPr lang="en-US" sz="1200" b="1" dirty="0" smtClean="0">
                <a:latin typeface="Times New Roman" pitchFamily="18" charset="0"/>
                <a:cs typeface="Times New Roman" pitchFamily="18" charset="0"/>
              </a:rPr>
              <a:t>#include&lt;</a:t>
            </a:r>
            <a:r>
              <a:rPr lang="en-US" sz="1200" b="1" dirty="0" err="1" smtClean="0">
                <a:latin typeface="Times New Roman" pitchFamily="18" charset="0"/>
                <a:cs typeface="Times New Roman" pitchFamily="18" charset="0"/>
              </a:rPr>
              <a:t>stdio.h</a:t>
            </a:r>
            <a:r>
              <a:rPr lang="en-US" sz="1200" b="1" dirty="0" smtClean="0">
                <a:latin typeface="Times New Roman" pitchFamily="18" charset="0"/>
                <a:cs typeface="Times New Roman" pitchFamily="18" charset="0"/>
              </a:rPr>
              <a:t>&gt;</a:t>
            </a:r>
          </a:p>
          <a:p>
            <a:r>
              <a:rPr lang="en-US" sz="1200" b="1" dirty="0" smtClean="0">
                <a:latin typeface="Times New Roman" pitchFamily="18" charset="0"/>
                <a:cs typeface="Times New Roman" pitchFamily="18" charset="0"/>
              </a:rPr>
              <a:t>#include&lt;</a:t>
            </a:r>
            <a:r>
              <a:rPr lang="en-US" sz="1200" b="1" dirty="0" err="1" smtClean="0">
                <a:latin typeface="Times New Roman" pitchFamily="18" charset="0"/>
                <a:cs typeface="Times New Roman" pitchFamily="18" charset="0"/>
              </a:rPr>
              <a:t>conio.h</a:t>
            </a:r>
            <a:r>
              <a:rPr lang="en-US" sz="1200" b="1" dirty="0" smtClean="0">
                <a:latin typeface="Times New Roman" pitchFamily="18" charset="0"/>
                <a:cs typeface="Times New Roman" pitchFamily="18" charset="0"/>
              </a:rPr>
              <a:t>&gt;</a:t>
            </a:r>
          </a:p>
          <a:p>
            <a:r>
              <a:rPr lang="en-US" sz="1200" b="1" dirty="0" smtClean="0">
                <a:latin typeface="Times New Roman" pitchFamily="18" charset="0"/>
                <a:cs typeface="Times New Roman" pitchFamily="18" charset="0"/>
              </a:rPr>
              <a:t>void main()</a:t>
            </a:r>
          </a:p>
          <a:p>
            <a:r>
              <a:rPr lang="en-US" sz="1200" b="1" dirty="0" smtClean="0">
                <a:latin typeface="Times New Roman" pitchFamily="18" charset="0"/>
                <a:cs typeface="Times New Roman" pitchFamily="18" charset="0"/>
              </a:rPr>
              <a:t>{</a:t>
            </a:r>
          </a:p>
          <a:p>
            <a:r>
              <a:rPr lang="en-US" sz="12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int</a:t>
            </a:r>
            <a:r>
              <a:rPr lang="en-US" sz="12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i,n,temp,j,arr</a:t>
            </a:r>
            <a:r>
              <a:rPr lang="en-US" sz="1200" b="1" dirty="0" smtClean="0">
                <a:latin typeface="Times New Roman" pitchFamily="18" charset="0"/>
                <a:cs typeface="Times New Roman" pitchFamily="18" charset="0"/>
              </a:rPr>
              <a:t>[25];</a:t>
            </a:r>
          </a:p>
          <a:p>
            <a:r>
              <a:rPr lang="en-US" sz="12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clrscr</a:t>
            </a:r>
            <a:r>
              <a:rPr lang="en-US" sz="1200" b="1" dirty="0" smtClean="0">
                <a:latin typeface="Times New Roman" pitchFamily="18" charset="0"/>
                <a:cs typeface="Times New Roman" pitchFamily="18" charset="0"/>
              </a:rPr>
              <a:t>();</a:t>
            </a:r>
          </a:p>
          <a:p>
            <a:r>
              <a:rPr lang="en-US" sz="12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printf</a:t>
            </a:r>
            <a:r>
              <a:rPr lang="en-US" sz="1200" b="1" dirty="0" smtClean="0">
                <a:latin typeface="Times New Roman" pitchFamily="18" charset="0"/>
                <a:cs typeface="Times New Roman" pitchFamily="18" charset="0"/>
              </a:rPr>
              <a:t>("Enter the number of elements in the Array: ");</a:t>
            </a:r>
          </a:p>
          <a:p>
            <a:r>
              <a:rPr lang="en-US" sz="12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scanf</a:t>
            </a:r>
            <a:r>
              <a:rPr lang="en-US" sz="1200" b="1" dirty="0" smtClean="0">
                <a:latin typeface="Times New Roman" pitchFamily="18" charset="0"/>
                <a:cs typeface="Times New Roman" pitchFamily="18" charset="0"/>
              </a:rPr>
              <a:t>("%</a:t>
            </a:r>
            <a:r>
              <a:rPr lang="en-US" sz="1200" b="1" dirty="0" err="1" smtClean="0">
                <a:latin typeface="Times New Roman" pitchFamily="18" charset="0"/>
                <a:cs typeface="Times New Roman" pitchFamily="18" charset="0"/>
              </a:rPr>
              <a:t>d",&amp;n</a:t>
            </a:r>
            <a:r>
              <a:rPr lang="en-US" sz="1200" b="1" dirty="0" smtClean="0">
                <a:latin typeface="Times New Roman" pitchFamily="18" charset="0"/>
                <a:cs typeface="Times New Roman" pitchFamily="18" charset="0"/>
              </a:rPr>
              <a:t>);</a:t>
            </a:r>
          </a:p>
          <a:p>
            <a:r>
              <a:rPr lang="en-US" sz="12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printf</a:t>
            </a:r>
            <a:r>
              <a:rPr lang="en-US" sz="1200" b="1" dirty="0" smtClean="0">
                <a:latin typeface="Times New Roman" pitchFamily="18" charset="0"/>
                <a:cs typeface="Times New Roman" pitchFamily="18" charset="0"/>
              </a:rPr>
              <a:t>("\</a:t>
            </a:r>
            <a:r>
              <a:rPr lang="en-US" sz="1200" b="1" dirty="0" err="1" smtClean="0">
                <a:latin typeface="Times New Roman" pitchFamily="18" charset="0"/>
                <a:cs typeface="Times New Roman" pitchFamily="18" charset="0"/>
              </a:rPr>
              <a:t>nEnter</a:t>
            </a:r>
            <a:r>
              <a:rPr lang="en-US" sz="1200" b="1" dirty="0" smtClean="0">
                <a:latin typeface="Times New Roman" pitchFamily="18" charset="0"/>
                <a:cs typeface="Times New Roman" pitchFamily="18" charset="0"/>
              </a:rPr>
              <a:t> the elements:\n\n");</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for(i=0 ; i&lt;n ; i++)</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printf</a:t>
            </a:r>
            <a:r>
              <a:rPr lang="en-US" sz="1200" b="1" dirty="0" smtClean="0">
                <a:latin typeface="Times New Roman" pitchFamily="18" charset="0"/>
                <a:cs typeface="Times New Roman" pitchFamily="18" charset="0"/>
              </a:rPr>
              <a:t>(" Array[%d] = ",i);</a:t>
            </a:r>
          </a:p>
          <a:p>
            <a:r>
              <a:rPr lang="en-US" sz="12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scanf</a:t>
            </a:r>
            <a:r>
              <a:rPr lang="en-US" sz="1200" b="1" dirty="0" smtClean="0">
                <a:latin typeface="Times New Roman" pitchFamily="18" charset="0"/>
                <a:cs typeface="Times New Roman" pitchFamily="18" charset="0"/>
              </a:rPr>
              <a:t>("%d",&amp;</a:t>
            </a:r>
            <a:r>
              <a:rPr lang="en-US" sz="1200" b="1" dirty="0" err="1" smtClean="0">
                <a:latin typeface="Times New Roman" pitchFamily="18" charset="0"/>
                <a:cs typeface="Times New Roman" pitchFamily="18" charset="0"/>
              </a:rPr>
              <a:t>arr</a:t>
            </a:r>
            <a:r>
              <a:rPr lang="en-US" sz="1200" b="1" dirty="0" smtClean="0">
                <a:latin typeface="Times New Roman" pitchFamily="18" charset="0"/>
                <a:cs typeface="Times New Roman" pitchFamily="18" charset="0"/>
              </a:rPr>
              <a:t>[i]);</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a:t>
            </a:r>
          </a:p>
        </p:txBody>
      </p:sp>
      <p:sp>
        <p:nvSpPr>
          <p:cNvPr id="5" name="TextBox 4"/>
          <p:cNvSpPr txBox="1"/>
          <p:nvPr/>
        </p:nvSpPr>
        <p:spPr>
          <a:xfrm>
            <a:off x="5029200" y="2057400"/>
            <a:ext cx="2971800" cy="4462760"/>
          </a:xfrm>
          <a:prstGeom prst="rect">
            <a:avLst/>
          </a:prstGeom>
          <a:noFill/>
        </p:spPr>
        <p:txBody>
          <a:bodyPr wrap="square" rtlCol="0">
            <a:spAutoFit/>
          </a:bodyPr>
          <a:lstStyle/>
          <a:p>
            <a:r>
              <a:rPr lang="en-US" sz="1200" b="1" dirty="0" smtClean="0">
                <a:latin typeface="Times New Roman" pitchFamily="18" charset="0"/>
                <a:cs typeface="Times New Roman" pitchFamily="18" charset="0"/>
              </a:rPr>
              <a:t> for(i=0 ; i&lt;n ; i++)</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for(j=0 ; j&lt;n-i-1 ; j++)</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if(</a:t>
            </a:r>
            <a:r>
              <a:rPr lang="en-US" sz="1200" b="1" dirty="0" err="1" smtClean="0">
                <a:latin typeface="Times New Roman" pitchFamily="18" charset="0"/>
                <a:cs typeface="Times New Roman" pitchFamily="18" charset="0"/>
              </a:rPr>
              <a:t>arr</a:t>
            </a:r>
            <a:r>
              <a:rPr lang="en-US" sz="1200" b="1" dirty="0" smtClean="0">
                <a:latin typeface="Times New Roman" pitchFamily="18" charset="0"/>
                <a:cs typeface="Times New Roman" pitchFamily="18" charset="0"/>
              </a:rPr>
              <a:t>[j]&gt;</a:t>
            </a:r>
            <a:r>
              <a:rPr lang="en-US" sz="1200" b="1" dirty="0" err="1" smtClean="0">
                <a:latin typeface="Times New Roman" pitchFamily="18" charset="0"/>
                <a:cs typeface="Times New Roman" pitchFamily="18" charset="0"/>
              </a:rPr>
              <a:t>arr</a:t>
            </a:r>
            <a:r>
              <a:rPr lang="en-US" sz="1200" b="1" dirty="0" smtClean="0">
                <a:latin typeface="Times New Roman" pitchFamily="18" charset="0"/>
                <a:cs typeface="Times New Roman" pitchFamily="18" charset="0"/>
              </a:rPr>
              <a:t>[j+1]) //Swapping Condition is Checked</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temp=</a:t>
            </a:r>
            <a:r>
              <a:rPr lang="en-US" sz="1200" b="1" dirty="0" err="1" smtClean="0">
                <a:latin typeface="Times New Roman" pitchFamily="18" charset="0"/>
                <a:cs typeface="Times New Roman" pitchFamily="18" charset="0"/>
              </a:rPr>
              <a:t>arr</a:t>
            </a:r>
            <a:r>
              <a:rPr lang="en-US" sz="1200" b="1" dirty="0" smtClean="0">
                <a:latin typeface="Times New Roman" pitchFamily="18" charset="0"/>
                <a:cs typeface="Times New Roman" pitchFamily="18" charset="0"/>
              </a:rPr>
              <a:t>[j];</a:t>
            </a:r>
          </a:p>
          <a:p>
            <a:r>
              <a:rPr lang="en-US" sz="12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arr</a:t>
            </a:r>
            <a:r>
              <a:rPr lang="en-US" sz="1200" b="1" dirty="0" smtClean="0">
                <a:latin typeface="Times New Roman" pitchFamily="18" charset="0"/>
                <a:cs typeface="Times New Roman" pitchFamily="18" charset="0"/>
              </a:rPr>
              <a:t>[j]=</a:t>
            </a:r>
            <a:r>
              <a:rPr lang="en-US" sz="1200" b="1" dirty="0" err="1" smtClean="0">
                <a:latin typeface="Times New Roman" pitchFamily="18" charset="0"/>
                <a:cs typeface="Times New Roman" pitchFamily="18" charset="0"/>
              </a:rPr>
              <a:t>arr</a:t>
            </a:r>
            <a:r>
              <a:rPr lang="en-US" sz="1200" b="1" dirty="0" smtClean="0">
                <a:latin typeface="Times New Roman" pitchFamily="18" charset="0"/>
                <a:cs typeface="Times New Roman" pitchFamily="18" charset="0"/>
              </a:rPr>
              <a:t>[j+1];</a:t>
            </a:r>
          </a:p>
          <a:p>
            <a:r>
              <a:rPr lang="en-US" sz="12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arr</a:t>
            </a:r>
            <a:r>
              <a:rPr lang="en-US" sz="1200" b="1" dirty="0" smtClean="0">
                <a:latin typeface="Times New Roman" pitchFamily="18" charset="0"/>
                <a:cs typeface="Times New Roman" pitchFamily="18" charset="0"/>
              </a:rPr>
              <a:t>[j+1]=temp;</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printf</a:t>
            </a:r>
            <a:r>
              <a:rPr lang="en-US" sz="1200" b="1" dirty="0" smtClean="0">
                <a:latin typeface="Times New Roman" pitchFamily="18" charset="0"/>
                <a:cs typeface="Times New Roman" pitchFamily="18" charset="0"/>
              </a:rPr>
              <a:t>("\</a:t>
            </a:r>
            <a:r>
              <a:rPr lang="en-US" sz="1200" b="1" dirty="0" err="1" smtClean="0">
                <a:latin typeface="Times New Roman" pitchFamily="18" charset="0"/>
                <a:cs typeface="Times New Roman" pitchFamily="18" charset="0"/>
              </a:rPr>
              <a:t>nThe</a:t>
            </a:r>
            <a:r>
              <a:rPr lang="en-US" sz="1200" b="1" dirty="0" smtClean="0">
                <a:latin typeface="Times New Roman" pitchFamily="18" charset="0"/>
                <a:cs typeface="Times New Roman" pitchFamily="18" charset="0"/>
              </a:rPr>
              <a:t> Sorted Array is:\n\n");</a:t>
            </a:r>
          </a:p>
          <a:p>
            <a:r>
              <a:rPr lang="en-US" sz="1200" b="1" dirty="0" smtClean="0">
                <a:latin typeface="Times New Roman" pitchFamily="18" charset="0"/>
                <a:cs typeface="Times New Roman" pitchFamily="18" charset="0"/>
              </a:rPr>
              <a:t> for(i=0 ; i&lt;n ; i++)</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printf</a:t>
            </a:r>
            <a:r>
              <a:rPr lang="en-US" sz="1200" b="1" dirty="0" smtClean="0">
                <a:latin typeface="Times New Roman" pitchFamily="18" charset="0"/>
                <a:cs typeface="Times New Roman" pitchFamily="18" charset="0"/>
              </a:rPr>
              <a:t>(" %4d",arr[i]);</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getch</a:t>
            </a:r>
            <a:r>
              <a:rPr lang="en-US" sz="1200" b="1" dirty="0" smtClean="0">
                <a:latin typeface="Times New Roman" pitchFamily="18" charset="0"/>
                <a:cs typeface="Times New Roman" pitchFamily="18" charset="0"/>
              </a:rPr>
              <a:t>();</a:t>
            </a:r>
          </a:p>
          <a:p>
            <a:r>
              <a:rPr lang="en-US" sz="1200" b="1" dirty="0" smtClean="0">
                <a:latin typeface="Times New Roman" pitchFamily="18" charset="0"/>
                <a:cs typeface="Times New Roman" pitchFamily="18" charset="0"/>
              </a:rPr>
              <a:t>}          </a:t>
            </a:r>
            <a:r>
              <a:rPr lang="en-US" sz="4400" b="1" dirty="0" smtClean="0">
                <a:latin typeface="Times New Roman" pitchFamily="18" charset="0"/>
                <a:cs typeface="Times New Roman" pitchFamily="18" charset="0"/>
              </a:rPr>
              <a:t>                                            </a:t>
            </a:r>
            <a:endParaRPr lang="en-US" sz="4400" b="1" dirty="0">
              <a:latin typeface="Times New Roman" pitchFamily="18" charset="0"/>
              <a:cs typeface="Times New Roman" pitchFamily="18" charset="0"/>
            </a:endParaRPr>
          </a:p>
        </p:txBody>
      </p:sp>
      <p:cxnSp>
        <p:nvCxnSpPr>
          <p:cNvPr id="7" name="Straight Connector 6"/>
          <p:cNvCxnSpPr/>
          <p:nvPr/>
        </p:nvCxnSpPr>
        <p:spPr>
          <a:xfrm>
            <a:off x="4800600" y="2057400"/>
            <a:ext cx="0" cy="4114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49120138"/>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35657" cy="6858000"/>
          </a:xfrm>
          <a:prstGeom prst="rect">
            <a:avLst/>
          </a:prstGeom>
        </p:spPr>
      </p:pic>
      <p:sp>
        <p:nvSpPr>
          <p:cNvPr id="3" name="TextBox 2"/>
          <p:cNvSpPr txBox="1"/>
          <p:nvPr/>
        </p:nvSpPr>
        <p:spPr>
          <a:xfrm>
            <a:off x="990600" y="1143000"/>
            <a:ext cx="7772400" cy="5361468"/>
          </a:xfrm>
          <a:prstGeom prst="rect">
            <a:avLst/>
          </a:prstGeom>
          <a:noFill/>
        </p:spPr>
        <p:txBody>
          <a:bodyPr wrap="square" rtlCol="0">
            <a:spAutoFit/>
          </a:bodyPr>
          <a:lstStyle/>
          <a:p>
            <a:r>
              <a:rPr lang="en-US" sz="3200" dirty="0" smtClean="0">
                <a:latin typeface="Times New Roman" pitchFamily="18" charset="0"/>
                <a:cs typeface="Times New Roman" pitchFamily="18" charset="0"/>
              </a:rPr>
              <a:t>                       </a:t>
            </a:r>
            <a:r>
              <a:rPr lang="en-US" sz="3200" b="1" dirty="0" smtClean="0">
                <a:solidFill>
                  <a:srgbClr val="C00000"/>
                </a:solidFill>
                <a:latin typeface="Times New Roman" pitchFamily="18" charset="0"/>
                <a:cs typeface="Times New Roman" pitchFamily="18" charset="0"/>
              </a:rPr>
              <a:t>The Bubble Sort </a:t>
            </a:r>
          </a:p>
          <a:p>
            <a:r>
              <a:rPr lang="en-US" sz="3200" dirty="0" smtClean="0">
                <a:latin typeface="Times New Roman" pitchFamily="18" charset="0"/>
                <a:cs typeface="Times New Roman" pitchFamily="18" charset="0"/>
              </a:rPr>
              <a:t>……………………………………………….</a:t>
            </a:r>
          </a:p>
          <a:p>
            <a:pPr marL="457200" indent="-457200">
              <a:lnSpc>
                <a:spcPct val="90000"/>
              </a:lnSpc>
              <a:buFont typeface="Arial" pitchFamily="34" charset="0"/>
              <a:buChar char="•"/>
            </a:pPr>
            <a:r>
              <a:rPr lang="en-US" sz="3200" dirty="0" smtClean="0">
                <a:latin typeface="Times New Roman" pitchFamily="18" charset="0"/>
                <a:cs typeface="Times New Roman" pitchFamily="18" charset="0"/>
              </a:rPr>
              <a:t>Starts at one end of the array and make repeated scans through the list comparing successive pairs of elements</a:t>
            </a:r>
          </a:p>
          <a:p>
            <a:pPr marL="457200" indent="-457200">
              <a:buFont typeface="Arial" pitchFamily="34" charset="0"/>
              <a:buChar char="•"/>
            </a:pPr>
            <a:r>
              <a:rPr lang="en-US" sz="3200" b="1" u="sng" dirty="0" smtClean="0">
                <a:latin typeface="Times New Roman" pitchFamily="18" charset="0"/>
                <a:cs typeface="Times New Roman" pitchFamily="18" charset="0"/>
              </a:rPr>
              <a:t>5 3</a:t>
            </a:r>
            <a:r>
              <a:rPr lang="en-US" sz="3200" dirty="0" smtClean="0">
                <a:latin typeface="Times New Roman" pitchFamily="18" charset="0"/>
                <a:cs typeface="Times New Roman" pitchFamily="18" charset="0"/>
              </a:rPr>
              <a:t> 6 2 8 9 1</a:t>
            </a:r>
          </a:p>
          <a:p>
            <a:pPr marL="457200" indent="-457200">
              <a:buFont typeface="Arial" pitchFamily="34" charset="0"/>
              <a:buChar char="•"/>
            </a:pPr>
            <a:r>
              <a:rPr lang="en-US" sz="3200" dirty="0" smtClean="0">
                <a:latin typeface="Times New Roman" pitchFamily="18" charset="0"/>
                <a:cs typeface="Times New Roman" pitchFamily="18" charset="0"/>
              </a:rPr>
              <a:t>If the first element is larger than the second, called an inversion, then the values are swapped</a:t>
            </a:r>
          </a:p>
          <a:p>
            <a:pPr marL="457200" indent="-457200">
              <a:buFont typeface="Arial" pitchFamily="34" charset="0"/>
              <a:buChar char="•"/>
            </a:pPr>
            <a:r>
              <a:rPr lang="en-US" sz="3200" b="1" u="sng" dirty="0" smtClean="0">
                <a:latin typeface="Times New Roman" pitchFamily="18" charset="0"/>
                <a:cs typeface="Times New Roman" pitchFamily="18" charset="0"/>
              </a:rPr>
              <a:t>3 5</a:t>
            </a:r>
            <a:r>
              <a:rPr lang="en-US" sz="3200" dirty="0" smtClean="0">
                <a:latin typeface="Times New Roman" pitchFamily="18" charset="0"/>
                <a:cs typeface="Times New Roman" pitchFamily="18" charset="0"/>
              </a:rPr>
              <a:t> 6 2 8 9 1</a:t>
            </a:r>
          </a:p>
          <a:p>
            <a:r>
              <a:rPr lang="en-US" sz="3200" b="1"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78383688"/>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71" y="0"/>
            <a:ext cx="9135657" cy="6858000"/>
          </a:xfrm>
          <a:prstGeom prst="rect">
            <a:avLst/>
          </a:prstGeom>
        </p:spPr>
      </p:pic>
      <p:sp>
        <p:nvSpPr>
          <p:cNvPr id="3" name="TextBox 2"/>
          <p:cNvSpPr txBox="1"/>
          <p:nvPr/>
        </p:nvSpPr>
        <p:spPr>
          <a:xfrm>
            <a:off x="914401" y="1143000"/>
            <a:ext cx="8225428" cy="4918269"/>
          </a:xfrm>
          <a:prstGeom prst="rect">
            <a:avLst/>
          </a:prstGeom>
          <a:noFill/>
        </p:spPr>
        <p:txBody>
          <a:bodyPr wrap="square" rtlCol="0">
            <a:spAutoFit/>
          </a:bodyPr>
          <a:lstStyle/>
          <a:p>
            <a:pPr>
              <a:lnSpc>
                <a:spcPct val="80000"/>
              </a:lnSpc>
            </a:pPr>
            <a:r>
              <a:rPr lang="en-US" sz="3200" dirty="0">
                <a:latin typeface="Times New Roman" pitchFamily="18" charset="0"/>
              </a:rPr>
              <a:t> </a:t>
            </a:r>
            <a:r>
              <a:rPr lang="en-US" sz="3200" dirty="0" smtClean="0">
                <a:latin typeface="Times New Roman" pitchFamily="18" charset="0"/>
              </a:rPr>
              <a:t>                     </a:t>
            </a:r>
            <a:r>
              <a:rPr lang="en-US" sz="3200" dirty="0" smtClean="0">
                <a:solidFill>
                  <a:srgbClr val="C00000"/>
                </a:solidFill>
                <a:latin typeface="Times New Roman" pitchFamily="18" charset="0"/>
              </a:rPr>
              <a:t> </a:t>
            </a:r>
            <a:r>
              <a:rPr lang="en-US" sz="3200" b="1" dirty="0" smtClean="0">
                <a:solidFill>
                  <a:srgbClr val="C00000"/>
                </a:solidFill>
                <a:latin typeface="Times New Roman" pitchFamily="18" charset="0"/>
              </a:rPr>
              <a:t>The Bubble Sort</a:t>
            </a:r>
            <a:endParaRPr lang="en-US" sz="3200" b="1" dirty="0">
              <a:solidFill>
                <a:srgbClr val="C00000"/>
              </a:solidFill>
              <a:latin typeface="Times New Roman" pitchFamily="18" charset="0"/>
            </a:endParaRPr>
          </a:p>
          <a:p>
            <a:pPr>
              <a:lnSpc>
                <a:spcPct val="80000"/>
              </a:lnSpc>
            </a:pPr>
            <a:r>
              <a:rPr lang="en-US" sz="3200" dirty="0" smtClean="0">
                <a:latin typeface="Times New Roman" pitchFamily="18" charset="0"/>
              </a:rPr>
              <a:t>…………………………………………………..</a:t>
            </a:r>
          </a:p>
          <a:p>
            <a:pPr marL="457200" indent="-457200">
              <a:lnSpc>
                <a:spcPct val="80000"/>
              </a:lnSpc>
              <a:buFont typeface="Arial" pitchFamily="34" charset="0"/>
              <a:buChar char="•"/>
            </a:pPr>
            <a:r>
              <a:rPr lang="en-US" sz="3200" dirty="0" smtClean="0">
                <a:latin typeface="Times New Roman" pitchFamily="18" charset="0"/>
              </a:rPr>
              <a:t>Each scan will push the maximum element to the top</a:t>
            </a:r>
          </a:p>
          <a:p>
            <a:pPr>
              <a:lnSpc>
                <a:spcPct val="80000"/>
              </a:lnSpc>
            </a:pPr>
            <a:endParaRPr lang="en-US" sz="3200" dirty="0" smtClean="0">
              <a:latin typeface="Times New Roman" pitchFamily="18" charset="0"/>
            </a:endParaRPr>
          </a:p>
          <a:p>
            <a:pPr marL="457200" indent="-457200">
              <a:lnSpc>
                <a:spcPct val="80000"/>
              </a:lnSpc>
              <a:buFont typeface="Arial" pitchFamily="34" charset="0"/>
              <a:buChar char="•"/>
            </a:pPr>
            <a:r>
              <a:rPr lang="en-US" sz="3200" dirty="0" smtClean="0">
                <a:latin typeface="Times New Roman" pitchFamily="18" charset="0"/>
              </a:rPr>
              <a:t>3 </a:t>
            </a:r>
            <a:r>
              <a:rPr lang="en-US" sz="3200" b="1" u="sng" dirty="0" smtClean="0">
                <a:latin typeface="Times New Roman" pitchFamily="18" charset="0"/>
              </a:rPr>
              <a:t>5 6</a:t>
            </a:r>
            <a:r>
              <a:rPr lang="en-US" sz="3200" dirty="0" smtClean="0">
                <a:latin typeface="Times New Roman" pitchFamily="18" charset="0"/>
              </a:rPr>
              <a:t> 2 8 9 1</a:t>
            </a:r>
          </a:p>
          <a:p>
            <a:pPr marL="457200" indent="-457200">
              <a:lnSpc>
                <a:spcPct val="80000"/>
              </a:lnSpc>
              <a:buFont typeface="Arial" pitchFamily="34" charset="0"/>
              <a:buChar char="•"/>
            </a:pPr>
            <a:r>
              <a:rPr lang="en-US" sz="3200" dirty="0" smtClean="0">
                <a:latin typeface="Times New Roman" pitchFamily="18" charset="0"/>
              </a:rPr>
              <a:t>3 5 </a:t>
            </a:r>
            <a:r>
              <a:rPr lang="en-US" sz="3200" b="1" u="sng" dirty="0" smtClean="0">
                <a:latin typeface="Times New Roman" pitchFamily="18" charset="0"/>
              </a:rPr>
              <a:t>6 2</a:t>
            </a:r>
            <a:r>
              <a:rPr lang="en-US" sz="3200" dirty="0" smtClean="0">
                <a:latin typeface="Times New Roman" pitchFamily="18" charset="0"/>
              </a:rPr>
              <a:t> 8 9 1</a:t>
            </a:r>
          </a:p>
          <a:p>
            <a:pPr marL="457200" indent="-457200">
              <a:lnSpc>
                <a:spcPct val="80000"/>
              </a:lnSpc>
              <a:buFont typeface="Arial" pitchFamily="34" charset="0"/>
              <a:buChar char="•"/>
            </a:pPr>
            <a:r>
              <a:rPr lang="en-US" sz="3200" dirty="0" smtClean="0">
                <a:latin typeface="Times New Roman" pitchFamily="18" charset="0"/>
              </a:rPr>
              <a:t>3 5 2 </a:t>
            </a:r>
            <a:r>
              <a:rPr lang="en-US" sz="3200" b="1" u="sng" dirty="0" smtClean="0">
                <a:latin typeface="Times New Roman" pitchFamily="18" charset="0"/>
              </a:rPr>
              <a:t>6 8</a:t>
            </a:r>
            <a:r>
              <a:rPr lang="en-US" sz="3200" dirty="0" smtClean="0">
                <a:latin typeface="Times New Roman" pitchFamily="18" charset="0"/>
              </a:rPr>
              <a:t> 9 1</a:t>
            </a:r>
          </a:p>
          <a:p>
            <a:pPr marL="457200" indent="-457200">
              <a:lnSpc>
                <a:spcPct val="80000"/>
              </a:lnSpc>
              <a:buFont typeface="Arial" pitchFamily="34" charset="0"/>
              <a:buChar char="•"/>
            </a:pPr>
            <a:r>
              <a:rPr lang="en-US" sz="3200" dirty="0" smtClean="0">
                <a:latin typeface="Times New Roman" pitchFamily="18" charset="0"/>
              </a:rPr>
              <a:t>3 5 2 6 </a:t>
            </a:r>
            <a:r>
              <a:rPr lang="en-US" sz="3200" b="1" u="sng" dirty="0" smtClean="0">
                <a:latin typeface="Times New Roman" pitchFamily="18" charset="0"/>
              </a:rPr>
              <a:t>8 9</a:t>
            </a:r>
            <a:r>
              <a:rPr lang="en-US" sz="3200" dirty="0" smtClean="0">
                <a:latin typeface="Times New Roman" pitchFamily="18" charset="0"/>
              </a:rPr>
              <a:t> 1</a:t>
            </a:r>
          </a:p>
          <a:p>
            <a:pPr marL="457200" indent="-457200">
              <a:lnSpc>
                <a:spcPct val="80000"/>
              </a:lnSpc>
              <a:buFont typeface="Arial" pitchFamily="34" charset="0"/>
              <a:buChar char="•"/>
            </a:pPr>
            <a:r>
              <a:rPr lang="en-US" sz="3200" dirty="0" smtClean="0">
                <a:latin typeface="Times New Roman" pitchFamily="18" charset="0"/>
              </a:rPr>
              <a:t>3 5 2 6 8 </a:t>
            </a:r>
            <a:r>
              <a:rPr lang="en-US" sz="3200" b="1" u="sng" dirty="0" smtClean="0">
                <a:latin typeface="Times New Roman" pitchFamily="18" charset="0"/>
              </a:rPr>
              <a:t>9 1</a:t>
            </a:r>
          </a:p>
          <a:p>
            <a:pPr marL="457200" indent="-457200">
              <a:lnSpc>
                <a:spcPct val="80000"/>
              </a:lnSpc>
              <a:buFont typeface="Arial" pitchFamily="34" charset="0"/>
              <a:buChar char="•"/>
            </a:pPr>
            <a:r>
              <a:rPr lang="en-US" sz="3200" dirty="0" smtClean="0">
                <a:latin typeface="Times New Roman" pitchFamily="18" charset="0"/>
              </a:rPr>
              <a:t>3 5 2 6 8 1 </a:t>
            </a:r>
            <a:r>
              <a:rPr lang="en-US" sz="3200" b="1" u="sng" dirty="0" smtClean="0">
                <a:latin typeface="Times New Roman" pitchFamily="18" charset="0"/>
              </a:rPr>
              <a:t>9</a:t>
            </a:r>
            <a:endParaRPr lang="en-US" sz="3200" u="sng" dirty="0" smtClean="0"/>
          </a:p>
          <a:p>
            <a:pPr marL="457200" indent="-457200">
              <a:buFont typeface="Arial" pitchFamily="34" charset="0"/>
              <a:buChar char="•"/>
            </a:pPr>
            <a:endParaRPr lang="en-US" sz="3200" dirty="0"/>
          </a:p>
        </p:txBody>
      </p:sp>
    </p:spTree>
    <p:extLst>
      <p:ext uri="{BB962C8B-B14F-4D97-AF65-F5344CB8AC3E}">
        <p14:creationId xmlns:p14="http://schemas.microsoft.com/office/powerpoint/2010/main" xmlns="" val="3484701706"/>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71" y="0"/>
            <a:ext cx="9135657" cy="6858000"/>
          </a:xfrm>
          <a:prstGeom prst="rect">
            <a:avLst/>
          </a:prstGeom>
        </p:spPr>
      </p:pic>
      <p:sp>
        <p:nvSpPr>
          <p:cNvPr id="3" name="TextBox 2"/>
          <p:cNvSpPr txBox="1"/>
          <p:nvPr/>
        </p:nvSpPr>
        <p:spPr>
          <a:xfrm>
            <a:off x="990600" y="1143000"/>
            <a:ext cx="8153400" cy="4031873"/>
          </a:xfrm>
          <a:prstGeom prst="rect">
            <a:avLst/>
          </a:prstGeom>
          <a:noFill/>
        </p:spPr>
        <p:txBody>
          <a:bodyPr wrap="square" rtlCol="0">
            <a:spAutoFit/>
          </a:bodyPr>
          <a:lstStyle/>
          <a:p>
            <a:r>
              <a:rPr lang="en-US" sz="3200" b="1" dirty="0" smtClean="0">
                <a:latin typeface="Times New Roman" pitchFamily="18" charset="0"/>
              </a:rPr>
              <a:t>                       The Bubble Sort</a:t>
            </a:r>
          </a:p>
          <a:p>
            <a:r>
              <a:rPr lang="en-US" sz="3200" dirty="0" smtClean="0">
                <a:latin typeface="Times New Roman" pitchFamily="18" charset="0"/>
              </a:rPr>
              <a:t>………………………………………………….</a:t>
            </a:r>
          </a:p>
          <a:p>
            <a:pPr marL="457200" indent="-457200">
              <a:buFont typeface="Arial" pitchFamily="34" charset="0"/>
              <a:buChar char="•"/>
            </a:pPr>
            <a:r>
              <a:rPr lang="en-US" sz="3200" dirty="0" smtClean="0">
                <a:latin typeface="Times New Roman" pitchFamily="18" charset="0"/>
              </a:rPr>
              <a:t>This is the “bubbling” effect that gives the bubble sort its name</a:t>
            </a:r>
          </a:p>
          <a:p>
            <a:pPr marL="457200" indent="-457200">
              <a:buFont typeface="Arial" pitchFamily="34" charset="0"/>
              <a:buChar char="•"/>
            </a:pPr>
            <a:r>
              <a:rPr lang="en-US" sz="3200" dirty="0" smtClean="0">
                <a:latin typeface="Times New Roman" pitchFamily="18" charset="0"/>
              </a:rPr>
              <a:t>This process is continued until the list is sorted</a:t>
            </a:r>
          </a:p>
          <a:p>
            <a:pPr marL="457200" indent="-457200">
              <a:buFont typeface="Arial" pitchFamily="34" charset="0"/>
              <a:buChar char="•"/>
            </a:pPr>
            <a:r>
              <a:rPr lang="en-US" sz="3200" dirty="0" smtClean="0">
                <a:latin typeface="Times New Roman" pitchFamily="18" charset="0"/>
              </a:rPr>
              <a:t>The more inversions in the list, the longer it takes to sort</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99" y="22538"/>
            <a:ext cx="9135657" cy="6858000"/>
          </a:xfrm>
          <a:prstGeom prst="rect">
            <a:avLst/>
          </a:prstGeom>
        </p:spPr>
      </p:pic>
      <p:sp>
        <p:nvSpPr>
          <p:cNvPr id="5" name="TextBox 4"/>
          <p:cNvSpPr txBox="1"/>
          <p:nvPr/>
        </p:nvSpPr>
        <p:spPr>
          <a:xfrm>
            <a:off x="1143000" y="1143000"/>
            <a:ext cx="3124200" cy="4524315"/>
          </a:xfrm>
          <a:prstGeom prst="rect">
            <a:avLst/>
          </a:prstGeom>
          <a:noFill/>
        </p:spPr>
        <p:txBody>
          <a:bodyPr wrap="square" rtlCol="0">
            <a:spAutoFit/>
          </a:bodyPr>
          <a:lstStyle/>
          <a:p>
            <a:pPr marL="457200" indent="-457200">
              <a:buFont typeface="Arial" pitchFamily="34" charset="0"/>
              <a:buChar char="•"/>
            </a:pPr>
            <a:endParaRPr lang="en-US" sz="3200" b="1" u="sng" dirty="0" smtClean="0">
              <a:latin typeface="Times New Roman" pitchFamily="18" charset="0"/>
            </a:endParaRPr>
          </a:p>
          <a:p>
            <a:pPr marL="457200" indent="-457200">
              <a:buFont typeface="Arial" pitchFamily="34" charset="0"/>
              <a:buChar char="•"/>
            </a:pPr>
            <a:r>
              <a:rPr lang="en-US" sz="3200" b="1" u="sng" dirty="0" smtClean="0">
                <a:latin typeface="Times New Roman" pitchFamily="18" charset="0"/>
              </a:rPr>
              <a:t>3 5</a:t>
            </a:r>
            <a:r>
              <a:rPr lang="en-US" sz="3200" dirty="0" smtClean="0">
                <a:latin typeface="Times New Roman" pitchFamily="18" charset="0"/>
              </a:rPr>
              <a:t> 2 6 8 1 9           </a:t>
            </a:r>
            <a:endParaRPr lang="en-US" sz="3200" dirty="0" smtClean="0"/>
          </a:p>
          <a:p>
            <a:pPr marL="457200" indent="-457200">
              <a:buFont typeface="Arial" pitchFamily="34" charset="0"/>
              <a:buChar char="•"/>
            </a:pPr>
            <a:r>
              <a:rPr lang="en-US" sz="3200" dirty="0" smtClean="0">
                <a:latin typeface="Times New Roman" pitchFamily="18" charset="0"/>
              </a:rPr>
              <a:t>3 </a:t>
            </a:r>
            <a:r>
              <a:rPr lang="en-US" sz="3200" b="1" u="sng" dirty="0" smtClean="0">
                <a:latin typeface="Times New Roman" pitchFamily="18" charset="0"/>
              </a:rPr>
              <a:t>5 2</a:t>
            </a:r>
            <a:r>
              <a:rPr lang="en-US" sz="3200" dirty="0" smtClean="0">
                <a:latin typeface="Times New Roman" pitchFamily="18" charset="0"/>
              </a:rPr>
              <a:t> 6 8 1 9</a:t>
            </a:r>
            <a:endParaRPr lang="en-US" sz="3200" dirty="0" smtClean="0"/>
          </a:p>
          <a:p>
            <a:pPr marL="457200" indent="-457200">
              <a:buFont typeface="Arial" pitchFamily="34" charset="0"/>
              <a:buChar char="•"/>
            </a:pPr>
            <a:r>
              <a:rPr lang="en-US" sz="3200" dirty="0" smtClean="0">
                <a:latin typeface="Times New Roman" pitchFamily="18" charset="0"/>
              </a:rPr>
              <a:t>3 2 </a:t>
            </a:r>
            <a:r>
              <a:rPr lang="en-US" sz="3200" b="1" u="sng" dirty="0" smtClean="0">
                <a:latin typeface="Times New Roman" pitchFamily="18" charset="0"/>
              </a:rPr>
              <a:t>5 6</a:t>
            </a:r>
            <a:r>
              <a:rPr lang="en-US" sz="3200" dirty="0" smtClean="0">
                <a:latin typeface="Times New Roman" pitchFamily="18" charset="0"/>
              </a:rPr>
              <a:t> 8 1 9</a:t>
            </a:r>
          </a:p>
          <a:p>
            <a:pPr marL="457200" indent="-457200">
              <a:buFont typeface="Arial" pitchFamily="34" charset="0"/>
              <a:buChar char="•"/>
            </a:pPr>
            <a:r>
              <a:rPr lang="en-US" sz="3200" dirty="0" smtClean="0">
                <a:latin typeface="Times New Roman" pitchFamily="18" charset="0"/>
              </a:rPr>
              <a:t>3 2 5 </a:t>
            </a:r>
            <a:r>
              <a:rPr lang="en-US" sz="3200" b="1" u="sng" dirty="0" smtClean="0">
                <a:latin typeface="Times New Roman" pitchFamily="18" charset="0"/>
              </a:rPr>
              <a:t>6 8</a:t>
            </a:r>
            <a:r>
              <a:rPr lang="en-US" sz="3200" dirty="0" smtClean="0">
                <a:latin typeface="Times New Roman" pitchFamily="18" charset="0"/>
              </a:rPr>
              <a:t> 1 9</a:t>
            </a:r>
          </a:p>
          <a:p>
            <a:pPr marL="457200" indent="-457200">
              <a:buFont typeface="Arial" pitchFamily="34" charset="0"/>
              <a:buChar char="•"/>
            </a:pPr>
            <a:r>
              <a:rPr lang="en-US" sz="3200" dirty="0" smtClean="0">
                <a:latin typeface="Times New Roman" pitchFamily="18" charset="0"/>
              </a:rPr>
              <a:t>3 2 5 6 </a:t>
            </a:r>
            <a:r>
              <a:rPr lang="en-US" sz="3200" b="1" u="sng" dirty="0" smtClean="0">
                <a:latin typeface="Times New Roman" pitchFamily="18" charset="0"/>
              </a:rPr>
              <a:t>8 1 </a:t>
            </a:r>
            <a:r>
              <a:rPr lang="en-US" sz="3200" dirty="0" smtClean="0">
                <a:latin typeface="Times New Roman" pitchFamily="18" charset="0"/>
              </a:rPr>
              <a:t>9</a:t>
            </a:r>
          </a:p>
          <a:p>
            <a:pPr marL="457200" indent="-457200">
              <a:buFont typeface="Arial" pitchFamily="34" charset="0"/>
              <a:buChar char="•"/>
            </a:pPr>
            <a:r>
              <a:rPr lang="en-US" sz="3200" b="1" u="sng" dirty="0" smtClean="0">
                <a:latin typeface="Times New Roman" pitchFamily="18" charset="0"/>
              </a:rPr>
              <a:t>3 2</a:t>
            </a:r>
            <a:r>
              <a:rPr lang="en-US" sz="3200" dirty="0" smtClean="0">
                <a:latin typeface="Times New Roman" pitchFamily="18" charset="0"/>
              </a:rPr>
              <a:t> 5 6 1 8 9</a:t>
            </a:r>
          </a:p>
          <a:p>
            <a:pPr marL="457200" indent="-457200">
              <a:buFont typeface="Arial" pitchFamily="34" charset="0"/>
              <a:buChar char="•"/>
            </a:pPr>
            <a:r>
              <a:rPr lang="en-US" sz="3200" dirty="0" smtClean="0">
                <a:latin typeface="Times New Roman" pitchFamily="18" charset="0"/>
              </a:rPr>
              <a:t>2 </a:t>
            </a:r>
            <a:r>
              <a:rPr lang="en-US" sz="3200" b="1" u="sng" dirty="0" smtClean="0">
                <a:latin typeface="Times New Roman" pitchFamily="18" charset="0"/>
              </a:rPr>
              <a:t>3 5</a:t>
            </a:r>
            <a:r>
              <a:rPr lang="en-US" sz="3200" dirty="0" smtClean="0">
                <a:latin typeface="Times New Roman" pitchFamily="18" charset="0"/>
              </a:rPr>
              <a:t> 6 1 8 9</a:t>
            </a:r>
            <a:endParaRPr lang="en-US" sz="3200" u="sng" dirty="0" smtClean="0"/>
          </a:p>
          <a:p>
            <a:pPr marL="457200" indent="-457200">
              <a:buFont typeface="Arial" pitchFamily="34" charset="0"/>
              <a:buChar char="•"/>
            </a:pPr>
            <a:r>
              <a:rPr lang="en-US" sz="3200" dirty="0" smtClean="0">
                <a:latin typeface="Times New Roman" pitchFamily="18" charset="0"/>
              </a:rPr>
              <a:t>2 3 </a:t>
            </a:r>
            <a:r>
              <a:rPr lang="en-US" sz="3200" b="1" u="sng" dirty="0" smtClean="0">
                <a:latin typeface="Times New Roman" pitchFamily="18" charset="0"/>
              </a:rPr>
              <a:t>5 6</a:t>
            </a:r>
            <a:r>
              <a:rPr lang="en-US" sz="3200" dirty="0" smtClean="0">
                <a:latin typeface="Times New Roman" pitchFamily="18" charset="0"/>
              </a:rPr>
              <a:t> 1 8 9</a:t>
            </a:r>
            <a:endParaRPr lang="en-US" sz="3200" u="sng" dirty="0" smtClean="0"/>
          </a:p>
        </p:txBody>
      </p:sp>
      <p:sp>
        <p:nvSpPr>
          <p:cNvPr id="7" name="TextBox 6"/>
          <p:cNvSpPr txBox="1"/>
          <p:nvPr/>
        </p:nvSpPr>
        <p:spPr>
          <a:xfrm>
            <a:off x="4648200" y="990600"/>
            <a:ext cx="4038600" cy="5016758"/>
          </a:xfrm>
          <a:prstGeom prst="rect">
            <a:avLst/>
          </a:prstGeom>
          <a:noFill/>
        </p:spPr>
        <p:txBody>
          <a:bodyPr wrap="square" rtlCol="0">
            <a:spAutoFit/>
          </a:bodyPr>
          <a:lstStyle/>
          <a:p>
            <a:pPr marL="285750" indent="-285750">
              <a:buFont typeface="Arial" pitchFamily="34" charset="0"/>
              <a:buChar char="•"/>
            </a:pPr>
            <a:endParaRPr lang="en-US" sz="3200" dirty="0"/>
          </a:p>
          <a:p>
            <a:pPr marL="457200" indent="-457200">
              <a:buFont typeface="Arial" pitchFamily="34" charset="0"/>
              <a:buChar char="•"/>
            </a:pPr>
            <a:r>
              <a:rPr lang="en-US" sz="3200" dirty="0" smtClean="0">
                <a:latin typeface="Times New Roman" pitchFamily="18" charset="0"/>
              </a:rPr>
              <a:t>2 3 5 </a:t>
            </a:r>
            <a:r>
              <a:rPr lang="en-US" sz="3200" b="1" u="sng" dirty="0" smtClean="0">
                <a:latin typeface="Times New Roman" pitchFamily="18" charset="0"/>
              </a:rPr>
              <a:t>6 1</a:t>
            </a:r>
            <a:r>
              <a:rPr lang="en-US" sz="3200" dirty="0" smtClean="0">
                <a:latin typeface="Times New Roman" pitchFamily="18" charset="0"/>
              </a:rPr>
              <a:t> 8 9</a:t>
            </a:r>
          </a:p>
          <a:p>
            <a:pPr marL="457200" indent="-457200">
              <a:buFont typeface="Arial" pitchFamily="34" charset="0"/>
              <a:buChar char="•"/>
            </a:pPr>
            <a:r>
              <a:rPr lang="en-US" sz="3200" b="1" u="sng" dirty="0" smtClean="0">
                <a:latin typeface="Times New Roman" pitchFamily="18" charset="0"/>
              </a:rPr>
              <a:t>2 3</a:t>
            </a:r>
            <a:r>
              <a:rPr lang="en-US" sz="3200" dirty="0" smtClean="0">
                <a:latin typeface="Times New Roman" pitchFamily="18" charset="0"/>
              </a:rPr>
              <a:t> 5 1 6 8 9</a:t>
            </a:r>
          </a:p>
          <a:p>
            <a:pPr marL="457200" indent="-457200">
              <a:buFont typeface="Arial" pitchFamily="34" charset="0"/>
              <a:buChar char="•"/>
            </a:pPr>
            <a:r>
              <a:rPr lang="en-US" sz="3200" dirty="0" smtClean="0">
                <a:latin typeface="Times New Roman" pitchFamily="18" charset="0"/>
              </a:rPr>
              <a:t>2 </a:t>
            </a:r>
            <a:r>
              <a:rPr lang="en-US" sz="3200" b="1" u="sng" dirty="0" smtClean="0">
                <a:latin typeface="Times New Roman" pitchFamily="18" charset="0"/>
              </a:rPr>
              <a:t>3 5</a:t>
            </a:r>
            <a:r>
              <a:rPr lang="en-US" sz="3200" dirty="0" smtClean="0">
                <a:latin typeface="Times New Roman" pitchFamily="18" charset="0"/>
              </a:rPr>
              <a:t> 1 6 8 9</a:t>
            </a:r>
          </a:p>
          <a:p>
            <a:pPr marL="457200" indent="-457200">
              <a:buFont typeface="Arial" pitchFamily="34" charset="0"/>
              <a:buChar char="•"/>
            </a:pPr>
            <a:r>
              <a:rPr lang="en-US" sz="3200" dirty="0" smtClean="0">
                <a:latin typeface="Times New Roman" pitchFamily="18" charset="0"/>
              </a:rPr>
              <a:t>2 3 </a:t>
            </a:r>
            <a:r>
              <a:rPr lang="en-US" sz="3200" b="1" u="sng" dirty="0" smtClean="0">
                <a:latin typeface="Times New Roman" pitchFamily="18" charset="0"/>
              </a:rPr>
              <a:t>5 1</a:t>
            </a:r>
            <a:r>
              <a:rPr lang="en-US" sz="3200" dirty="0" smtClean="0">
                <a:latin typeface="Times New Roman" pitchFamily="18" charset="0"/>
              </a:rPr>
              <a:t> 6 8 9</a:t>
            </a:r>
          </a:p>
          <a:p>
            <a:pPr marL="457200" indent="-457200">
              <a:buFont typeface="Arial" pitchFamily="34" charset="0"/>
              <a:buChar char="•"/>
            </a:pPr>
            <a:r>
              <a:rPr lang="en-US" sz="3200" b="1" u="sng" dirty="0" smtClean="0">
                <a:latin typeface="Times New Roman" pitchFamily="18" charset="0"/>
              </a:rPr>
              <a:t>2 3</a:t>
            </a:r>
            <a:r>
              <a:rPr lang="en-US" sz="3200" dirty="0" smtClean="0">
                <a:latin typeface="Times New Roman" pitchFamily="18" charset="0"/>
              </a:rPr>
              <a:t> 1 5 6 8 9</a:t>
            </a:r>
          </a:p>
          <a:p>
            <a:pPr marL="457200" indent="-457200">
              <a:buFont typeface="Arial" pitchFamily="34" charset="0"/>
              <a:buChar char="•"/>
            </a:pPr>
            <a:r>
              <a:rPr lang="en-US" sz="3200" dirty="0" smtClean="0">
                <a:latin typeface="Times New Roman" pitchFamily="18" charset="0"/>
              </a:rPr>
              <a:t>2 </a:t>
            </a:r>
            <a:r>
              <a:rPr lang="en-US" sz="3200" b="1" u="sng" dirty="0" smtClean="0">
                <a:latin typeface="Times New Roman" pitchFamily="18" charset="0"/>
              </a:rPr>
              <a:t>3 1</a:t>
            </a:r>
            <a:r>
              <a:rPr lang="en-US" sz="3200" dirty="0" smtClean="0">
                <a:latin typeface="Times New Roman" pitchFamily="18" charset="0"/>
              </a:rPr>
              <a:t> 5 6 8 9</a:t>
            </a:r>
          </a:p>
          <a:p>
            <a:pPr marL="457200" indent="-457200">
              <a:buFont typeface="Arial" pitchFamily="34" charset="0"/>
              <a:buChar char="•"/>
            </a:pPr>
            <a:r>
              <a:rPr lang="en-US" sz="3200" b="1" u="sng" dirty="0" smtClean="0">
                <a:latin typeface="Times New Roman" pitchFamily="18" charset="0"/>
              </a:rPr>
              <a:t>2 1</a:t>
            </a:r>
            <a:r>
              <a:rPr lang="en-US" sz="3200" b="1" dirty="0" smtClean="0">
                <a:latin typeface="Times New Roman" pitchFamily="18" charset="0"/>
              </a:rPr>
              <a:t> 3</a:t>
            </a:r>
            <a:r>
              <a:rPr lang="en-US" sz="3200" dirty="0" smtClean="0">
                <a:latin typeface="Times New Roman" pitchFamily="18" charset="0"/>
              </a:rPr>
              <a:t> 5 6 8 9</a:t>
            </a:r>
          </a:p>
          <a:p>
            <a:pPr marL="457200" indent="-457200">
              <a:buFont typeface="Arial" pitchFamily="34" charset="0"/>
              <a:buChar char="•"/>
            </a:pPr>
            <a:r>
              <a:rPr lang="en-US" sz="3200" b="1" u="sng" dirty="0" smtClean="0">
                <a:latin typeface="Times New Roman" pitchFamily="18" charset="0"/>
              </a:rPr>
              <a:t>1 2 3 5 6 8 9</a:t>
            </a:r>
          </a:p>
          <a:p>
            <a:pPr marL="457200" indent="-457200">
              <a:buFont typeface="Arial" pitchFamily="34" charset="0"/>
              <a:buChar char="•"/>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95712794"/>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35657" cy="6858000"/>
          </a:xfrm>
          <a:prstGeom prst="rect">
            <a:avLst/>
          </a:prstGeom>
        </p:spPr>
      </p:pic>
      <p:sp>
        <p:nvSpPr>
          <p:cNvPr id="3" name="TextBox 2"/>
          <p:cNvSpPr txBox="1"/>
          <p:nvPr/>
        </p:nvSpPr>
        <p:spPr>
          <a:xfrm>
            <a:off x="762000" y="914400"/>
            <a:ext cx="8373657" cy="5755422"/>
          </a:xfrm>
          <a:prstGeom prst="rect">
            <a:avLst/>
          </a:prstGeom>
          <a:noFill/>
        </p:spPr>
        <p:txBody>
          <a:bodyPr wrap="square" rtlCol="0">
            <a:spAutoFit/>
          </a:bodyPr>
          <a:lstStyle/>
          <a:p>
            <a:pPr>
              <a:defRPr/>
            </a:pPr>
            <a:r>
              <a:rPr lang="en-US" sz="2800" b="1" dirty="0" smtClean="0">
                <a:solidFill>
                  <a:srgbClr val="C00000"/>
                </a:solidFill>
                <a:latin typeface="Times New Roman" pitchFamily="18" charset="0"/>
                <a:cs typeface="Times New Roman" pitchFamily="18" charset="0"/>
              </a:rPr>
              <a:t>                    </a:t>
            </a:r>
            <a:r>
              <a:rPr lang="en-US" sz="3200" dirty="0" smtClean="0">
                <a:solidFill>
                  <a:srgbClr val="C00000"/>
                </a:solidFill>
                <a:latin typeface="Times New Roman" pitchFamily="18" charset="0"/>
                <a:cs typeface="Times New Roman" pitchFamily="18" charset="0"/>
              </a:rPr>
              <a:t>Bubble Sort Time Complexity</a:t>
            </a:r>
            <a:endParaRPr lang="en-US" sz="3200" b="1" dirty="0" smtClean="0">
              <a:solidFill>
                <a:srgbClr val="C00000"/>
              </a:solidFill>
              <a:latin typeface="Times New Roman" pitchFamily="18" charset="0"/>
              <a:cs typeface="Times New Roman" pitchFamily="18" charset="0"/>
            </a:endParaRPr>
          </a:p>
          <a:p>
            <a:pPr>
              <a:defRPr/>
            </a:pPr>
            <a:r>
              <a:rPr lang="en-US" sz="2800" dirty="0" smtClean="0">
                <a:latin typeface="Times New Roman" pitchFamily="18" charset="0"/>
                <a:cs typeface="Times New Roman" pitchFamily="18" charset="0"/>
              </a:rPr>
              <a:t>............................................................................................</a:t>
            </a:r>
          </a:p>
          <a:p>
            <a:pPr marL="457200" indent="-457200">
              <a:buFont typeface="Arial" pitchFamily="34" charset="0"/>
              <a:buChar char="•"/>
              <a:defRPr/>
            </a:pPr>
            <a:r>
              <a:rPr lang="en-US" sz="2800" b="1" dirty="0" smtClean="0">
                <a:solidFill>
                  <a:srgbClr val="800000"/>
                </a:solidFill>
                <a:latin typeface="Times New Roman" pitchFamily="18" charset="0"/>
                <a:cs typeface="Times New Roman" pitchFamily="18" charset="0"/>
              </a:rPr>
              <a:t>Best-Case </a:t>
            </a:r>
            <a:r>
              <a:rPr lang="en-US" sz="2800" b="1" dirty="0">
                <a:solidFill>
                  <a:srgbClr val="800000"/>
                </a:solidFill>
                <a:latin typeface="Times New Roman" pitchFamily="18" charset="0"/>
                <a:cs typeface="Times New Roman" pitchFamily="18" charset="0"/>
              </a:rPr>
              <a:t>Time Complexity</a:t>
            </a:r>
          </a:p>
          <a:p>
            <a:pPr lvl="1">
              <a:defRPr/>
            </a:pPr>
            <a:r>
              <a:rPr lang="en-US" sz="2800" dirty="0">
                <a:latin typeface="Times New Roman" pitchFamily="18" charset="0"/>
                <a:cs typeface="Times New Roman" pitchFamily="18" charset="0"/>
              </a:rPr>
              <a:t>The scenario under which the algorithm will do the least amount of work (finish the fastest) </a:t>
            </a:r>
          </a:p>
          <a:p>
            <a:pPr>
              <a:defRPr/>
            </a:pPr>
            <a:endParaRPr lang="en-US" sz="2800" b="1" dirty="0">
              <a:latin typeface="Times New Roman" pitchFamily="18" charset="0"/>
              <a:cs typeface="Times New Roman" pitchFamily="18" charset="0"/>
            </a:endParaRPr>
          </a:p>
          <a:p>
            <a:pPr>
              <a:defRPr/>
            </a:pPr>
            <a:endParaRPr lang="en-US" sz="2800" b="1" dirty="0">
              <a:latin typeface="Times New Roman" pitchFamily="18" charset="0"/>
              <a:cs typeface="Times New Roman" pitchFamily="18" charset="0"/>
            </a:endParaRPr>
          </a:p>
          <a:p>
            <a:pPr marL="457200" indent="-457200">
              <a:buFont typeface="Arial" pitchFamily="34" charset="0"/>
              <a:buChar char="•"/>
              <a:defRPr/>
            </a:pPr>
            <a:r>
              <a:rPr lang="en-US" sz="2800" b="1" dirty="0">
                <a:solidFill>
                  <a:srgbClr val="800000"/>
                </a:solidFill>
                <a:latin typeface="Times New Roman" pitchFamily="18" charset="0"/>
                <a:cs typeface="Times New Roman" pitchFamily="18" charset="0"/>
              </a:rPr>
              <a:t>Worst-Case Time Complexity</a:t>
            </a:r>
          </a:p>
          <a:p>
            <a:pPr lvl="1">
              <a:defRPr/>
            </a:pPr>
            <a:r>
              <a:rPr lang="en-US" sz="2800" dirty="0">
                <a:latin typeface="Times New Roman" pitchFamily="18" charset="0"/>
                <a:cs typeface="Times New Roman" pitchFamily="18" charset="0"/>
              </a:rPr>
              <a:t>The scenario under which the algorithm will do the largest amount of work (finish the slowest) </a:t>
            </a:r>
          </a:p>
          <a:p>
            <a:pPr>
              <a:defRPr/>
            </a:pPr>
            <a:endParaRPr lang="en-US" sz="2800" b="1" dirty="0">
              <a:latin typeface="Times New Roman" pitchFamily="18" charset="0"/>
              <a:cs typeface="Times New Roman" pitchFamily="18" charset="0"/>
            </a:endParaRPr>
          </a:p>
          <a:p>
            <a:pPr>
              <a:defRPr/>
            </a:pPr>
            <a:endParaRPr lang="en-US" sz="2800" b="1"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408474856"/>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303</TotalTime>
  <Words>680</Words>
  <Application>Microsoft Office PowerPoint</Application>
  <PresentationFormat>On-screen Show (4:3)</PresentationFormat>
  <Paragraphs>156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Dinesh</cp:lastModifiedBy>
  <cp:revision>21</cp:revision>
  <dcterms:created xsi:type="dcterms:W3CDTF">2013-07-25T16:57:13Z</dcterms:created>
  <dcterms:modified xsi:type="dcterms:W3CDTF">2013-07-26T10:01:47Z</dcterms:modified>
</cp:coreProperties>
</file>