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35"/>
  </p:handoutMasterIdLst>
  <p:sldIdLst>
    <p:sldId id="256" r:id="rId2"/>
    <p:sldId id="257" r:id="rId3"/>
    <p:sldId id="272" r:id="rId4"/>
    <p:sldId id="258" r:id="rId5"/>
    <p:sldId id="282" r:id="rId6"/>
    <p:sldId id="283" r:id="rId7"/>
    <p:sldId id="284" r:id="rId8"/>
    <p:sldId id="292" r:id="rId9"/>
    <p:sldId id="259" r:id="rId10"/>
    <p:sldId id="270" r:id="rId11"/>
    <p:sldId id="260" r:id="rId12"/>
    <p:sldId id="287" r:id="rId13"/>
    <p:sldId id="267" r:id="rId14"/>
    <p:sldId id="288" r:id="rId15"/>
    <p:sldId id="289" r:id="rId16"/>
    <p:sldId id="268" r:id="rId17"/>
    <p:sldId id="271" r:id="rId18"/>
    <p:sldId id="261" r:id="rId19"/>
    <p:sldId id="269" r:id="rId20"/>
    <p:sldId id="275" r:id="rId21"/>
    <p:sldId id="277" r:id="rId22"/>
    <p:sldId id="266" r:id="rId23"/>
    <p:sldId id="278" r:id="rId24"/>
    <p:sldId id="280" r:id="rId25"/>
    <p:sldId id="279" r:id="rId26"/>
    <p:sldId id="281" r:id="rId27"/>
    <p:sldId id="273" r:id="rId28"/>
    <p:sldId id="290" r:id="rId29"/>
    <p:sldId id="262" r:id="rId30"/>
    <p:sldId id="291" r:id="rId31"/>
    <p:sldId id="264" r:id="rId32"/>
    <p:sldId id="265" r:id="rId33"/>
    <p:sldId id="285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216AF9-7B84-4651-B8FB-96C91444224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6147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176" name="Picture 32" descr="BTZBUL1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</p:spPr>
        </p:pic>
      </p:grpSp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191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79" name="Rectangle 3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80" name="Rectangle 3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81" name="Rectangle 3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D1FA2F8-3167-4C64-82EF-2B91FF676C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9E493-D945-4126-8C6C-531D18938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1AC35-4F71-4BAE-81D8-3081C238B1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74CB43F-C726-4077-B83D-46A8F30F5A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6669A4-2B02-46AE-AD23-A26C37DEDE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FF76C5-CC40-4A41-94F6-6F60EB4CF3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C7388-D80D-4998-8C22-9AC75A7D8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F16D0-0F59-4D38-BD4E-B67B28B0B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52EAE-BEB6-4939-A9F1-AEA870DCEE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82740-D6CA-430E-B221-C60EDE8699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A7977-298D-481B-87FE-ECD0C18AEB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33006-E648-45EB-87A1-EC73D58A62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11F7D-7C36-47CF-BE39-D66D975822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F3ABB-3C00-42DB-89EE-C113F9F9D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5123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50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51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16AC440B-1634-436E-BD01-D1A2F3E60D0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spd="med"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7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676400"/>
            <a:ext cx="6705600" cy="2133600"/>
          </a:xfrm>
        </p:spPr>
        <p:txBody>
          <a:bodyPr/>
          <a:lstStyle/>
          <a:p>
            <a:pPr algn="ctr"/>
            <a:r>
              <a:rPr lang="en-US" sz="5400">
                <a:latin typeface="Times New Roman" pitchFamily="18" charset="0"/>
              </a:rPr>
              <a:t>Bubble Trouble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524000" y="4267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A statistical analysis of the Bubble Sort.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7315200" cy="1905000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</a:rPr>
              <a:t/>
            </a:r>
            <a:br>
              <a:rPr lang="en-US" sz="4000" b="1">
                <a:latin typeface="Times New Roman" pitchFamily="18" charset="0"/>
              </a:rPr>
            </a:br>
            <a:r>
              <a:rPr lang="en-US" b="1">
                <a:latin typeface="Times New Roman" pitchFamily="18" charset="0"/>
              </a:rPr>
              <a:t>Best and Worst Case Scenarios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>
                <a:latin typeface="Times New Roman" pitchFamily="18" charset="0"/>
              </a:rPr>
              <a:t>Nick Jones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Best Case of the Bubble Sort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36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600">
                <a:latin typeface="Times New Roman" pitchFamily="18" charset="0"/>
              </a:rPr>
              <a:t>Let X: number of interchanges (discrete).</a:t>
            </a:r>
          </a:p>
          <a:p>
            <a:pPr>
              <a:lnSpc>
                <a:spcPct val="90000"/>
              </a:lnSpc>
            </a:pPr>
            <a:r>
              <a:rPr lang="en-US" sz="3600">
                <a:latin typeface="Times New Roman" pitchFamily="18" charset="0"/>
              </a:rPr>
              <a:t>Consider list of </a:t>
            </a:r>
            <a:r>
              <a:rPr lang="en-US" sz="3600" i="1">
                <a:latin typeface="Times New Roman" pitchFamily="18" charset="0"/>
              </a:rPr>
              <a:t>n</a:t>
            </a:r>
            <a:r>
              <a:rPr lang="en-US" sz="3600">
                <a:latin typeface="Times New Roman" pitchFamily="18" charset="0"/>
              </a:rPr>
              <a:t> elements already sorted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		x</a:t>
            </a:r>
            <a:r>
              <a:rPr lang="en-US" sz="3600" baseline="-25000">
                <a:latin typeface="Times New Roman" pitchFamily="18" charset="0"/>
              </a:rPr>
              <a:t>1</a:t>
            </a:r>
            <a:r>
              <a:rPr lang="en-US" sz="3600">
                <a:latin typeface="Times New Roman" pitchFamily="18" charset="0"/>
              </a:rPr>
              <a:t> &lt; x</a:t>
            </a:r>
            <a:r>
              <a:rPr lang="en-US" sz="3600" baseline="-25000">
                <a:latin typeface="Times New Roman" pitchFamily="18" charset="0"/>
              </a:rPr>
              <a:t>2</a:t>
            </a:r>
            <a:r>
              <a:rPr lang="en-US" sz="3600">
                <a:latin typeface="Times New Roman" pitchFamily="18" charset="0"/>
              </a:rPr>
              <a:t> &lt; x</a:t>
            </a:r>
            <a:r>
              <a:rPr lang="en-US" sz="3600" baseline="-25000">
                <a:latin typeface="Times New Roman" pitchFamily="18" charset="0"/>
              </a:rPr>
              <a:t>3</a:t>
            </a:r>
            <a:r>
              <a:rPr lang="en-US" sz="3600">
                <a:latin typeface="Times New Roman" pitchFamily="18" charset="0"/>
              </a:rPr>
              <a:t> &lt; … &lt; x</a:t>
            </a:r>
            <a:r>
              <a:rPr lang="en-US" sz="3600" baseline="-25000">
                <a:latin typeface="Times New Roman" pitchFamily="18" charset="0"/>
              </a:rPr>
              <a:t>n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Best Case (cont.)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>
                <a:latin typeface="Times New Roman" pitchFamily="18" charset="0"/>
              </a:rPr>
              <a:t>Only have to run through the list once since it is already in order, thus giving you </a:t>
            </a:r>
            <a:r>
              <a:rPr lang="en-US" sz="3600" i="1">
                <a:latin typeface="Times New Roman" pitchFamily="18" charset="0"/>
              </a:rPr>
              <a:t>n-1</a:t>
            </a:r>
            <a:r>
              <a:rPr lang="en-US" sz="3600">
                <a:latin typeface="Times New Roman" pitchFamily="18" charset="0"/>
              </a:rPr>
              <a:t> comparisons and X = 0.</a:t>
            </a:r>
          </a:p>
          <a:p>
            <a:r>
              <a:rPr lang="en-US" sz="3600">
                <a:latin typeface="Times New Roman" pitchFamily="18" charset="0"/>
              </a:rPr>
              <a:t>Therefore, the time complexity of the best case scenario is </a:t>
            </a:r>
            <a:r>
              <a:rPr lang="en-US" sz="3600" i="1">
                <a:latin typeface="Times New Roman" pitchFamily="18" charset="0"/>
              </a:rPr>
              <a:t>O(n)</a:t>
            </a:r>
            <a:r>
              <a:rPr lang="en-US" sz="3600">
                <a:latin typeface="Times New Roman" pitchFamily="18" charset="0"/>
              </a:rPr>
              <a:t>.</a:t>
            </a:r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Worst Case of the Bubble Sort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36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600">
                <a:latin typeface="Times New Roman" pitchFamily="18" charset="0"/>
              </a:rPr>
              <a:t>Let X: number of interchanges (discrete).</a:t>
            </a:r>
          </a:p>
          <a:p>
            <a:pPr>
              <a:lnSpc>
                <a:spcPct val="90000"/>
              </a:lnSpc>
            </a:pPr>
            <a:r>
              <a:rPr lang="en-US" sz="3600">
                <a:latin typeface="Times New Roman" pitchFamily="18" charset="0"/>
              </a:rPr>
              <a:t>Consider list of </a:t>
            </a:r>
            <a:r>
              <a:rPr lang="en-US" sz="3600" i="1">
                <a:latin typeface="Times New Roman" pitchFamily="18" charset="0"/>
              </a:rPr>
              <a:t>n</a:t>
            </a:r>
            <a:r>
              <a:rPr lang="en-US" sz="3600">
                <a:latin typeface="Times New Roman" pitchFamily="18" charset="0"/>
              </a:rPr>
              <a:t> elements in descending order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		x</a:t>
            </a:r>
            <a:r>
              <a:rPr lang="en-US" sz="3600" baseline="-25000">
                <a:latin typeface="Times New Roman" pitchFamily="18" charset="0"/>
              </a:rPr>
              <a:t>1</a:t>
            </a:r>
            <a:r>
              <a:rPr lang="en-US" sz="3600">
                <a:latin typeface="Times New Roman" pitchFamily="18" charset="0"/>
              </a:rPr>
              <a:t> &gt; x</a:t>
            </a:r>
            <a:r>
              <a:rPr lang="en-US" sz="3600" baseline="-25000">
                <a:latin typeface="Times New Roman" pitchFamily="18" charset="0"/>
              </a:rPr>
              <a:t>2</a:t>
            </a:r>
            <a:r>
              <a:rPr lang="en-US" sz="3600">
                <a:latin typeface="Times New Roman" pitchFamily="18" charset="0"/>
              </a:rPr>
              <a:t> &gt; x</a:t>
            </a:r>
            <a:r>
              <a:rPr lang="en-US" sz="3600" baseline="-25000">
                <a:latin typeface="Times New Roman" pitchFamily="18" charset="0"/>
              </a:rPr>
              <a:t>3</a:t>
            </a:r>
            <a:r>
              <a:rPr lang="en-US" sz="3600">
                <a:latin typeface="Times New Roman" pitchFamily="18" charset="0"/>
              </a:rPr>
              <a:t> &gt; … &gt; x</a:t>
            </a:r>
            <a:r>
              <a:rPr lang="en-US" sz="3600" baseline="-25000">
                <a:latin typeface="Times New Roman" pitchFamily="18" charset="0"/>
              </a:rPr>
              <a:t>n</a:t>
            </a:r>
            <a:r>
              <a:rPr lang="en-US" sz="360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Worst Case (cont.)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3600">
              <a:latin typeface="Times New Roman" pitchFamily="18" charset="0"/>
            </a:endParaRPr>
          </a:p>
          <a:p>
            <a:r>
              <a:rPr lang="en-US" sz="3600">
                <a:latin typeface="Times New Roman" pitchFamily="18" charset="0"/>
              </a:rPr>
              <a:t># of comparisons = # of interchanges for each pass.</a:t>
            </a:r>
          </a:p>
          <a:p>
            <a:r>
              <a:rPr lang="en-US" sz="3600">
                <a:latin typeface="Times New Roman" pitchFamily="18" charset="0"/>
              </a:rPr>
              <a:t>X = (n-1) + (n-2) + (n-3) + … + 2 + 1</a:t>
            </a:r>
          </a:p>
          <a:p>
            <a:r>
              <a:rPr lang="en-US" sz="3600">
                <a:latin typeface="Times New Roman" pitchFamily="18" charset="0"/>
              </a:rPr>
              <a:t>This is an arithmetic series.</a:t>
            </a:r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Worst Case (cont.)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3600">
              <a:latin typeface="Times New Roman" pitchFamily="18" charset="0"/>
            </a:endParaRPr>
          </a:p>
          <a:p>
            <a:r>
              <a:rPr lang="en-US" sz="3600">
                <a:latin typeface="Times New Roman" pitchFamily="18" charset="0"/>
              </a:rPr>
              <a:t>(n-1) + (n-2) + … + 2 + 1 = n(n-1)/2</a:t>
            </a:r>
          </a:p>
          <a:p>
            <a:r>
              <a:rPr lang="en-US" sz="3600">
                <a:latin typeface="Times New Roman" pitchFamily="18" charset="0"/>
              </a:rPr>
              <a:t>So X = n(n-1)/2.</a:t>
            </a:r>
          </a:p>
          <a:p>
            <a:r>
              <a:rPr lang="en-US" sz="3600">
                <a:latin typeface="Times New Roman" pitchFamily="18" charset="0"/>
              </a:rPr>
              <a:t>Therefore, the time complexity of the worst case scenario is O(n</a:t>
            </a:r>
            <a:r>
              <a:rPr lang="en-US" sz="3600" baseline="30000">
                <a:latin typeface="Times New Roman" pitchFamily="18" charset="0"/>
              </a:rPr>
              <a:t>2</a:t>
            </a:r>
            <a:r>
              <a:rPr lang="en-US" sz="3600">
                <a:latin typeface="Times New Roman" pitchFamily="18" charset="0"/>
              </a:rPr>
              <a:t>).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</a:rPr>
              <a:t>Time Complexity Model of the Worst Case</a:t>
            </a:r>
          </a:p>
        </p:txBody>
      </p:sp>
      <p:pic>
        <p:nvPicPr>
          <p:cNvPr id="21507" name="Picture 3" descr="bubble_sort"/>
          <p:cNvPicPr>
            <a:picLocks noChangeAspect="1" noChangeArrowheads="1"/>
          </p:cNvPicPr>
          <p:nvPr/>
        </p:nvPicPr>
        <p:blipFill>
          <a:blip r:embed="rId2" cstate="print"/>
          <a:srcRect l="2150" b="3226"/>
          <a:stretch>
            <a:fillRect/>
          </a:stretch>
        </p:blipFill>
        <p:spPr bwMode="auto">
          <a:xfrm>
            <a:off x="1143000" y="1981200"/>
            <a:ext cx="6705600" cy="4421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200400" y="6400800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# elements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 rot="16200000">
            <a:off x="-852487" y="3695700"/>
            <a:ext cx="28495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Time in seconds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7391400" cy="1219200"/>
          </a:xfrm>
        </p:spPr>
        <p:txBody>
          <a:bodyPr/>
          <a:lstStyle/>
          <a:p>
            <a:pPr algn="ctr"/>
            <a:r>
              <a:rPr lang="en-US" b="1">
                <a:latin typeface="Times New Roman" pitchFamily="18" charset="0"/>
              </a:rPr>
              <a:t>Average Case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>
                <a:latin typeface="Times New Roman" pitchFamily="18" charset="0"/>
              </a:rPr>
              <a:t>Nick Jones, Andy Schieber &amp; Erik Weyers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Random Variables 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r>
              <a:rPr lang="en-US" sz="3600">
                <a:latin typeface="Times New Roman" pitchFamily="18" charset="0"/>
              </a:rPr>
              <a:t>A random variable is called discrete if its range is finite or countably infinite.</a:t>
            </a:r>
          </a:p>
          <a:p>
            <a:r>
              <a:rPr lang="en-US" sz="3600">
                <a:latin typeface="Times New Roman" pitchFamily="18" charset="0"/>
              </a:rPr>
              <a:t>Bernoulli Random Variable – type of discrete random variable with a probability mass function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			p(x) = P{X = x}</a:t>
            </a:r>
          </a:p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Bernoulli Random Variable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>
                <a:latin typeface="Times New Roman" pitchFamily="18" charset="0"/>
              </a:rPr>
              <a:t>X is a Bernoulli Random Variable with probability p if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		 p</a:t>
            </a:r>
            <a:r>
              <a:rPr lang="en-US" sz="3600" baseline="-25000">
                <a:latin typeface="Times New Roman" pitchFamily="18" charset="0"/>
              </a:rPr>
              <a:t>x</a:t>
            </a:r>
            <a:r>
              <a:rPr lang="en-US" sz="3600">
                <a:latin typeface="Times New Roman" pitchFamily="18" charset="0"/>
              </a:rPr>
              <a:t>(x) = p</a:t>
            </a:r>
            <a:r>
              <a:rPr lang="en-US" sz="3600" baseline="30000">
                <a:latin typeface="Times New Roman" pitchFamily="18" charset="0"/>
              </a:rPr>
              <a:t>x</a:t>
            </a:r>
            <a:r>
              <a:rPr lang="en-US" sz="3600">
                <a:latin typeface="Times New Roman" pitchFamily="18" charset="0"/>
              </a:rPr>
              <a:t>(1-p)</a:t>
            </a:r>
            <a:r>
              <a:rPr lang="en-US" sz="3600" baseline="30000">
                <a:latin typeface="Times New Roman" pitchFamily="18" charset="0"/>
              </a:rPr>
              <a:t>1-x</a:t>
            </a:r>
            <a:r>
              <a:rPr lang="en-US" sz="3600">
                <a:latin typeface="Times New Roman" pitchFamily="18" charset="0"/>
              </a:rPr>
              <a:t>, x = {0,1}.</a:t>
            </a:r>
          </a:p>
          <a:p>
            <a:r>
              <a:rPr lang="en-US" sz="3600">
                <a:latin typeface="Times New Roman" pitchFamily="18" charset="0"/>
              </a:rPr>
              <a:t>Other notes: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		E[X] = p</a:t>
            </a:r>
            <a:r>
              <a:rPr lang="en-US">
                <a:latin typeface="Times New Roman" pitchFamily="18" charset="0"/>
              </a:rPr>
              <a:t/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		</a:t>
            </a:r>
            <a:endParaRPr lang="en-US" baseline="3000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The Guys Who Bring It To You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>
                <a:latin typeface="Times New Roman" pitchFamily="18" charset="0"/>
              </a:rPr>
              <a:t>Jon Kroening</a:t>
            </a:r>
          </a:p>
          <a:p>
            <a:r>
              <a:rPr lang="en-US" sz="3600">
                <a:latin typeface="Times New Roman" pitchFamily="18" charset="0"/>
              </a:rPr>
              <a:t>Nick Jones</a:t>
            </a:r>
          </a:p>
          <a:p>
            <a:r>
              <a:rPr lang="en-US" sz="3600">
                <a:latin typeface="Times New Roman" pitchFamily="18" charset="0"/>
              </a:rPr>
              <a:t>Erik Weyers</a:t>
            </a:r>
          </a:p>
          <a:p>
            <a:r>
              <a:rPr lang="en-US" sz="3600">
                <a:latin typeface="Times New Roman" pitchFamily="18" charset="0"/>
              </a:rPr>
              <a:t>Andy Schieber</a:t>
            </a:r>
          </a:p>
          <a:p>
            <a:r>
              <a:rPr lang="en-US" sz="3600">
                <a:latin typeface="Times New Roman" pitchFamily="18" charset="0"/>
              </a:rPr>
              <a:t>Sean Porter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Expected Value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>
                <a:latin typeface="Times New Roman" pitchFamily="18" charset="0"/>
              </a:rPr>
              <a:t>The expected value of a discrete random variable is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600"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600">
                <a:latin typeface="Times New Roman" pitchFamily="18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800"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latin typeface="Times New Roman" pitchFamily="18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9564688" y="762000"/>
          <a:ext cx="1520825" cy="4532313"/>
        </p:xfrm>
        <a:graphic>
          <a:graphicData uri="http://schemas.openxmlformats.org/presentationml/2006/ole">
            <p:oleObj spid="_x0000_s30727" name="Equation" r:id="rId3" imgW="2438280" imgH="7264080" progId="Equation.3">
              <p:embed/>
            </p:oleObj>
          </a:graphicData>
        </a:graphic>
      </p:graphicFrame>
      <p:graphicFrame>
        <p:nvGraphicFramePr>
          <p:cNvPr id="31059" name="Object 33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219200" y="3276600"/>
          <a:ext cx="6324600" cy="1344613"/>
        </p:xfrm>
        <a:graphic>
          <a:graphicData uri="http://schemas.openxmlformats.org/presentationml/2006/ole">
            <p:oleObj spid="_x0000_s31059" name="Equation" r:id="rId4" imgW="2031840" imgH="431640" progId="Equation.3">
              <p:embed/>
            </p:oleObj>
          </a:graphicData>
        </a:graphic>
      </p:graphicFrame>
      <p:graphicFrame>
        <p:nvGraphicFramePr>
          <p:cNvPr id="31068" name="Rectangle 34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31068" name="Equation" r:id="rId5" imgW="0" imgH="0" progId="Equation.3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Sums of Random Variables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3600">
                <a:latin typeface="Times New Roman" pitchFamily="18" charset="0"/>
              </a:rPr>
              <a:t>If		      are random variables then</a:t>
            </a:r>
          </a:p>
          <a:p>
            <a:endParaRPr lang="en-US" sz="3600">
              <a:latin typeface="Times New Roman" pitchFamily="18" charset="0"/>
            </a:endParaRPr>
          </a:p>
          <a:p>
            <a:r>
              <a:rPr lang="en-US" sz="3600">
                <a:latin typeface="Times New Roman" pitchFamily="18" charset="0"/>
              </a:rPr>
              <a:t> </a:t>
            </a:r>
          </a:p>
          <a:p>
            <a:pPr>
              <a:buFontTx/>
              <a:buNone/>
            </a:pPr>
            <a:endParaRPr lang="en-US" sz="3600">
              <a:latin typeface="Times New Roman" pitchFamily="18" charset="0"/>
            </a:endParaRPr>
          </a:p>
          <a:p>
            <a:r>
              <a:rPr lang="en-US" sz="3600">
                <a:latin typeface="Times New Roman" pitchFamily="18" charset="0"/>
              </a:rPr>
              <a:t>i.e. expectation is linear 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00200" y="2133600"/>
          <a:ext cx="1524000" cy="527050"/>
        </p:xfrm>
        <a:graphic>
          <a:graphicData uri="http://schemas.openxmlformats.org/presentationml/2006/ole">
            <p:oleObj spid="_x0000_s32772" name="Equation" r:id="rId3" imgW="698400" imgH="241200" progId="Equation.3">
              <p:embed/>
            </p:oleObj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ph sz="quarter" idx="4294967295"/>
          </p:nvPr>
        </p:nvGraphicFramePr>
        <p:xfrm>
          <a:off x="8094663" y="4114800"/>
          <a:ext cx="1049337" cy="1981200"/>
        </p:xfrm>
        <a:graphic>
          <a:graphicData uri="http://schemas.openxmlformats.org/presentationml/2006/ole">
            <p:oleObj spid="_x0000_s32774" name="Equation" r:id="rId4" imgW="114120" imgH="215640" progId="Equation.3">
              <p:embed/>
            </p:oleObj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219200" y="2971800"/>
          <a:ext cx="4038600" cy="1384300"/>
        </p:xfrm>
        <a:graphic>
          <a:graphicData uri="http://schemas.openxmlformats.org/presentationml/2006/ole">
            <p:oleObj spid="_x0000_s32776" name="Equation" r:id="rId5" imgW="1333440" imgH="457200" progId="Equation.3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</a:rPr>
              <a:t>Analytic Estimates for </a:t>
            </a:r>
            <a:br>
              <a:rPr lang="en-US" b="1">
                <a:latin typeface="Times New Roman" pitchFamily="18" charset="0"/>
              </a:rPr>
            </a:br>
            <a:r>
              <a:rPr lang="en-US" b="1">
                <a:latin typeface="Times New Roman" pitchFamily="18" charset="0"/>
              </a:rPr>
              <a:t>Bubble Sort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>
                <a:latin typeface="Times New Roman" pitchFamily="18" charset="0"/>
                <a:ea typeface="MS Gothic" pitchFamily="49" charset="-128"/>
              </a:rPr>
              <a:t>I = number of inversions</a:t>
            </a:r>
          </a:p>
          <a:p>
            <a:r>
              <a:rPr lang="en-US" sz="3600">
                <a:latin typeface="Times New Roman" pitchFamily="18" charset="0"/>
                <a:ea typeface="MS Gothic" pitchFamily="49" charset="-128"/>
              </a:rPr>
              <a:t>X = number of interchanges</a:t>
            </a:r>
          </a:p>
          <a:p>
            <a:r>
              <a:rPr lang="en-US" sz="3600">
                <a:latin typeface="Times New Roman" pitchFamily="18" charset="0"/>
                <a:ea typeface="MS Gothic" pitchFamily="49" charset="-128"/>
              </a:rPr>
              <a:t>Every inversion needs to be interchanged in order to sort the list, therefore X must be at least I,</a:t>
            </a:r>
          </a:p>
          <a:p>
            <a:r>
              <a:rPr lang="en-US" sz="3600">
                <a:latin typeface="Times New Roman" pitchFamily="18" charset="0"/>
                <a:ea typeface="MS Gothic" pitchFamily="49" charset="-128"/>
              </a:rPr>
              <a:t>E[X] = The average number of inversions</a:t>
            </a:r>
          </a:p>
        </p:txBody>
      </p:sp>
      <p:graphicFrame>
        <p:nvGraphicFramePr>
          <p:cNvPr id="17412" name="Rectangle 4"/>
          <p:cNvGraphicFramePr>
            <a:graphicFrameLocks/>
          </p:cNvGraphicFramePr>
          <p:nvPr>
            <p:ph sz="quarter" idx="4294967295"/>
          </p:nvPr>
        </p:nvGraphicFramePr>
        <p:xfrm>
          <a:off x="6172200" y="1981200"/>
          <a:ext cx="2971800" cy="1981200"/>
        </p:xfrm>
        <a:graphic>
          <a:graphicData uri="http://schemas.openxmlformats.org/presentationml/2006/ole">
            <p:oleObj spid="_x0000_s17412" name="Equation" r:id="rId3" imgW="0" imgH="0" progId="Equation.3">
              <p:embed/>
            </p:oleObj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>
            <p:ph sz="half" idx="4294967295"/>
          </p:nvPr>
        </p:nvGraphicFramePr>
        <p:xfrm>
          <a:off x="6646863" y="4495800"/>
          <a:ext cx="2325687" cy="590550"/>
        </p:xfrm>
        <a:graphic>
          <a:graphicData uri="http://schemas.openxmlformats.org/presentationml/2006/ole">
            <p:oleObj spid="_x0000_s17418" name="Equation" r:id="rId4" imgW="799920" imgH="203040" progId="Equation.3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762000" y="838200"/>
            <a:ext cx="72390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600"/>
              <a:t> 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600"/>
              <a:t> </a:t>
            </a:r>
          </a:p>
          <a:p>
            <a:pPr algn="l">
              <a:spcBef>
                <a:spcPct val="50000"/>
              </a:spcBef>
            </a:pPr>
            <a:endParaRPr lang="en-US" sz="3600"/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600"/>
              <a:t> 				  </a:t>
            </a:r>
          </a:p>
          <a:p>
            <a:pPr algn="l">
              <a:spcBef>
                <a:spcPct val="50000"/>
              </a:spcBef>
            </a:pPr>
            <a:r>
              <a:rPr lang="en-US" sz="3600"/>
              <a:t>		          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600"/>
              <a:t> 			and</a:t>
            </a:r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1447800" y="1524000"/>
          <a:ext cx="3581400" cy="1133475"/>
        </p:xfrm>
        <a:graphic>
          <a:graphicData uri="http://schemas.openxmlformats.org/presentationml/2006/ole">
            <p:oleObj spid="_x0000_s50186" name="Equation" r:id="rId4" imgW="1244520" imgH="393480" progId="Equation.3">
              <p:embed/>
            </p:oleObj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1371600" y="4800600"/>
          <a:ext cx="2057400" cy="1155700"/>
        </p:xfrm>
        <a:graphic>
          <a:graphicData uri="http://schemas.openxmlformats.org/presentationml/2006/ole">
            <p:oleObj spid="_x0000_s50187" name="Equation" r:id="rId5" imgW="812520" imgH="457200" progId="Equation.3">
              <p:embed/>
            </p:oleObj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1371600" y="3200400"/>
          <a:ext cx="4343400" cy="1169988"/>
        </p:xfrm>
        <a:graphic>
          <a:graphicData uri="http://schemas.openxmlformats.org/presentationml/2006/ole">
            <p:oleObj spid="_x0000_s50188" name="Equation" r:id="rId6" imgW="1511280" imgH="406080" progId="Equation.3">
              <p:embed/>
            </p:oleObj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0189" name="Equation" r:id="rId7" imgW="114120" imgH="215640" progId="Equation.3">
              <p:embed/>
            </p:oleObj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1371600" y="914400"/>
          <a:ext cx="6019800" cy="633413"/>
        </p:xfrm>
        <a:graphic>
          <a:graphicData uri="http://schemas.openxmlformats.org/presentationml/2006/ole">
            <p:oleObj spid="_x0000_s50194" name="Equation" r:id="rId8" imgW="1930320" imgH="203040" progId="Equation.3">
              <p:embed/>
            </p:oleObj>
          </a:graphicData>
        </a:graphic>
      </p:graphicFrame>
      <p:graphicFrame>
        <p:nvGraphicFramePr>
          <p:cNvPr id="50195" name="Object 19"/>
          <p:cNvGraphicFramePr>
            <a:graphicFrameLocks noChangeAspect="1"/>
          </p:cNvGraphicFramePr>
          <p:nvPr/>
        </p:nvGraphicFramePr>
        <p:xfrm>
          <a:off x="4648200" y="4953000"/>
          <a:ext cx="3505200" cy="1033463"/>
        </p:xfrm>
        <a:graphic>
          <a:graphicData uri="http://schemas.openxmlformats.org/presentationml/2006/ole">
            <p:oleObj spid="_x0000_s50195" name="Equation" r:id="rId9" imgW="1206360" imgH="355320" progId="Equation.3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762000" y="762000"/>
            <a:ext cx="75438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Blip>
                <a:blip r:embed="rId3"/>
              </a:buBlip>
            </a:pPr>
            <a:r>
              <a:rPr lang="en-US" sz="3600"/>
              <a:t> The probability that i, j are inverted is .5</a:t>
            </a:r>
          </a:p>
          <a:p>
            <a:pPr algn="l">
              <a:buFontTx/>
              <a:buBlip>
                <a:blip r:embed="rId3"/>
              </a:buBlip>
            </a:pPr>
            <a:r>
              <a:rPr lang="en-US" sz="3600"/>
              <a:t> </a:t>
            </a:r>
            <a:r>
              <a:rPr lang="en-US" sz="4000" b="1" i="1"/>
              <a:t>I</a:t>
            </a:r>
            <a:r>
              <a:rPr lang="en-US" sz="3600"/>
              <a:t> is a Bernoulli random variable,</a:t>
            </a:r>
          </a:p>
          <a:p>
            <a:pPr algn="l"/>
            <a:r>
              <a:rPr lang="en-US" sz="3600"/>
              <a:t>			 therefore</a:t>
            </a:r>
          </a:p>
          <a:p>
            <a:pPr algn="l"/>
            <a:r>
              <a:rPr lang="en-US" sz="3600"/>
              <a:t> </a:t>
            </a:r>
          </a:p>
          <a:p>
            <a:pPr algn="l">
              <a:buFontTx/>
              <a:buBlip>
                <a:blip r:embed="rId3"/>
              </a:buBlip>
            </a:pPr>
            <a:r>
              <a:rPr lang="en-US" sz="3600"/>
              <a:t> there are			</a:t>
            </a:r>
          </a:p>
          <a:p>
            <a:pPr algn="l">
              <a:buFontTx/>
              <a:buBlip>
                <a:blip r:embed="rId3"/>
              </a:buBlip>
            </a:pPr>
            <a:endParaRPr lang="en-US" sz="3600"/>
          </a:p>
          <a:p>
            <a:pPr algn="l"/>
            <a:r>
              <a:rPr lang="en-US" sz="3600"/>
              <a:t> terms in the above sum</a:t>
            </a:r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914400" y="2590800"/>
          <a:ext cx="2743200" cy="522288"/>
        </p:xfrm>
        <a:graphic>
          <a:graphicData uri="http://schemas.openxmlformats.org/presentationml/2006/ole">
            <p:oleObj spid="_x0000_s80901" name="Equation" r:id="rId4" imgW="1066680" imgH="203040" progId="Equation.3">
              <p:embed/>
            </p:oleObj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5562600" y="2590800"/>
          <a:ext cx="2362200" cy="563563"/>
        </p:xfrm>
        <a:graphic>
          <a:graphicData uri="http://schemas.openxmlformats.org/presentationml/2006/ole">
            <p:oleObj spid="_x0000_s80902" name="Equation" r:id="rId5" imgW="850680" imgH="203040" progId="Equation.3">
              <p:embed/>
            </p:oleObj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80903" name="Equation" r:id="rId6" imgW="114120" imgH="215640" progId="Equation.3">
              <p:embed/>
            </p:oleObj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3124200" y="3429000"/>
          <a:ext cx="3886200" cy="995363"/>
        </p:xfrm>
        <a:graphic>
          <a:graphicData uri="http://schemas.openxmlformats.org/presentationml/2006/ole">
            <p:oleObj spid="_x0000_s80904" name="Equation" r:id="rId7" imgW="1638000" imgH="419040" progId="Equation.3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62000" y="609600"/>
            <a:ext cx="7543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600"/>
              <a:t> Since p(I) = .5 and there are	       </a:t>
            </a:r>
          </a:p>
          <a:p>
            <a:pPr algn="l">
              <a:spcBef>
                <a:spcPct val="50000"/>
              </a:spcBef>
            </a:pPr>
            <a:r>
              <a:rPr lang="en-US" sz="3600"/>
              <a:t>terms in the above sum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600"/>
              <a:t> then  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6705600" y="533400"/>
          <a:ext cx="1600200" cy="1181100"/>
        </p:xfrm>
        <a:graphic>
          <a:graphicData uri="http://schemas.openxmlformats.org/presentationml/2006/ole">
            <p:oleObj spid="_x0000_s61445" name="Equation" r:id="rId4" imgW="533160" imgH="393480" progId="Equation.3">
              <p:embed/>
            </p:oleObj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1219200" y="3276600"/>
          <a:ext cx="5867400" cy="1319213"/>
        </p:xfrm>
        <a:graphic>
          <a:graphicData uri="http://schemas.openxmlformats.org/presentationml/2006/ole">
            <p:oleObj spid="_x0000_s61446" name="Equation" r:id="rId5" imgW="1917360" imgH="431640" progId="Equation.3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838200" y="1143000"/>
            <a:ext cx="73914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Blip>
                <a:blip r:embed="rId3"/>
              </a:buBlip>
            </a:pPr>
            <a:r>
              <a:rPr lang="en-US" sz="3600"/>
              <a:t> So </a:t>
            </a:r>
          </a:p>
          <a:p>
            <a:pPr algn="l"/>
            <a:endParaRPr lang="en-US" sz="3600"/>
          </a:p>
          <a:p>
            <a:pPr algn="l">
              <a:buFontTx/>
              <a:buBlip>
                <a:blip r:embed="rId3"/>
              </a:buBlip>
            </a:pPr>
            <a:r>
              <a:rPr lang="en-US" sz="3600"/>
              <a:t> </a:t>
            </a:r>
          </a:p>
          <a:p>
            <a:pPr algn="l"/>
            <a:endParaRPr lang="en-US" sz="3600"/>
          </a:p>
          <a:p>
            <a:pPr algn="l">
              <a:buFontTx/>
              <a:buBlip>
                <a:blip r:embed="rId3"/>
              </a:buBlip>
            </a:pPr>
            <a:r>
              <a:rPr lang="en-US" sz="3600"/>
              <a:t> The average case is equivalent to the worst case</a:t>
            </a:r>
          </a:p>
          <a:p>
            <a:pPr algn="l">
              <a:buFontTx/>
              <a:buBlip>
                <a:blip r:embed="rId3"/>
              </a:buBlip>
            </a:pPr>
            <a:endParaRPr lang="en-US" sz="3600"/>
          </a:p>
          <a:p>
            <a:pPr algn="l">
              <a:buFontTx/>
              <a:buBlip>
                <a:blip r:embed="rId3"/>
              </a:buBlip>
            </a:pPr>
            <a:r>
              <a:rPr lang="en-US" sz="3600"/>
              <a:t> </a:t>
            </a: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2133600" y="990600"/>
          <a:ext cx="4572000" cy="1114425"/>
        </p:xfrm>
        <a:graphic>
          <a:graphicData uri="http://schemas.openxmlformats.org/presentationml/2006/ole">
            <p:oleObj spid="_x0000_s81925" name="Equation" r:id="rId4" imgW="1612800" imgH="393480" progId="Equation.3">
              <p:embed/>
            </p:oleObj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1447800" y="2286000"/>
          <a:ext cx="4114800" cy="671513"/>
        </p:xfrm>
        <a:graphic>
          <a:graphicData uri="http://schemas.openxmlformats.org/presentationml/2006/ole">
            <p:oleObj spid="_x0000_s81926" name="Equation" r:id="rId5" imgW="1396800" imgH="228600" progId="Equation.3">
              <p:embed/>
            </p:oleObj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1371600" y="5029200"/>
          <a:ext cx="2667000" cy="685800"/>
        </p:xfrm>
        <a:graphic>
          <a:graphicData uri="http://schemas.openxmlformats.org/presentationml/2006/ole">
            <p:oleObj spid="_x0000_s81927" name="Equation" r:id="rId6" imgW="888840" imgH="228600" progId="Equation.3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447800"/>
            <a:ext cx="7467600" cy="1905000"/>
          </a:xfrm>
        </p:spPr>
        <p:txBody>
          <a:bodyPr/>
          <a:lstStyle/>
          <a:p>
            <a:pPr algn="ctr"/>
            <a:r>
              <a:rPr lang="en-US" b="1">
                <a:latin typeface="Times New Roman" pitchFamily="18" charset="0"/>
              </a:rPr>
              <a:t/>
            </a:r>
            <a:br>
              <a:rPr lang="en-US" b="1">
                <a:latin typeface="Times New Roman" pitchFamily="18" charset="0"/>
              </a:rPr>
            </a:br>
            <a:r>
              <a:rPr lang="en-US" b="1">
                <a:latin typeface="Times New Roman" pitchFamily="18" charset="0"/>
              </a:rPr>
              <a:t>Simulation Results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>
                <a:latin typeface="Times New Roman" pitchFamily="18" charset="0"/>
              </a:rPr>
              <a:t>Jon Kroening, Sean Porter, and Erik Weyers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634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  int MAX = 99;</a:t>
            </a:r>
          </a:p>
          <a:p>
            <a:pPr algn="l"/>
            <a:r>
              <a:rPr lang="en-US"/>
              <a:t>  int Random[MAX];</a:t>
            </a:r>
          </a:p>
          <a:p>
            <a:pPr algn="l"/>
            <a:r>
              <a:rPr lang="en-US"/>
              <a:t>  int temp, flag;</a:t>
            </a:r>
          </a:p>
          <a:p>
            <a:pPr algn="l"/>
            <a:endParaRPr lang="en-US"/>
          </a:p>
          <a:p>
            <a:pPr algn="l"/>
            <a:r>
              <a:rPr lang="en-US"/>
              <a:t>  for(int i = 0; i&lt;100; i++)</a:t>
            </a:r>
          </a:p>
          <a:p>
            <a:pPr algn="l"/>
            <a:r>
              <a:rPr lang="en-US"/>
              <a:t>  {</a:t>
            </a:r>
          </a:p>
          <a:p>
            <a:pPr algn="l"/>
            <a:r>
              <a:rPr lang="en-US"/>
              <a:t>    flag = 1;                                                                       // Random Number </a:t>
            </a:r>
          </a:p>
          <a:p>
            <a:pPr algn="l"/>
            <a:r>
              <a:rPr lang="en-US"/>
              <a:t>    temp = 1+(int) (100.0*rand()/(RAND_MAX+1.0));  //obtained</a:t>
            </a:r>
          </a:p>
          <a:p>
            <a:pPr algn="l"/>
            <a:r>
              <a:rPr lang="en-US"/>
              <a:t>    for(int check = 0; check &lt;= i; check++){</a:t>
            </a:r>
          </a:p>
          <a:p>
            <a:pPr algn="l"/>
            <a:r>
              <a:rPr lang="en-US"/>
              <a:t>    	if(Random[check] == temp)                       //Checks if number is</a:t>
            </a:r>
          </a:p>
          <a:p>
            <a:pPr algn="l"/>
            <a:r>
              <a:rPr lang="en-US"/>
              <a:t>	  flag = 0;                                                    // already obtained</a:t>
            </a:r>
          </a:p>
          <a:p>
            <a:pPr algn="l"/>
            <a:r>
              <a:rPr lang="en-US"/>
              <a:t>  }  </a:t>
            </a:r>
          </a:p>
          <a:p>
            <a:pPr algn="l"/>
            <a:r>
              <a:rPr lang="en-US"/>
              <a:t>    if(flag == 0)                                          //if number is already obtained                                          </a:t>
            </a:r>
          </a:p>
          <a:p>
            <a:pPr algn="l"/>
            <a:r>
              <a:rPr lang="en-US"/>
              <a:t>      i--;                                                      //then it will reloop to find new one</a:t>
            </a:r>
          </a:p>
          <a:p>
            <a:pPr algn="l"/>
            <a:r>
              <a:rPr lang="en-US"/>
              <a:t>    else{</a:t>
            </a:r>
          </a:p>
          <a:p>
            <a:pPr algn="l"/>
            <a:r>
              <a:rPr lang="en-US"/>
              <a:t>      Random[i] = temp;                             //Otherwise enters number</a:t>
            </a:r>
          </a:p>
          <a:p>
            <a:pPr algn="l"/>
            <a:r>
              <a:rPr lang="en-US"/>
              <a:t>      cout &lt;&lt; Random[i] &lt;&lt; endl;              //in array and displays</a:t>
            </a:r>
          </a:p>
          <a:p>
            <a:pPr algn="l"/>
            <a:r>
              <a:rPr lang="en-US"/>
              <a:t>    }</a:t>
            </a:r>
          </a:p>
          <a:p>
            <a:pPr algn="l"/>
            <a:r>
              <a:rPr lang="en-US"/>
              <a:t>  }</a:t>
            </a:r>
          </a:p>
          <a:p>
            <a:pPr algn="l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Simulation Results</a:t>
            </a: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533400" y="1447800"/>
          <a:ext cx="8153400" cy="4733925"/>
        </p:xfrm>
        <a:graphic>
          <a:graphicData uri="http://schemas.openxmlformats.org/presentationml/2006/ole">
            <p:oleObj spid="_x0000_s11275" name="Chart" r:id="rId3" imgW="4677156" imgH="2714854" progId="Excel.Chart.8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>
                <a:latin typeface="Times New Roman" pitchFamily="18" charset="0"/>
              </a:rPr>
              <a:t/>
            </a:r>
            <a:br>
              <a:rPr lang="en-US" sz="3600" b="1">
                <a:latin typeface="Times New Roman" pitchFamily="18" charset="0"/>
              </a:rPr>
            </a:br>
            <a:r>
              <a:rPr lang="en-US" b="1">
                <a:latin typeface="Times New Roman" pitchFamily="18" charset="0"/>
              </a:rPr>
              <a:t>History and Background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>
                <a:latin typeface="Times New Roman" pitchFamily="18" charset="0"/>
              </a:rPr>
              <a:t>Jon Kroening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3600"/>
              <a:t>Worst Case</a:t>
            </a:r>
            <a:r>
              <a:rPr lang="en-US" sz="2800"/>
              <a:t>: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886200" y="1981200"/>
          <a:ext cx="2895600" cy="1150938"/>
        </p:xfrm>
        <a:graphic>
          <a:graphicData uri="http://schemas.openxmlformats.org/presentationml/2006/ole">
            <p:oleObj spid="_x0000_s95236" name="Equation" r:id="rId3" imgW="990360" imgH="393480" progId="Equation.3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Closing Comments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>
                <a:latin typeface="Times New Roman" pitchFamily="18" charset="0"/>
              </a:rPr>
              <a:t>The Bubble sort is not efficient, there are other sorting algorithms that are much faster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A Final Note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Thank you Dr. Deckleman for making this all possible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References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“Probability Models for Computer Science” by Sheldon Ross, Academic Press 2002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50875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The Bubble Sort</a:t>
            </a:r>
          </a:p>
        </p:txBody>
      </p:sp>
      <p:pic>
        <p:nvPicPr>
          <p:cNvPr id="1029" name="Picture 5" descr="Bill Gates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 t="-104524" r="-4546" b="100000"/>
          <a:stretch>
            <a:fillRect/>
          </a:stretch>
        </p:blipFill>
        <p:spPr>
          <a:xfrm>
            <a:off x="1676400" y="4416425"/>
            <a:ext cx="5257800" cy="1430338"/>
          </a:xfrm>
        </p:spPr>
      </p:pic>
      <p:pic>
        <p:nvPicPr>
          <p:cNvPr id="1030" name="Picture 6" descr="Bill Gates"/>
          <p:cNvPicPr>
            <a:picLocks noChangeAspect="1" noChangeArrowheads="1"/>
          </p:cNvPicPr>
          <p:nvPr/>
        </p:nvPicPr>
        <p:blipFill>
          <a:blip r:embed="rId3" cstate="print"/>
          <a:srcRect l="5769" t="-957" r="65385"/>
          <a:stretch>
            <a:fillRect/>
          </a:stretch>
        </p:blipFill>
        <p:spPr bwMode="auto">
          <a:xfrm>
            <a:off x="6858000" y="1676400"/>
            <a:ext cx="2286000" cy="2176463"/>
          </a:xfrm>
          <a:prstGeom prst="rect">
            <a:avLst/>
          </a:prstGeom>
          <a:noFill/>
        </p:spPr>
      </p:pic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962400" y="3276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7200" y="1752600"/>
            <a:ext cx="6477000" cy="426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4"/>
              </a:buBlip>
            </a:pPr>
            <a:r>
              <a:rPr lang="en-US" sz="3600"/>
              <a:t>Popular algorithm used for sorting data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4"/>
              </a:buBlip>
            </a:pPr>
            <a:r>
              <a:rPr lang="en-US" sz="3600"/>
              <a:t>Iverson was the first to use name ‘bubble sort’ in 1962, even though used earlier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4"/>
              </a:buBlip>
            </a:pPr>
            <a:r>
              <a:rPr lang="en-US" sz="3600"/>
              <a:t>Unfortunately it is commonly used where the number of elements is too large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The Bubble Sort</a:t>
            </a:r>
            <a:r>
              <a:rPr lang="en-US"/>
              <a:t>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>
                <a:latin typeface="Times New Roman" pitchFamily="18" charset="0"/>
              </a:rPr>
              <a:t>Starts at one end of the array and make repeated scans through the list comparing successive pairs of elements</a:t>
            </a:r>
          </a:p>
          <a:p>
            <a:r>
              <a:rPr lang="en-US" sz="3600" b="1" u="sng">
                <a:latin typeface="Times New Roman" pitchFamily="18" charset="0"/>
              </a:rPr>
              <a:t>5 3</a:t>
            </a:r>
            <a:r>
              <a:rPr lang="en-US" sz="3600">
                <a:latin typeface="Times New Roman" pitchFamily="18" charset="0"/>
              </a:rPr>
              <a:t> 6 2 8 9 1</a:t>
            </a:r>
          </a:p>
          <a:p>
            <a:r>
              <a:rPr lang="en-US" sz="3600">
                <a:latin typeface="Times New Roman" pitchFamily="18" charset="0"/>
              </a:rPr>
              <a:t>If the first element is larger than the second, called an inversion, then the values are swapped</a:t>
            </a:r>
          </a:p>
          <a:p>
            <a:r>
              <a:rPr lang="en-US" sz="3600" b="1" u="sng">
                <a:latin typeface="Times New Roman" pitchFamily="18" charset="0"/>
              </a:rPr>
              <a:t>3 5</a:t>
            </a:r>
            <a:r>
              <a:rPr lang="en-US" sz="3600">
                <a:latin typeface="Times New Roman" pitchFamily="18" charset="0"/>
              </a:rPr>
              <a:t> 6 2 8 9 1</a:t>
            </a:r>
          </a:p>
          <a:p>
            <a:pPr>
              <a:buFontTx/>
              <a:buNone/>
            </a:pPr>
            <a:endParaRPr lang="en-US" sz="360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The Bubble Sort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600">
                <a:latin typeface="Times New Roman" pitchFamily="18" charset="0"/>
              </a:rPr>
              <a:t>Each scan will push the maximum element to the top</a:t>
            </a:r>
          </a:p>
          <a:p>
            <a:pPr>
              <a:lnSpc>
                <a:spcPct val="80000"/>
              </a:lnSpc>
            </a:pPr>
            <a:r>
              <a:rPr lang="en-US" sz="3600">
                <a:latin typeface="Times New Roman" pitchFamily="18" charset="0"/>
              </a:rPr>
              <a:t>3 </a:t>
            </a:r>
            <a:r>
              <a:rPr lang="en-US" sz="3600" b="1" u="sng">
                <a:latin typeface="Times New Roman" pitchFamily="18" charset="0"/>
              </a:rPr>
              <a:t>5 6</a:t>
            </a:r>
            <a:r>
              <a:rPr lang="en-US" sz="3600">
                <a:latin typeface="Times New Roman" pitchFamily="18" charset="0"/>
              </a:rPr>
              <a:t> 2 8 9 1</a:t>
            </a:r>
          </a:p>
          <a:p>
            <a:pPr>
              <a:lnSpc>
                <a:spcPct val="80000"/>
              </a:lnSpc>
            </a:pPr>
            <a:r>
              <a:rPr lang="en-US" sz="3600">
                <a:latin typeface="Times New Roman" pitchFamily="18" charset="0"/>
              </a:rPr>
              <a:t>3 5 </a:t>
            </a:r>
            <a:r>
              <a:rPr lang="en-US" sz="3600" b="1" u="sng">
                <a:latin typeface="Times New Roman" pitchFamily="18" charset="0"/>
              </a:rPr>
              <a:t>6 2</a:t>
            </a:r>
            <a:r>
              <a:rPr lang="en-US" sz="3600">
                <a:latin typeface="Times New Roman" pitchFamily="18" charset="0"/>
              </a:rPr>
              <a:t> 8 9 1</a:t>
            </a:r>
          </a:p>
          <a:p>
            <a:pPr>
              <a:lnSpc>
                <a:spcPct val="80000"/>
              </a:lnSpc>
            </a:pPr>
            <a:r>
              <a:rPr lang="en-US" sz="3600">
                <a:latin typeface="Times New Roman" pitchFamily="18" charset="0"/>
              </a:rPr>
              <a:t>3 5 2 </a:t>
            </a:r>
            <a:r>
              <a:rPr lang="en-US" sz="3600" b="1" u="sng">
                <a:latin typeface="Times New Roman" pitchFamily="18" charset="0"/>
              </a:rPr>
              <a:t>6 8</a:t>
            </a:r>
            <a:r>
              <a:rPr lang="en-US" sz="3600">
                <a:latin typeface="Times New Roman" pitchFamily="18" charset="0"/>
              </a:rPr>
              <a:t> 9 1</a:t>
            </a:r>
          </a:p>
          <a:p>
            <a:pPr>
              <a:lnSpc>
                <a:spcPct val="80000"/>
              </a:lnSpc>
            </a:pPr>
            <a:r>
              <a:rPr lang="en-US" sz="3600">
                <a:latin typeface="Times New Roman" pitchFamily="18" charset="0"/>
              </a:rPr>
              <a:t>3 5 2 6 </a:t>
            </a:r>
            <a:r>
              <a:rPr lang="en-US" sz="3600" b="1" u="sng">
                <a:latin typeface="Times New Roman" pitchFamily="18" charset="0"/>
              </a:rPr>
              <a:t>8 9</a:t>
            </a:r>
            <a:r>
              <a:rPr lang="en-US" sz="3600">
                <a:latin typeface="Times New Roman" pitchFamily="18" charset="0"/>
              </a:rPr>
              <a:t> 1</a:t>
            </a:r>
          </a:p>
          <a:p>
            <a:pPr>
              <a:lnSpc>
                <a:spcPct val="80000"/>
              </a:lnSpc>
            </a:pPr>
            <a:r>
              <a:rPr lang="en-US" sz="3600">
                <a:latin typeface="Times New Roman" pitchFamily="18" charset="0"/>
              </a:rPr>
              <a:t>3 5 2 6 8 </a:t>
            </a:r>
            <a:r>
              <a:rPr lang="en-US" sz="3600" b="1" u="sng">
                <a:latin typeface="Times New Roman" pitchFamily="18" charset="0"/>
              </a:rPr>
              <a:t>9 1</a:t>
            </a:r>
          </a:p>
          <a:p>
            <a:pPr>
              <a:lnSpc>
                <a:spcPct val="80000"/>
              </a:lnSpc>
            </a:pPr>
            <a:r>
              <a:rPr lang="en-US" sz="3600">
                <a:latin typeface="Times New Roman" pitchFamily="18" charset="0"/>
              </a:rPr>
              <a:t>3 5 2 6 8 1 </a:t>
            </a:r>
            <a:r>
              <a:rPr lang="en-US" sz="3600" b="1" u="sng">
                <a:latin typeface="Times New Roman" pitchFamily="18" charset="0"/>
              </a:rPr>
              <a:t>9</a:t>
            </a:r>
            <a:endParaRPr lang="en-US" sz="3600" u="sng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The Bubble Sort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>
                <a:latin typeface="Times New Roman" pitchFamily="18" charset="0"/>
              </a:rPr>
              <a:t>This is the “bubbling” effect that gives the bubble sort its name</a:t>
            </a:r>
          </a:p>
          <a:p>
            <a:r>
              <a:rPr lang="en-US" sz="3600">
                <a:latin typeface="Times New Roman" pitchFamily="18" charset="0"/>
              </a:rPr>
              <a:t>This process is continued until the list is sorted</a:t>
            </a:r>
          </a:p>
          <a:p>
            <a:r>
              <a:rPr lang="en-US" sz="3600">
                <a:latin typeface="Times New Roman" pitchFamily="18" charset="0"/>
              </a:rPr>
              <a:t>The more inversions in the list, the longer it takes to sort</a:t>
            </a:r>
          </a:p>
          <a:p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04800"/>
            <a:ext cx="3810000" cy="6019800"/>
          </a:xfrm>
        </p:spPr>
        <p:txBody>
          <a:bodyPr/>
          <a:lstStyle/>
          <a:p>
            <a:r>
              <a:rPr lang="en-US" sz="4000" b="1" u="sng">
                <a:latin typeface="Times New Roman" pitchFamily="18" charset="0"/>
              </a:rPr>
              <a:t>3 5</a:t>
            </a:r>
            <a:r>
              <a:rPr lang="en-US" sz="4000">
                <a:latin typeface="Times New Roman" pitchFamily="18" charset="0"/>
              </a:rPr>
              <a:t> 2 6 8 1 9</a:t>
            </a:r>
            <a:endParaRPr lang="en-US" sz="4000"/>
          </a:p>
          <a:p>
            <a:r>
              <a:rPr lang="en-US" sz="4000">
                <a:latin typeface="Times New Roman" pitchFamily="18" charset="0"/>
              </a:rPr>
              <a:t>3 </a:t>
            </a:r>
            <a:r>
              <a:rPr lang="en-US" sz="4000" b="1" u="sng">
                <a:latin typeface="Times New Roman" pitchFamily="18" charset="0"/>
              </a:rPr>
              <a:t>5 2</a:t>
            </a:r>
            <a:r>
              <a:rPr lang="en-US" sz="4000">
                <a:latin typeface="Times New Roman" pitchFamily="18" charset="0"/>
              </a:rPr>
              <a:t> 6 8 1 9</a:t>
            </a:r>
            <a:endParaRPr lang="en-US" sz="4000"/>
          </a:p>
          <a:p>
            <a:r>
              <a:rPr lang="en-US" sz="4000">
                <a:latin typeface="Times New Roman" pitchFamily="18" charset="0"/>
              </a:rPr>
              <a:t>3 2 </a:t>
            </a:r>
            <a:r>
              <a:rPr lang="en-US" sz="4000" b="1" u="sng">
                <a:latin typeface="Times New Roman" pitchFamily="18" charset="0"/>
              </a:rPr>
              <a:t>5 6</a:t>
            </a:r>
            <a:r>
              <a:rPr lang="en-US" sz="4000">
                <a:latin typeface="Times New Roman" pitchFamily="18" charset="0"/>
              </a:rPr>
              <a:t> 8 1 9</a:t>
            </a:r>
          </a:p>
          <a:p>
            <a:r>
              <a:rPr lang="en-US" sz="4000">
                <a:latin typeface="Times New Roman" pitchFamily="18" charset="0"/>
              </a:rPr>
              <a:t>3 2 5 </a:t>
            </a:r>
            <a:r>
              <a:rPr lang="en-US" sz="4000" b="1" u="sng">
                <a:latin typeface="Times New Roman" pitchFamily="18" charset="0"/>
              </a:rPr>
              <a:t>6 8</a:t>
            </a:r>
            <a:r>
              <a:rPr lang="en-US" sz="4000">
                <a:latin typeface="Times New Roman" pitchFamily="18" charset="0"/>
              </a:rPr>
              <a:t> 1 9</a:t>
            </a:r>
          </a:p>
          <a:p>
            <a:r>
              <a:rPr lang="en-US" sz="4000">
                <a:latin typeface="Times New Roman" pitchFamily="18" charset="0"/>
              </a:rPr>
              <a:t>3 2 5 6 </a:t>
            </a:r>
            <a:r>
              <a:rPr lang="en-US" sz="4000" b="1" u="sng">
                <a:latin typeface="Times New Roman" pitchFamily="18" charset="0"/>
              </a:rPr>
              <a:t>8 1 </a:t>
            </a:r>
            <a:r>
              <a:rPr lang="en-US" sz="4000">
                <a:latin typeface="Times New Roman" pitchFamily="18" charset="0"/>
              </a:rPr>
              <a:t>9</a:t>
            </a:r>
          </a:p>
          <a:p>
            <a:r>
              <a:rPr lang="en-US" sz="4000" b="1" u="sng">
                <a:latin typeface="Times New Roman" pitchFamily="18" charset="0"/>
              </a:rPr>
              <a:t>3 2</a:t>
            </a:r>
            <a:r>
              <a:rPr lang="en-US" sz="4000">
                <a:latin typeface="Times New Roman" pitchFamily="18" charset="0"/>
              </a:rPr>
              <a:t> 5 6 1 8 9</a:t>
            </a:r>
          </a:p>
          <a:p>
            <a:r>
              <a:rPr lang="en-US" sz="4000">
                <a:latin typeface="Times New Roman" pitchFamily="18" charset="0"/>
              </a:rPr>
              <a:t>2 </a:t>
            </a:r>
            <a:r>
              <a:rPr lang="en-US" sz="4000" b="1" u="sng">
                <a:latin typeface="Times New Roman" pitchFamily="18" charset="0"/>
              </a:rPr>
              <a:t>3 5</a:t>
            </a:r>
            <a:r>
              <a:rPr lang="en-US" sz="4000">
                <a:latin typeface="Times New Roman" pitchFamily="18" charset="0"/>
              </a:rPr>
              <a:t> 6 1 8 9</a:t>
            </a:r>
            <a:endParaRPr lang="en-US" sz="4000" u="sng"/>
          </a:p>
          <a:p>
            <a:r>
              <a:rPr lang="en-US" sz="4000">
                <a:latin typeface="Times New Roman" pitchFamily="18" charset="0"/>
              </a:rPr>
              <a:t>2 3 </a:t>
            </a:r>
            <a:r>
              <a:rPr lang="en-US" sz="4000" b="1" u="sng">
                <a:latin typeface="Times New Roman" pitchFamily="18" charset="0"/>
              </a:rPr>
              <a:t>5 6</a:t>
            </a:r>
            <a:r>
              <a:rPr lang="en-US" sz="4000">
                <a:latin typeface="Times New Roman" pitchFamily="18" charset="0"/>
              </a:rPr>
              <a:t> 1 8 9</a:t>
            </a:r>
            <a:endParaRPr lang="en-US" sz="4000" u="sng"/>
          </a:p>
          <a:p>
            <a:pPr>
              <a:buFontTx/>
              <a:buNone/>
            </a:pPr>
            <a:endParaRPr lang="en-US" sz="3600" u="sng"/>
          </a:p>
          <a:p>
            <a:endParaRPr lang="en-US" sz="3200" u="sng"/>
          </a:p>
          <a:p>
            <a:endParaRPr lang="en-US" sz="3200" u="sng"/>
          </a:p>
          <a:p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304800"/>
            <a:ext cx="3810000" cy="5867400"/>
          </a:xfrm>
        </p:spPr>
        <p:txBody>
          <a:bodyPr/>
          <a:lstStyle/>
          <a:p>
            <a:r>
              <a:rPr lang="en-US" sz="4000">
                <a:latin typeface="Times New Roman" pitchFamily="18" charset="0"/>
              </a:rPr>
              <a:t>2 3 5 </a:t>
            </a:r>
            <a:r>
              <a:rPr lang="en-US" sz="4000" b="1" u="sng">
                <a:latin typeface="Times New Roman" pitchFamily="18" charset="0"/>
              </a:rPr>
              <a:t>6 1</a:t>
            </a:r>
            <a:r>
              <a:rPr lang="en-US" sz="4000">
                <a:latin typeface="Times New Roman" pitchFamily="18" charset="0"/>
              </a:rPr>
              <a:t> 8 9</a:t>
            </a:r>
          </a:p>
          <a:p>
            <a:r>
              <a:rPr lang="en-US" sz="4000" b="1" u="sng">
                <a:latin typeface="Times New Roman" pitchFamily="18" charset="0"/>
              </a:rPr>
              <a:t>2 3</a:t>
            </a:r>
            <a:r>
              <a:rPr lang="en-US" sz="4000">
                <a:latin typeface="Times New Roman" pitchFamily="18" charset="0"/>
              </a:rPr>
              <a:t> 5 1 6 8 9</a:t>
            </a:r>
          </a:p>
          <a:p>
            <a:r>
              <a:rPr lang="en-US" sz="4000">
                <a:latin typeface="Times New Roman" pitchFamily="18" charset="0"/>
              </a:rPr>
              <a:t>2 </a:t>
            </a:r>
            <a:r>
              <a:rPr lang="en-US" sz="4000" b="1" u="sng">
                <a:latin typeface="Times New Roman" pitchFamily="18" charset="0"/>
              </a:rPr>
              <a:t>3 5</a:t>
            </a:r>
            <a:r>
              <a:rPr lang="en-US" sz="4000">
                <a:latin typeface="Times New Roman" pitchFamily="18" charset="0"/>
              </a:rPr>
              <a:t> 1 6 8 9</a:t>
            </a:r>
          </a:p>
          <a:p>
            <a:r>
              <a:rPr lang="en-US" sz="4000">
                <a:latin typeface="Times New Roman" pitchFamily="18" charset="0"/>
              </a:rPr>
              <a:t>2 3 </a:t>
            </a:r>
            <a:r>
              <a:rPr lang="en-US" sz="4000" b="1" u="sng">
                <a:latin typeface="Times New Roman" pitchFamily="18" charset="0"/>
              </a:rPr>
              <a:t>5 1</a:t>
            </a:r>
            <a:r>
              <a:rPr lang="en-US" sz="4000">
                <a:latin typeface="Times New Roman" pitchFamily="18" charset="0"/>
              </a:rPr>
              <a:t> 6 8 9</a:t>
            </a:r>
          </a:p>
          <a:p>
            <a:r>
              <a:rPr lang="en-US" sz="4000" b="1" u="sng">
                <a:latin typeface="Times New Roman" pitchFamily="18" charset="0"/>
              </a:rPr>
              <a:t>2 3</a:t>
            </a:r>
            <a:r>
              <a:rPr lang="en-US" sz="4000">
                <a:latin typeface="Times New Roman" pitchFamily="18" charset="0"/>
              </a:rPr>
              <a:t> 1 5 6 8 9</a:t>
            </a:r>
          </a:p>
          <a:p>
            <a:r>
              <a:rPr lang="en-US" sz="4000">
                <a:latin typeface="Times New Roman" pitchFamily="18" charset="0"/>
              </a:rPr>
              <a:t>2 </a:t>
            </a:r>
            <a:r>
              <a:rPr lang="en-US" sz="4000" b="1" u="sng">
                <a:latin typeface="Times New Roman" pitchFamily="18" charset="0"/>
              </a:rPr>
              <a:t>3 1</a:t>
            </a:r>
            <a:r>
              <a:rPr lang="en-US" sz="4000">
                <a:latin typeface="Times New Roman" pitchFamily="18" charset="0"/>
              </a:rPr>
              <a:t> 5 6 8 9</a:t>
            </a:r>
          </a:p>
          <a:p>
            <a:r>
              <a:rPr lang="en-US" sz="4000" b="1" u="sng">
                <a:latin typeface="Times New Roman" pitchFamily="18" charset="0"/>
              </a:rPr>
              <a:t>2 1</a:t>
            </a:r>
            <a:r>
              <a:rPr lang="en-US" sz="4000" b="1">
                <a:latin typeface="Times New Roman" pitchFamily="18" charset="0"/>
              </a:rPr>
              <a:t> 3</a:t>
            </a:r>
            <a:r>
              <a:rPr lang="en-US" sz="4000">
                <a:latin typeface="Times New Roman" pitchFamily="18" charset="0"/>
              </a:rPr>
              <a:t> 5 6 8 9</a:t>
            </a:r>
          </a:p>
          <a:p>
            <a:r>
              <a:rPr lang="en-US" sz="4000" b="1" u="sng">
                <a:latin typeface="Times New Roman" pitchFamily="18" charset="0"/>
              </a:rPr>
              <a:t>1 2 3 5 6 8 9</a:t>
            </a:r>
          </a:p>
          <a:p>
            <a:pPr>
              <a:buFontTx/>
              <a:buNone/>
            </a:pPr>
            <a:endParaRPr lang="en-US" sz="360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9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9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9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9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9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98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98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98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Bubble Sort Algorithm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43000" y="1600200"/>
            <a:ext cx="6096000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 b="1">
                <a:cs typeface="Times New Roman" pitchFamily="18" charset="0"/>
              </a:rPr>
              <a:t>template &lt;typename R&gt;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void bubbleSort(vector&lt;R&gt;&amp; v)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{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	int pass, length;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	R temp;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	for( length = 0; length &lt; v.size()-1; length++)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	{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		for(pass = 0; pass &lt; v.size()-1; pass ++)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		{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			if(v[pass] &gt; v[pass +1])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			{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				temp = v[pass];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				v[pass] = v[pass + 1];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				v[pass + 1] = temp;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			}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		}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	}</a:t>
            </a:r>
          </a:p>
          <a:p>
            <a:pPr algn="l" eaLnBrk="0" hangingPunct="0"/>
            <a:r>
              <a:rPr lang="en-US" sz="1800" b="1">
                <a:cs typeface="Times New Roman" pitchFamily="18" charset="0"/>
              </a:rPr>
              <a:t>}</a:t>
            </a:r>
          </a:p>
          <a:p>
            <a:pPr algn="l" eaLnBrk="0" hangingPunct="0"/>
            <a:endParaRPr lang="en-US" sz="1800" b="1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1086&quot;&gt;&lt;object type=&quot;3&quot; unique_id=&quot;11087&quot;&gt;&lt;property id=&quot;20148&quot; value=&quot;5&quot;/&gt;&lt;property id=&quot;20300&quot; value=&quot;Slide 1 - &amp;quot;Bubble Trouble&amp;quot;&quot;/&gt;&lt;property id=&quot;20307&quot; value=&quot;256&quot;/&gt;&lt;/object&gt;&lt;object type=&quot;3&quot; unique_id=&quot;11088&quot;&gt;&lt;property id=&quot;20148&quot; value=&quot;5&quot;/&gt;&lt;property id=&quot;20300&quot; value=&quot;Slide 2 - &amp;quot;The Guys Who Bring It To You&amp;quot;&quot;/&gt;&lt;property id=&quot;20307&quot; value=&quot;257&quot;/&gt;&lt;/object&gt;&lt;object type=&quot;3&quot; unique_id=&quot;11089&quot;&gt;&lt;property id=&quot;20148&quot; value=&quot;5&quot;/&gt;&lt;property id=&quot;20300&quot; value=&quot;Slide 3 - &amp;quot;&amp;#x0D;&amp;#x0A;History and Background&amp;quot;&quot;/&gt;&lt;property id=&quot;20307&quot; value=&quot;272&quot;/&gt;&lt;/object&gt;&lt;object type=&quot;3&quot; unique_id=&quot;11090&quot;&gt;&lt;property id=&quot;20148&quot; value=&quot;5&quot;/&gt;&lt;property id=&quot;20300&quot; value=&quot;Slide 4 - &amp;quot;The Bubble Sort&amp;quot;&quot;/&gt;&lt;property id=&quot;20307&quot; value=&quot;258&quot;/&gt;&lt;/object&gt;&lt;object type=&quot;3&quot; unique_id=&quot;11091&quot;&gt;&lt;property id=&quot;20148&quot; value=&quot;5&quot;/&gt;&lt;property id=&quot;20300&quot; value=&quot;Slide 5 - &amp;quot;The Bubble Sort &amp;quot;&quot;/&gt;&lt;property id=&quot;20307&quot; value=&quot;282&quot;/&gt;&lt;/object&gt;&lt;object type=&quot;3&quot; unique_id=&quot;11092&quot;&gt;&lt;property id=&quot;20148&quot; value=&quot;5&quot;/&gt;&lt;property id=&quot;20300&quot; value=&quot;Slide 6 - &amp;quot;The Bubble Sort&amp;quot;&quot;/&gt;&lt;property id=&quot;20307&quot; value=&quot;283&quot;/&gt;&lt;/object&gt;&lt;object type=&quot;3&quot; unique_id=&quot;11093&quot;&gt;&lt;property id=&quot;20148&quot; value=&quot;5&quot;/&gt;&lt;property id=&quot;20300&quot; value=&quot;Slide 7 - &amp;quot;The Bubble Sort&amp;quot;&quot;/&gt;&lt;property id=&quot;20307&quot; value=&quot;284&quot;/&gt;&lt;/object&gt;&lt;object type=&quot;3&quot; unique_id=&quot;11094&quot;&gt;&lt;property id=&quot;20148&quot; value=&quot;5&quot;/&gt;&lt;property id=&quot;20300&quot; value=&quot;Slide 8&quot;/&gt;&lt;property id=&quot;20307&quot; value=&quot;292&quot;/&gt;&lt;/object&gt;&lt;object type=&quot;3&quot; unique_id=&quot;11095&quot;&gt;&lt;property id=&quot;20148&quot; value=&quot;5&quot;/&gt;&lt;property id=&quot;20300&quot; value=&quot;Slide 9 - &amp;quot;Bubble Sort Algorithm&amp;quot;&quot;/&gt;&lt;property id=&quot;20307&quot; value=&quot;259&quot;/&gt;&lt;/object&gt;&lt;object type=&quot;3&quot; unique_id=&quot;11096&quot;&gt;&lt;property id=&quot;20148&quot; value=&quot;5&quot;/&gt;&lt;property id=&quot;20300&quot; value=&quot;Slide 10 - &amp;quot;&amp;#x0D;&amp;#x0A;Best and Worst Case Scenarios&amp;quot;&quot;/&gt;&lt;property id=&quot;20307&quot; value=&quot;270&quot;/&gt;&lt;/object&gt;&lt;object type=&quot;3&quot; unique_id=&quot;11097&quot;&gt;&lt;property id=&quot;20148&quot; value=&quot;5&quot;/&gt;&lt;property id=&quot;20300&quot; value=&quot;Slide 11 - &amp;quot;Best Case of the Bubble Sort&amp;quot;&quot;/&gt;&lt;property id=&quot;20307&quot; value=&quot;260&quot;/&gt;&lt;/object&gt;&lt;object type=&quot;3&quot; unique_id=&quot;11098&quot;&gt;&lt;property id=&quot;20148&quot; value=&quot;5&quot;/&gt;&lt;property id=&quot;20300&quot; value=&quot;Slide 12 - &amp;quot;Best Case (cont.)&amp;quot;&quot;/&gt;&lt;property id=&quot;20307&quot; value=&quot;287&quot;/&gt;&lt;/object&gt;&lt;object type=&quot;3&quot; unique_id=&quot;11099&quot;&gt;&lt;property id=&quot;20148&quot; value=&quot;5&quot;/&gt;&lt;property id=&quot;20300&quot; value=&quot;Slide 13 - &amp;quot;Worst Case of the Bubble Sort&amp;quot;&quot;/&gt;&lt;property id=&quot;20307&quot; value=&quot;267&quot;/&gt;&lt;/object&gt;&lt;object type=&quot;3&quot; unique_id=&quot;11100&quot;&gt;&lt;property id=&quot;20148&quot; value=&quot;5&quot;/&gt;&lt;property id=&quot;20300&quot; value=&quot;Slide 14 - &amp;quot;Worst Case (cont.)&amp;quot;&quot;/&gt;&lt;property id=&quot;20307&quot; value=&quot;288&quot;/&gt;&lt;/object&gt;&lt;object type=&quot;3&quot; unique_id=&quot;11101&quot;&gt;&lt;property id=&quot;20148&quot; value=&quot;5&quot;/&gt;&lt;property id=&quot;20300&quot; value=&quot;Slide 15 - &amp;quot;Worst Case (cont.)&amp;quot;&quot;/&gt;&lt;property id=&quot;20307&quot; value=&quot;289&quot;/&gt;&lt;/object&gt;&lt;object type=&quot;3&quot; unique_id=&quot;11102&quot;&gt;&lt;property id=&quot;20148&quot; value=&quot;5&quot;/&gt;&lt;property id=&quot;20300&quot; value=&quot;Slide 16 - &amp;quot;Time Complexity Model of the Worst Case&amp;quot;&quot;/&gt;&lt;property id=&quot;20307&quot; value=&quot;268&quot;/&gt;&lt;/object&gt;&lt;object type=&quot;3&quot; unique_id=&quot;11103&quot;&gt;&lt;property id=&quot;20148&quot; value=&quot;5&quot;/&gt;&lt;property id=&quot;20300&quot; value=&quot;Slide 17 - &amp;quot;Average Case&amp;quot;&quot;/&gt;&lt;property id=&quot;20307&quot; value=&quot;271&quot;/&gt;&lt;/object&gt;&lt;object type=&quot;3&quot; unique_id=&quot;11104&quot;&gt;&lt;property id=&quot;20148&quot; value=&quot;5&quot;/&gt;&lt;property id=&quot;20300&quot; value=&quot;Slide 18 - &amp;quot;Random Variables &amp;quot;&quot;/&gt;&lt;property id=&quot;20307&quot; value=&quot;261&quot;/&gt;&lt;/object&gt;&lt;object type=&quot;3&quot; unique_id=&quot;11105&quot;&gt;&lt;property id=&quot;20148&quot; value=&quot;5&quot;/&gt;&lt;property id=&quot;20300&quot; value=&quot;Slide 19 - &amp;quot;Bernoulli Random Variable&amp;quot;&quot;/&gt;&lt;property id=&quot;20307&quot; value=&quot;269&quot;/&gt;&lt;/object&gt;&lt;object type=&quot;3&quot; unique_id=&quot;11106&quot;&gt;&lt;property id=&quot;20148&quot; value=&quot;5&quot;/&gt;&lt;property id=&quot;20300&quot; value=&quot;Slide 20 - &amp;quot;Expected Value&amp;quot;&quot;/&gt;&lt;property id=&quot;20307&quot; value=&quot;275&quot;/&gt;&lt;/object&gt;&lt;object type=&quot;3&quot; unique_id=&quot;11107&quot;&gt;&lt;property id=&quot;20148&quot; value=&quot;5&quot;/&gt;&lt;property id=&quot;20300&quot; value=&quot;Slide 21 - &amp;quot;Sums of Random Variables&amp;quot;&quot;/&gt;&lt;property id=&quot;20307&quot; value=&quot;277&quot;/&gt;&lt;/object&gt;&lt;object type=&quot;3&quot; unique_id=&quot;11108&quot;&gt;&lt;property id=&quot;20148&quot; value=&quot;5&quot;/&gt;&lt;property id=&quot;20300&quot; value=&quot;Slide 22 - &amp;quot;Analytic Estimates for &amp;#x0D;&amp;#x0A;Bubble Sort&amp;quot;&quot;/&gt;&lt;property id=&quot;20307&quot; value=&quot;266&quot;/&gt;&lt;/object&gt;&lt;object type=&quot;3&quot; unique_id=&quot;11109&quot;&gt;&lt;property id=&quot;20148&quot; value=&quot;5&quot;/&gt;&lt;property id=&quot;20300&quot; value=&quot;Slide 23&quot;/&gt;&lt;property id=&quot;20307&quot; value=&quot;278&quot;/&gt;&lt;/object&gt;&lt;object type=&quot;3&quot; unique_id=&quot;11110&quot;&gt;&lt;property id=&quot;20148&quot; value=&quot;5&quot;/&gt;&lt;property id=&quot;20300&quot; value=&quot;Slide 24&quot;/&gt;&lt;property id=&quot;20307&quot; value=&quot;280&quot;/&gt;&lt;/object&gt;&lt;object type=&quot;3&quot; unique_id=&quot;11111&quot;&gt;&lt;property id=&quot;20148&quot; value=&quot;5&quot;/&gt;&lt;property id=&quot;20300&quot; value=&quot;Slide 25&quot;/&gt;&lt;property id=&quot;20307&quot; value=&quot;279&quot;/&gt;&lt;/object&gt;&lt;object type=&quot;3&quot; unique_id=&quot;11112&quot;&gt;&lt;property id=&quot;20148&quot; value=&quot;5&quot;/&gt;&lt;property id=&quot;20300&quot; value=&quot;Slide 26&quot;/&gt;&lt;property id=&quot;20307&quot; value=&quot;281&quot;/&gt;&lt;/object&gt;&lt;object type=&quot;3&quot; unique_id=&quot;11113&quot;&gt;&lt;property id=&quot;20148&quot; value=&quot;5&quot;/&gt;&lt;property id=&quot;20300&quot; value=&quot;Slide 27 - &amp;quot;&amp;#x0D;&amp;#x0A;Simulation Results&amp;quot;&quot;/&gt;&lt;property id=&quot;20307&quot; value=&quot;273&quot;/&gt;&lt;/object&gt;&lt;object type=&quot;3&quot; unique_id=&quot;11114&quot;&gt;&lt;property id=&quot;20148&quot; value=&quot;5&quot;/&gt;&lt;property id=&quot;20300&quot; value=&quot;Slide 28&quot;/&gt;&lt;property id=&quot;20307&quot; value=&quot;290&quot;/&gt;&lt;/object&gt;&lt;object type=&quot;3&quot; unique_id=&quot;11115&quot;&gt;&lt;property id=&quot;20148&quot; value=&quot;5&quot;/&gt;&lt;property id=&quot;20300&quot; value=&quot;Slide 29 - &amp;quot;Simulation Results&amp;quot;&quot;/&gt;&lt;property id=&quot;20307&quot; value=&quot;262&quot;/&gt;&lt;/object&gt;&lt;object type=&quot;3&quot; unique_id=&quot;11116&quot;&gt;&lt;property id=&quot;20148&quot; value=&quot;5&quot;/&gt;&lt;property id=&quot;20300&quot; value=&quot;Slide 30 - &amp;quot; &amp;quot;&quot;/&gt;&lt;property id=&quot;20307&quot; value=&quot;291&quot;/&gt;&lt;/object&gt;&lt;object type=&quot;3&quot; unique_id=&quot;11117&quot;&gt;&lt;property id=&quot;20148&quot; value=&quot;5&quot;/&gt;&lt;property id=&quot;20300&quot; value=&quot;Slide 31 - &amp;quot;Closing Comments&amp;quot;&quot;/&gt;&lt;property id=&quot;20307&quot; value=&quot;264&quot;/&gt;&lt;/object&gt;&lt;object type=&quot;3&quot; unique_id=&quot;11118&quot;&gt;&lt;property id=&quot;20148&quot; value=&quot;5&quot;/&gt;&lt;property id=&quot;20300&quot; value=&quot;Slide 32 - &amp;quot;A Final Note&amp;quot;&quot;/&gt;&lt;property id=&quot;20307&quot; value=&quot;265&quot;/&gt;&lt;/object&gt;&lt;object type=&quot;3&quot; unique_id=&quot;11119&quot;&gt;&lt;property id=&quot;20148&quot; value=&quot;5&quot;/&gt;&lt;property id=&quot;20300&quot; value=&quot;Slide 33 - &amp;quot;References&amp;quot;&quot;/&gt;&lt;property id=&quot;20307&quot; value=&quot;285&quot;/&gt;&lt;/object&gt;&lt;/object&gt;&lt;object type=&quot;8&quot; unique_id=&quot;11154&quot;&gt;&lt;/object&gt;&lt;/object&gt;&lt;/database&gt;"/>
  <p:tag name="MMPROD_NEXTUNIQUEID" val="10010"/>
  <p:tag name="SECTOMILLISECCONVERTED" val="1"/>
</p:tagLst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Office\Templates\Presentation Designs\Network Blitz.pot</Template>
  <TotalTime>1290</TotalTime>
  <Words>814</Words>
  <Application>Microsoft Office PowerPoint</Application>
  <PresentationFormat>On-screen Show (4:3)</PresentationFormat>
  <Paragraphs>173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Times New Roman</vt:lpstr>
      <vt:lpstr>Arial Black</vt:lpstr>
      <vt:lpstr>Arial</vt:lpstr>
      <vt:lpstr>Wingdings</vt:lpstr>
      <vt:lpstr>MS Gothic</vt:lpstr>
      <vt:lpstr>Network Blitz</vt:lpstr>
      <vt:lpstr>Microsoft Equation 3.0</vt:lpstr>
      <vt:lpstr>Microsoft Excel Chart</vt:lpstr>
      <vt:lpstr>Bubble Trouble</vt:lpstr>
      <vt:lpstr>The Guys Who Bring It To You</vt:lpstr>
      <vt:lpstr> History and Background</vt:lpstr>
      <vt:lpstr>The Bubble Sort</vt:lpstr>
      <vt:lpstr>The Bubble Sort </vt:lpstr>
      <vt:lpstr>The Bubble Sort</vt:lpstr>
      <vt:lpstr>The Bubble Sort</vt:lpstr>
      <vt:lpstr>Slide 8</vt:lpstr>
      <vt:lpstr>Bubble Sort Algorithm</vt:lpstr>
      <vt:lpstr> Best and Worst Case Scenarios</vt:lpstr>
      <vt:lpstr>Best Case of the Bubble Sort</vt:lpstr>
      <vt:lpstr>Best Case (cont.)</vt:lpstr>
      <vt:lpstr>Worst Case of the Bubble Sort</vt:lpstr>
      <vt:lpstr>Worst Case (cont.)</vt:lpstr>
      <vt:lpstr>Worst Case (cont.)</vt:lpstr>
      <vt:lpstr>Time Complexity Model of the Worst Case</vt:lpstr>
      <vt:lpstr>Average Case</vt:lpstr>
      <vt:lpstr>Random Variables </vt:lpstr>
      <vt:lpstr>Bernoulli Random Variable</vt:lpstr>
      <vt:lpstr>Expected Value</vt:lpstr>
      <vt:lpstr>Sums of Random Variables</vt:lpstr>
      <vt:lpstr>Analytic Estimates for  Bubble Sort</vt:lpstr>
      <vt:lpstr>Slide 23</vt:lpstr>
      <vt:lpstr>Slide 24</vt:lpstr>
      <vt:lpstr>Slide 25</vt:lpstr>
      <vt:lpstr>Slide 26</vt:lpstr>
      <vt:lpstr> Simulation Results</vt:lpstr>
      <vt:lpstr>Slide 28</vt:lpstr>
      <vt:lpstr>Simulation Results</vt:lpstr>
      <vt:lpstr> </vt:lpstr>
      <vt:lpstr>Closing Comments</vt:lpstr>
      <vt:lpstr>A Final Note</vt:lpstr>
      <vt:lpstr>References</vt:lpstr>
    </vt:vector>
  </TitlesOfParts>
  <Company>UW STOUT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porters</dc:creator>
  <cp:lastModifiedBy>Jen</cp:lastModifiedBy>
  <cp:revision>130</cp:revision>
  <dcterms:created xsi:type="dcterms:W3CDTF">2003-11-20T00:12:24Z</dcterms:created>
  <dcterms:modified xsi:type="dcterms:W3CDTF">2011-10-28T18:55:37Z</dcterms:modified>
</cp:coreProperties>
</file>