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304" r:id="rId2"/>
    <p:sldId id="299" r:id="rId3"/>
    <p:sldId id="300" r:id="rId4"/>
    <p:sldId id="301" r:id="rId5"/>
    <p:sldId id="302" r:id="rId6"/>
    <p:sldId id="303" r:id="rId7"/>
    <p:sldId id="298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66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71" autoAdjust="0"/>
  </p:normalViewPr>
  <p:slideViewPr>
    <p:cSldViewPr>
      <p:cViewPr varScale="1">
        <p:scale>
          <a:sx n="74" d="100"/>
          <a:sy n="74" d="100"/>
        </p:scale>
        <p:origin x="-138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2270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536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6542088" y="6400800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1400" dirty="0" smtClean="0"/>
              <a:t>September 24, 2001      L5.1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80975"/>
            <a:ext cx="2074863" cy="629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80975"/>
            <a:ext cx="6076950" cy="629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80975"/>
            <a:ext cx="7542213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9pPr>
    </p:titleStyle>
    <p:bodyStyle>
      <a:lvl1pPr marL="341313" indent="-341313" algn="l" defTabSz="449263" rtl="0" eaLnBrk="0" fontAlgn="base" hangingPunct="0">
        <a:lnSpc>
          <a:spcPct val="90000"/>
        </a:lnSpc>
        <a:spcBef>
          <a:spcPts val="1188"/>
        </a:spcBef>
        <a:spcAft>
          <a:spcPct val="0"/>
        </a:spcAft>
        <a:buClr>
          <a:srgbClr val="CC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90000"/>
        </a:lnSpc>
        <a:spcBef>
          <a:spcPts val="11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11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10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0000"/>
        </a:lnSpc>
        <a:spcBef>
          <a:spcPts val="8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0000"/>
        </a:lnSpc>
        <a:spcBef>
          <a:spcPts val="8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0000"/>
        </a:lnSpc>
        <a:spcBef>
          <a:spcPts val="8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0000"/>
        </a:lnSpc>
        <a:spcBef>
          <a:spcPts val="8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NIKUNJ\Desktop\mac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1628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09538" y="152400"/>
            <a:ext cx="6348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Now, perform sort operation only on bins 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/>
              <a:t>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80975" y="614363"/>
            <a:ext cx="6348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Here, bin 3 is already sorted.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2388" y="1204913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0600" y="12192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1219200"/>
            <a:ext cx="727075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887663" y="1219200"/>
            <a:ext cx="725487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800475" y="1204913"/>
            <a:ext cx="727075" cy="169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defRPr/>
            </a:pPr>
            <a:endParaRPr lang="en-US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defRPr/>
            </a:pPr>
            <a:endParaRPr lang="en-US" dirty="0">
              <a:solidFill>
                <a:srgbClr val="FF0000"/>
              </a:solidFill>
              <a:latin typeface="Times New Roman" pitchFamily="1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724400" y="1219200"/>
            <a:ext cx="727075" cy="16621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638800" y="12192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553200" y="12192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467600" y="12192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8369300" y="12192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17463" y="3124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990600" y="3124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05000" y="3124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921000" y="3124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800475" y="3124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724400" y="3124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638800" y="3124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553200" y="3124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467600" y="3124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8369300" y="312578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2886075" y="24241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r>
              <a:rPr lang="en-US" u="sng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2886075" y="2057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r>
              <a:rPr lang="en-US" u="sng">
                <a:solidFill>
                  <a:srgbClr val="FF0000"/>
                </a:solidFill>
              </a:rPr>
              <a:t>5</a:t>
            </a: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03650" y="24463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457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641975" y="24463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657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556375" y="24463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470775" y="24463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839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803650" y="2057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436</a:t>
            </a:r>
          </a:p>
        </p:txBody>
      </p:sp>
      <p:sp>
        <p:nvSpPr>
          <p:cNvPr id="92" name="Up Arrow 91"/>
          <p:cNvSpPr>
            <a:spLocks noChangeArrowheads="1"/>
          </p:cNvSpPr>
          <p:nvPr/>
        </p:nvSpPr>
        <p:spPr bwMode="auto">
          <a:xfrm>
            <a:off x="2987675" y="3621088"/>
            <a:ext cx="523875" cy="1136650"/>
          </a:xfrm>
          <a:prstGeom prst="upArrow">
            <a:avLst>
              <a:gd name="adj1" fmla="val 50000"/>
              <a:gd name="adj2" fmla="val 50003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31763" y="228600"/>
            <a:ext cx="6954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Then, sort bin which contain more than one element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06375" y="825500"/>
            <a:ext cx="6954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Here, bin 4 contains 2 element. So sorts them.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113" y="1450975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49325" y="1465263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63725" y="1465263"/>
            <a:ext cx="727075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846388" y="1465263"/>
            <a:ext cx="725487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759200" y="1450975"/>
            <a:ext cx="727075" cy="1697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defRPr/>
            </a:pPr>
            <a:endParaRPr lang="en-US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defRPr/>
            </a:pPr>
            <a:endParaRPr lang="en-US" dirty="0">
              <a:solidFill>
                <a:srgbClr val="FF0000"/>
              </a:solidFill>
              <a:latin typeface="Times New Roman" pitchFamily="16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683125" y="1465263"/>
            <a:ext cx="727075" cy="1662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597525" y="1465263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511925" y="1465263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426325" y="1465263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328025" y="1465263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-23813" y="3370263"/>
            <a:ext cx="72707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949325" y="33702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1863725" y="33702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879725" y="33702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759200" y="33702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683125" y="33702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597525" y="33702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511925" y="33702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426325" y="33702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328025" y="337185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44800" y="2670175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329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2844800" y="23034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355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62375" y="23066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r>
              <a:rPr lang="en-US" u="sng">
                <a:solidFill>
                  <a:srgbClr val="FF0000"/>
                </a:solidFill>
              </a:rPr>
              <a:t>5</a:t>
            </a:r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00700" y="26908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657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515100" y="26908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7429500" y="26908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839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762375" y="268605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r>
              <a:rPr lang="en-US" u="sng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Up Arrow 85"/>
          <p:cNvSpPr>
            <a:spLocks noChangeArrowheads="1"/>
          </p:cNvSpPr>
          <p:nvPr/>
        </p:nvSpPr>
        <p:spPr bwMode="auto">
          <a:xfrm>
            <a:off x="3863975" y="4003675"/>
            <a:ext cx="523875" cy="1136650"/>
          </a:xfrm>
          <a:prstGeom prst="upArrow">
            <a:avLst>
              <a:gd name="adj1" fmla="val 50000"/>
              <a:gd name="adj2" fmla="val 50003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06375" y="5486400"/>
            <a:ext cx="6348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Sorted List:-</a:t>
            </a:r>
          </a:p>
          <a:p>
            <a:endParaRPr lang="en-US"/>
          </a:p>
          <a:p>
            <a:r>
              <a:rPr lang="en-US"/>
              <a:t>329, 355, 436, 457, 657, 720, 839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542213" cy="1390650"/>
          </a:xfrm>
        </p:spPr>
        <p:txBody>
          <a:bodyPr/>
          <a:lstStyle/>
          <a:p>
            <a:r>
              <a:rPr lang="en-US" smtClean="0"/>
              <a:t>Algorithm</a:t>
            </a:r>
            <a:br>
              <a:rPr lang="en-US" smtClean="0"/>
            </a:br>
            <a:endParaRPr lang="en-US" smtClean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1143000"/>
            <a:ext cx="8610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/>
            <a:r>
              <a:rPr lang="en-GB"/>
              <a:t>Algorithm for radix sorting:</a:t>
            </a:r>
          </a:p>
          <a:p>
            <a:pPr marL="457200" indent="-457200"/>
            <a:r>
              <a:rPr lang="en-GB"/>
              <a:t> </a:t>
            </a:r>
          </a:p>
          <a:p>
            <a:pPr marL="457200" indent="-457200">
              <a:buFontTx/>
              <a:buAutoNum type="arabicPeriod"/>
            </a:pPr>
            <a:r>
              <a:rPr lang="en-GB"/>
              <a:t>Look at the rightmost digit.</a:t>
            </a:r>
          </a:p>
          <a:p>
            <a:pPr marL="457200" indent="-457200">
              <a:buFontTx/>
              <a:buAutoNum type="arabicPeriod"/>
            </a:pPr>
            <a:endParaRPr lang="en-GB"/>
          </a:p>
          <a:p>
            <a:pPr marL="457200" indent="-457200">
              <a:buFontTx/>
              <a:buAutoNum type="arabicPeriod"/>
            </a:pPr>
            <a:r>
              <a:rPr lang="en-GB"/>
              <a:t>Assign the full number to that digits index.</a:t>
            </a:r>
          </a:p>
          <a:p>
            <a:pPr marL="457200" indent="-457200">
              <a:buFontTx/>
              <a:buAutoNum type="arabicPeriod"/>
            </a:pPr>
            <a:endParaRPr lang="en-GB"/>
          </a:p>
          <a:p>
            <a:pPr marL="457200" indent="-457200">
              <a:buFontTx/>
              <a:buAutoNum type="arabicPeriod"/>
            </a:pPr>
            <a:r>
              <a:rPr lang="en-GB"/>
              <a:t> Look at the next digit to the left FROM the current sorted array. IF there is no digit, pad a 0.</a:t>
            </a:r>
          </a:p>
          <a:p>
            <a:pPr marL="457200" indent="-457200">
              <a:buFontTx/>
              <a:buAutoNum type="arabicPeriod"/>
            </a:pPr>
            <a:endParaRPr lang="en-GB"/>
          </a:p>
          <a:p>
            <a:pPr marL="457200" indent="-457200">
              <a:buFontTx/>
              <a:buAutoNum type="arabicPeriod"/>
            </a:pPr>
            <a:r>
              <a:rPr lang="en-GB"/>
              <a:t> REPEAT STEP 3 UNTIL all numbers have been sorted.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542213" cy="1390650"/>
          </a:xfrm>
        </p:spPr>
        <p:txBody>
          <a:bodyPr/>
          <a:lstStyle/>
          <a:p>
            <a:r>
              <a:rPr lang="en-US" smtClean="0"/>
              <a:t>Time complexity</a:t>
            </a:r>
            <a:br>
              <a:rPr lang="en-US" smtClean="0"/>
            </a:br>
            <a:endParaRPr lang="en-US" smtClean="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1447800"/>
            <a:ext cx="899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0" y="1222375"/>
            <a:ext cx="91440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void radixsort(int *a, int n)</a:t>
            </a:r>
          </a:p>
          <a:p>
            <a:r>
              <a:rPr lang="en-US"/>
              <a:t>{</a:t>
            </a:r>
          </a:p>
          <a:p>
            <a:r>
              <a:rPr lang="en-US"/>
              <a:t>  int i, b[MAX], m = a[0], exp = 1;</a:t>
            </a:r>
          </a:p>
          <a:p>
            <a:r>
              <a:rPr lang="en-US"/>
              <a:t>  for (i = 0; i &lt; n; i++)</a:t>
            </a:r>
          </a:p>
          <a:p>
            <a:r>
              <a:rPr lang="en-US"/>
              <a:t>  {</a:t>
            </a:r>
          </a:p>
          <a:p>
            <a:r>
              <a:rPr lang="en-US"/>
              <a:t>    if (a[i] &gt; m)</a:t>
            </a:r>
          </a:p>
          <a:p>
            <a:r>
              <a:rPr lang="en-US"/>
              <a:t>      m = a[i];</a:t>
            </a:r>
          </a:p>
          <a:p>
            <a:r>
              <a:rPr lang="en-US"/>
              <a:t>  }</a:t>
            </a:r>
          </a:p>
          <a:p>
            <a:r>
              <a:rPr lang="en-US"/>
              <a:t> </a:t>
            </a:r>
          </a:p>
          <a:p>
            <a:r>
              <a:rPr lang="en-US"/>
              <a:t>  while (m / exp &gt; 0)</a:t>
            </a:r>
          </a:p>
          <a:p>
            <a:r>
              <a:rPr lang="en-US"/>
              <a:t>  {</a:t>
            </a:r>
          </a:p>
          <a:p>
            <a:r>
              <a:rPr lang="en-US"/>
              <a:t>    int bucket[10] =</a:t>
            </a:r>
          </a:p>
          <a:p>
            <a:r>
              <a:rPr lang="en-US"/>
              <a:t>    {  0 };</a:t>
            </a:r>
          </a:p>
          <a:p>
            <a:r>
              <a:rPr lang="en-US" sz="2000"/>
              <a:t>   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88925" y="574675"/>
            <a:ext cx="80168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for (i = 0; i &lt; n; i++)</a:t>
            </a:r>
          </a:p>
          <a:p>
            <a:r>
              <a:rPr lang="en-US"/>
              <a:t>      bucket[(a[i] / exp) % 10]++;</a:t>
            </a:r>
          </a:p>
          <a:p>
            <a:r>
              <a:rPr lang="en-US"/>
              <a:t>    for (i = 1; i &lt; 10; i++)</a:t>
            </a:r>
          </a:p>
          <a:p>
            <a:r>
              <a:rPr lang="en-US"/>
              <a:t>      bucket[i] += bucket[i - 1];</a:t>
            </a:r>
          </a:p>
          <a:p>
            <a:r>
              <a:rPr lang="en-US"/>
              <a:t>    for (i = n - 1; i &gt;= 0; i--)</a:t>
            </a:r>
          </a:p>
          <a:p>
            <a:r>
              <a:rPr lang="en-US"/>
              <a:t>      b[--bucket[(a[i] / exp) % 10]] = a[i];</a:t>
            </a:r>
          </a:p>
          <a:p>
            <a:r>
              <a:rPr lang="en-US"/>
              <a:t>    for (i = 0; i &lt; n; i++)</a:t>
            </a:r>
          </a:p>
          <a:p>
            <a:r>
              <a:rPr lang="en-US"/>
              <a:t>      a[i] = b[i];</a:t>
            </a:r>
          </a:p>
          <a:p>
            <a:r>
              <a:rPr lang="en-US"/>
              <a:t>    exp *= 10;</a:t>
            </a:r>
          </a:p>
          <a:p>
            <a:r>
              <a:rPr lang="en-US"/>
              <a:t> </a:t>
            </a:r>
          </a:p>
          <a:p>
            <a:r>
              <a:rPr lang="en-US"/>
              <a:t>    #ifdef SHOWPASS</a:t>
            </a:r>
          </a:p>
          <a:p>
            <a:r>
              <a:rPr lang="en-US"/>
              <a:t>      printf("\nPASS   : ");</a:t>
            </a:r>
          </a:p>
          <a:p>
            <a:r>
              <a:rPr lang="en-US"/>
              <a:t>      print(a, n);</a:t>
            </a:r>
          </a:p>
          <a:p>
            <a:r>
              <a:rPr lang="en-US"/>
              <a:t>    #endif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209800"/>
            <a:ext cx="7542213" cy="1390650"/>
          </a:xfrm>
        </p:spPr>
        <p:txBody>
          <a:bodyPr/>
          <a:lstStyle/>
          <a:p>
            <a:r>
              <a:rPr lang="en-US" sz="7200" smtClean="0"/>
              <a:t>      </a:t>
            </a:r>
            <a:r>
              <a:rPr lang="en-US" sz="7200" smtClean="0">
                <a:solidFill>
                  <a:srgbClr val="000066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542213" cy="1390650"/>
          </a:xfrm>
        </p:spPr>
        <p:txBody>
          <a:bodyPr/>
          <a:lstStyle/>
          <a:p>
            <a:pPr eaLnBrk="1" hangingPunct="1"/>
            <a:r>
              <a:rPr lang="en-US" smtClean="0"/>
              <a:t>=&gt; Radix Sort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382000" cy="526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Symbol" pitchFamily="16" charset="2"/>
              <a:buChar char="Þ"/>
              <a:defRPr/>
            </a:pPr>
            <a:r>
              <a:rPr lang="en-US" b="1" dirty="0">
                <a:solidFill>
                  <a:schemeClr val="tx1"/>
                </a:solidFill>
              </a:rPr>
              <a:t>radix sort</a:t>
            </a:r>
            <a:r>
              <a:rPr lang="en-US" dirty="0">
                <a:solidFill>
                  <a:schemeClr val="tx1"/>
                </a:solidFill>
              </a:rPr>
              <a:t> is a non-</a:t>
            </a:r>
            <a:r>
              <a:rPr lang="en-US" u="sng" dirty="0">
                <a:solidFill>
                  <a:schemeClr val="tx1"/>
                </a:solidFill>
              </a:rPr>
              <a:t>comparative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sorting algorithm</a:t>
            </a:r>
            <a:r>
              <a:rPr lang="en-US" dirty="0">
                <a:solidFill>
                  <a:schemeClr val="tx1"/>
                </a:solidFill>
              </a:rPr>
              <a:t> that sorts data with integer keys by grouping keys by the individual digits which share the same </a:t>
            </a:r>
            <a:r>
              <a:rPr lang="en-US" u="sng" dirty="0">
                <a:solidFill>
                  <a:schemeClr val="tx1"/>
                </a:solidFill>
              </a:rPr>
              <a:t>significant</a:t>
            </a:r>
            <a:r>
              <a:rPr lang="en-US" dirty="0">
                <a:solidFill>
                  <a:schemeClr val="tx1"/>
                </a:solidFill>
              </a:rPr>
              <a:t> position and value.</a:t>
            </a:r>
          </a:p>
          <a:p>
            <a:pPr marL="342900" indent="-342900">
              <a:buFont typeface="Symbol" pitchFamily="16" charset="2"/>
              <a:buChar char="Þ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Symbol" pitchFamily="16" charset="2"/>
              <a:buChar char="Þ"/>
              <a:defRPr/>
            </a:pPr>
            <a:r>
              <a:rPr lang="en-US" dirty="0"/>
              <a:t>classifications of radix sorts are :</a:t>
            </a:r>
          </a:p>
          <a:p>
            <a:pPr>
              <a:defRPr/>
            </a:pPr>
            <a:endParaRPr lang="en-US" dirty="0"/>
          </a:p>
          <a:p>
            <a:pPr marL="1257300" lvl="2" indent="-342900">
              <a:buFont typeface="Symbol" pitchFamily="16" charset="2"/>
              <a:buChar char="Þ"/>
              <a:defRPr/>
            </a:pPr>
            <a:r>
              <a:rPr lang="en-US" u="sng" dirty="0"/>
              <a:t>least significant digit</a:t>
            </a:r>
            <a:r>
              <a:rPr lang="en-US" dirty="0"/>
              <a:t> (LSD) radix sorts:~</a:t>
            </a:r>
          </a:p>
          <a:p>
            <a:pPr lvl="2">
              <a:defRPr/>
            </a:pPr>
            <a:r>
              <a:rPr lang="en-US" dirty="0"/>
              <a:t>LSD radix sorts process the integer representations starting from the least digit and move towards the most significant digit.</a:t>
            </a:r>
          </a:p>
          <a:p>
            <a:pPr lvl="2">
              <a:defRPr/>
            </a:pPr>
            <a:endParaRPr lang="en-US" dirty="0"/>
          </a:p>
          <a:p>
            <a:pPr marL="1257300" lvl="2" indent="-342900">
              <a:buFont typeface="Symbol" pitchFamily="16" charset="2"/>
              <a:buChar char="Þ"/>
              <a:defRPr/>
            </a:pPr>
            <a:r>
              <a:rPr lang="en-US" u="sng" dirty="0"/>
              <a:t>most significant digit</a:t>
            </a:r>
            <a:r>
              <a:rPr lang="en-US" dirty="0"/>
              <a:t> (MSD) radix sorts:~</a:t>
            </a:r>
          </a:p>
          <a:p>
            <a:pPr lvl="2">
              <a:defRPr/>
            </a:pPr>
            <a:r>
              <a:rPr lang="en-US" dirty="0"/>
              <a:t>MSD radix sorts work the other way around.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Symbol" pitchFamily="16" charset="2"/>
              <a:buChar char="Þ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390650"/>
          </a:xfrm>
        </p:spPr>
        <p:txBody>
          <a:bodyPr/>
          <a:lstStyle/>
          <a:p>
            <a:pPr eaLnBrk="1" hangingPunct="1"/>
            <a:r>
              <a:rPr lang="en-US" smtClean="0"/>
              <a:t>=&gt; Least digit radix sortssignificant 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066800" y="1371600"/>
            <a:ext cx="78486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=&gt;A </a:t>
            </a:r>
            <a:r>
              <a:rPr lang="en-US" u="sng"/>
              <a:t>least significant digit</a:t>
            </a:r>
            <a:r>
              <a:rPr lang="en-US"/>
              <a:t> (LSD) radix sort is a fast </a:t>
            </a:r>
            <a:r>
              <a:rPr lang="en-US" u="sng"/>
              <a:t>stable</a:t>
            </a:r>
            <a:r>
              <a:rPr lang="en-US"/>
              <a:t> </a:t>
            </a:r>
            <a:r>
              <a:rPr lang="en-US" u="sng"/>
              <a:t>sorting algorithm</a:t>
            </a:r>
            <a:r>
              <a:rPr lang="en-US"/>
              <a:t> which can be used to sort keys in integer representation order. </a:t>
            </a:r>
          </a:p>
          <a:p>
            <a:endParaRPr lang="en-US"/>
          </a:p>
          <a:p>
            <a:r>
              <a:rPr lang="en-US"/>
              <a:t>=&gt;Keys may be a </a:t>
            </a:r>
            <a:r>
              <a:rPr lang="en-US" u="sng"/>
              <a:t>string</a:t>
            </a:r>
            <a:r>
              <a:rPr lang="en-US"/>
              <a:t> of characters, or numerical digits in a given 'radix'.</a:t>
            </a:r>
          </a:p>
          <a:p>
            <a:endParaRPr lang="en-US"/>
          </a:p>
          <a:p>
            <a:r>
              <a:rPr lang="en-US"/>
              <a:t>=&gt;The processing of the keys begins at the </a:t>
            </a:r>
            <a:r>
              <a:rPr lang="en-US" u="sng"/>
              <a:t>least significant digit</a:t>
            </a:r>
            <a:r>
              <a:rPr lang="en-US"/>
              <a:t> (i.e., the rightmost digit), and proceeds to the </a:t>
            </a:r>
            <a:r>
              <a:rPr lang="en-US" u="sng"/>
              <a:t>most significant digit</a:t>
            </a:r>
            <a:r>
              <a:rPr lang="en-US"/>
              <a:t> (i.e., the leftmost digit).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323850"/>
            <a:ext cx="8123237" cy="1390650"/>
          </a:xfrm>
        </p:spPr>
        <p:txBody>
          <a:bodyPr/>
          <a:lstStyle/>
          <a:p>
            <a:pPr eaLnBrk="1" hangingPunct="1"/>
            <a:r>
              <a:rPr lang="en-US" smtClean="0"/>
              <a:t>Unsorted list:</a:t>
            </a:r>
            <a:br>
              <a:rPr lang="en-US" smtClean="0"/>
            </a:br>
            <a:r>
              <a:rPr lang="en-US" smtClean="0">
                <a:solidFill>
                  <a:schemeClr val="tx1"/>
                </a:solidFill>
              </a:rPr>
              <a:t>329, 457, 657, 839, 436, 720, 355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463" y="17145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Pass 1: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388" y="3127375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906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05000" y="3200400"/>
            <a:ext cx="727075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87663" y="3200400"/>
            <a:ext cx="725487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10000" y="3200400"/>
            <a:ext cx="727075" cy="1697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724400" y="3200400"/>
            <a:ext cx="727075" cy="16621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6388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5532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4676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3693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7463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906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9050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9210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800475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244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6388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5532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4676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369300" y="510698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0" y="441325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72</a:t>
            </a:r>
            <a:r>
              <a:rPr lang="en-US" u="sng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706938" y="441325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35</a:t>
            </a:r>
            <a:r>
              <a:rPr lang="en-US" u="sng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21338" y="441325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43</a:t>
            </a:r>
            <a:r>
              <a:rPr lang="en-US" u="sng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535738" y="441325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45</a:t>
            </a:r>
            <a:r>
              <a:rPr lang="en-US" u="sng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351838" y="4414838"/>
            <a:ext cx="725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r>
              <a:rPr lang="en-US" u="sng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553200" y="3952875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65</a:t>
            </a:r>
            <a:r>
              <a:rPr lang="en-US" u="sng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369300" y="3962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83</a:t>
            </a:r>
            <a:r>
              <a:rPr lang="en-US" u="sng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2388" y="6008688"/>
            <a:ext cx="63484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Then merge value  from o to 9:-</a:t>
            </a:r>
          </a:p>
          <a:p>
            <a:r>
              <a:rPr lang="en-US"/>
              <a:t>720, 355, 436, 457, 657, 329, 839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7463" y="2362200"/>
            <a:ext cx="6154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32</a:t>
            </a:r>
            <a:r>
              <a:rPr lang="en-US" u="sng">
                <a:solidFill>
                  <a:srgbClr val="FF0000"/>
                </a:solidFill>
              </a:rPr>
              <a:t>9</a:t>
            </a:r>
            <a:r>
              <a:rPr lang="en-US"/>
              <a:t>, 45</a:t>
            </a:r>
            <a:r>
              <a:rPr lang="en-US" u="sng">
                <a:solidFill>
                  <a:srgbClr val="FF0000"/>
                </a:solidFill>
              </a:rPr>
              <a:t>7</a:t>
            </a:r>
            <a:r>
              <a:rPr lang="en-US"/>
              <a:t>, 65</a:t>
            </a:r>
            <a:r>
              <a:rPr lang="en-US" u="sng">
                <a:solidFill>
                  <a:srgbClr val="FF0000"/>
                </a:solidFill>
              </a:rPr>
              <a:t>7</a:t>
            </a:r>
            <a:r>
              <a:rPr lang="en-US"/>
              <a:t>, 83</a:t>
            </a:r>
            <a:r>
              <a:rPr lang="en-US" u="sng">
                <a:solidFill>
                  <a:srgbClr val="FF0000"/>
                </a:solidFill>
              </a:rPr>
              <a:t>9</a:t>
            </a:r>
            <a:r>
              <a:rPr lang="en-US"/>
              <a:t>, 43</a:t>
            </a:r>
            <a:r>
              <a:rPr lang="en-US" u="sng">
                <a:solidFill>
                  <a:srgbClr val="FF0000"/>
                </a:solidFill>
              </a:rPr>
              <a:t>6</a:t>
            </a:r>
            <a:r>
              <a:rPr lang="en-US"/>
              <a:t>, 72</a:t>
            </a:r>
            <a:r>
              <a:rPr lang="en-US" u="sng">
                <a:solidFill>
                  <a:srgbClr val="FF0000"/>
                </a:solidFill>
              </a:rPr>
              <a:t>0</a:t>
            </a:r>
            <a:r>
              <a:rPr lang="en-US"/>
              <a:t>, 35</a:t>
            </a:r>
            <a:r>
              <a:rPr lang="en-US" u="sng">
                <a:solidFill>
                  <a:srgbClr val="FF0000"/>
                </a:solidFill>
              </a:rPr>
              <a:t>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213" y="3810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Pass 2: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213" y="1866900"/>
            <a:ext cx="727075" cy="1668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22350" y="1866900"/>
            <a:ext cx="725488" cy="1668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36750" y="1866900"/>
            <a:ext cx="725488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17825" y="1866900"/>
            <a:ext cx="727075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41750" y="1866900"/>
            <a:ext cx="725488" cy="1697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56150" y="1866900"/>
            <a:ext cx="725488" cy="1660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70550" y="1866900"/>
            <a:ext cx="725488" cy="1668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84950" y="1866900"/>
            <a:ext cx="725488" cy="1668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99350" y="1866900"/>
            <a:ext cx="725488" cy="1668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99463" y="1866900"/>
            <a:ext cx="727075" cy="1668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213" y="3771900"/>
            <a:ext cx="727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22350" y="3771900"/>
            <a:ext cx="725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36750" y="3771900"/>
            <a:ext cx="725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52750" y="3771900"/>
            <a:ext cx="727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32225" y="3771900"/>
            <a:ext cx="727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56150" y="3771900"/>
            <a:ext cx="725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70550" y="3771900"/>
            <a:ext cx="725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84950" y="3771900"/>
            <a:ext cx="725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499350" y="3771900"/>
            <a:ext cx="725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399463" y="377348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9213" y="4762500"/>
            <a:ext cx="6346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Then merge value  from o to 9:-</a:t>
            </a:r>
          </a:p>
          <a:p>
            <a:endParaRPr lang="en-US"/>
          </a:p>
          <a:p>
            <a:r>
              <a:rPr lang="en-US"/>
              <a:t>720, 329, 436, 839, 355, 457, 657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9213" y="1028700"/>
            <a:ext cx="6154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7</a:t>
            </a:r>
            <a:r>
              <a:rPr lang="en-US" u="sng">
                <a:solidFill>
                  <a:srgbClr val="C00000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0, 3</a:t>
            </a:r>
            <a:r>
              <a:rPr lang="en-US" u="sng">
                <a:solidFill>
                  <a:srgbClr val="C00000"/>
                </a:solidFill>
              </a:rPr>
              <a:t>5</a:t>
            </a:r>
            <a:r>
              <a:rPr lang="en-US">
                <a:solidFill>
                  <a:schemeClr val="tx1"/>
                </a:solidFill>
              </a:rPr>
              <a:t>5, 4</a:t>
            </a:r>
            <a:r>
              <a:rPr lang="en-US" u="sng">
                <a:solidFill>
                  <a:srgbClr val="C0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6, 4</a:t>
            </a:r>
            <a:r>
              <a:rPr lang="en-US" u="sng">
                <a:solidFill>
                  <a:srgbClr val="C00000"/>
                </a:solidFill>
              </a:rPr>
              <a:t>5</a:t>
            </a:r>
            <a:r>
              <a:rPr lang="en-US">
                <a:solidFill>
                  <a:schemeClr val="tx1"/>
                </a:solidFill>
              </a:rPr>
              <a:t>7, 6</a:t>
            </a:r>
            <a:r>
              <a:rPr lang="en-US" u="sng">
                <a:solidFill>
                  <a:srgbClr val="C00000"/>
                </a:solidFill>
              </a:rPr>
              <a:t>5</a:t>
            </a:r>
            <a:r>
              <a:rPr lang="en-US">
                <a:solidFill>
                  <a:schemeClr val="tx1"/>
                </a:solidFill>
              </a:rPr>
              <a:t>7, 3</a:t>
            </a:r>
            <a:r>
              <a:rPr lang="en-US" u="sng">
                <a:solidFill>
                  <a:srgbClr val="C00000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9, 8</a:t>
            </a:r>
            <a:r>
              <a:rPr lang="en-US" u="sng">
                <a:solidFill>
                  <a:srgbClr val="C0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936750" y="3067050"/>
            <a:ext cx="725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r>
              <a:rPr lang="en-US" u="sng">
                <a:solidFill>
                  <a:srgbClr val="C00000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952750" y="3067050"/>
            <a:ext cx="727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r>
              <a:rPr lang="en-US" u="sng">
                <a:solidFill>
                  <a:srgbClr val="C0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56150" y="3067050"/>
            <a:ext cx="725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r>
              <a:rPr lang="en-US" u="sng">
                <a:solidFill>
                  <a:srgbClr val="C00000"/>
                </a:solidFill>
              </a:rPr>
              <a:t>5</a:t>
            </a: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752975" y="2606675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r>
              <a:rPr lang="en-US" u="sng">
                <a:solidFill>
                  <a:srgbClr val="C00000"/>
                </a:solidFill>
              </a:rPr>
              <a:t>5</a:t>
            </a:r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62500" y="21447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r>
              <a:rPr lang="en-US" u="sng">
                <a:solidFill>
                  <a:srgbClr val="C00000"/>
                </a:solidFill>
              </a:rPr>
              <a:t>5</a:t>
            </a:r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936750" y="2643188"/>
            <a:ext cx="725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r>
              <a:rPr lang="en-US" u="sng">
                <a:solidFill>
                  <a:srgbClr val="C00000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952750" y="264318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r>
              <a:rPr lang="en-US" u="sng">
                <a:solidFill>
                  <a:srgbClr val="C0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1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3338" y="338138"/>
            <a:ext cx="487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Pass 3: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338" y="1824038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6475" y="1824038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20875" y="1824038"/>
            <a:ext cx="727075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03538" y="1824038"/>
            <a:ext cx="727075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25875" y="1824038"/>
            <a:ext cx="727075" cy="1697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40275" y="1824038"/>
            <a:ext cx="727075" cy="1662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54675" y="1824038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69075" y="1824038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83475" y="1824038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5175" y="1824038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338" y="37290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6475" y="37290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20875" y="37290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38463" y="37290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17938" y="3729038"/>
            <a:ext cx="725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40275" y="37290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54675" y="37290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69075" y="37290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483475" y="372903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385175" y="3732213"/>
            <a:ext cx="727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3338" y="4719638"/>
            <a:ext cx="63484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Sorted List:-</a:t>
            </a:r>
          </a:p>
          <a:p>
            <a:endParaRPr lang="en-US"/>
          </a:p>
          <a:p>
            <a:r>
              <a:rPr lang="en-US"/>
              <a:t>329, 355, 436, 457, 657, 720, 839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3338" y="985838"/>
            <a:ext cx="6154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solidFill>
                  <a:srgbClr val="C00000"/>
                </a:solidFill>
              </a:rPr>
              <a:t>7</a:t>
            </a:r>
            <a:r>
              <a:rPr lang="en-US"/>
              <a:t>20, </a:t>
            </a:r>
            <a:r>
              <a:rPr lang="en-US" u="sng">
                <a:solidFill>
                  <a:srgbClr val="C00000"/>
                </a:solidFill>
              </a:rPr>
              <a:t>3</a:t>
            </a:r>
            <a:r>
              <a:rPr lang="en-US"/>
              <a:t>29, </a:t>
            </a:r>
            <a:r>
              <a:rPr lang="en-US" u="sng">
                <a:solidFill>
                  <a:srgbClr val="C00000"/>
                </a:solidFill>
              </a:rPr>
              <a:t>4</a:t>
            </a:r>
            <a:r>
              <a:rPr lang="en-US"/>
              <a:t>36, </a:t>
            </a:r>
            <a:r>
              <a:rPr lang="en-US" u="sng">
                <a:solidFill>
                  <a:srgbClr val="C00000"/>
                </a:solidFill>
              </a:rPr>
              <a:t>8</a:t>
            </a:r>
            <a:r>
              <a:rPr lang="en-US"/>
              <a:t>39, </a:t>
            </a:r>
            <a:r>
              <a:rPr lang="en-US" u="sng">
                <a:solidFill>
                  <a:srgbClr val="C00000"/>
                </a:solidFill>
              </a:rPr>
              <a:t>3</a:t>
            </a:r>
            <a:r>
              <a:rPr lang="en-US"/>
              <a:t>55, </a:t>
            </a:r>
            <a:r>
              <a:rPr lang="en-US" u="sng">
                <a:solidFill>
                  <a:srgbClr val="C00000"/>
                </a:solidFill>
              </a:rPr>
              <a:t>4</a:t>
            </a:r>
            <a:r>
              <a:rPr lang="en-US"/>
              <a:t>57, </a:t>
            </a:r>
            <a:r>
              <a:rPr lang="en-US" u="sng">
                <a:solidFill>
                  <a:srgbClr val="C00000"/>
                </a:solidFill>
              </a:rPr>
              <a:t>6</a:t>
            </a:r>
            <a:r>
              <a:rPr lang="en-US"/>
              <a:t>57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938463" y="30591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C0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817938" y="3059113"/>
            <a:ext cx="725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C00000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654675" y="30591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C00000"/>
                </a:solidFill>
              </a:rPr>
              <a:t>6</a:t>
            </a:r>
            <a:r>
              <a:rPr lang="en-US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569075" y="30591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C00000"/>
                </a:solidFill>
              </a:rPr>
              <a:t>7</a:t>
            </a:r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483475" y="30591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C00000"/>
                </a:solidFill>
              </a:rPr>
              <a:t>8</a:t>
            </a:r>
            <a:r>
              <a:rPr lang="en-US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917825" y="26162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C0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825875" y="2606675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C00000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57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9" grpId="0"/>
      <p:bldP spid="30" grpId="0"/>
      <p:bldP spid="32" grpId="0"/>
      <p:bldP spid="33" grpId="0"/>
      <p:bldP spid="34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1"/>
          <p:cNvSpPr>
            <a:spLocks noChangeArrowheads="1"/>
          </p:cNvSpPr>
          <p:nvPr/>
        </p:nvSpPr>
        <p:spPr bwMode="auto">
          <a:xfrm>
            <a:off x="6731000" y="1752600"/>
            <a:ext cx="304800" cy="38862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6" name="AutoShape 2"/>
          <p:cNvSpPr>
            <a:spLocks noChangeArrowheads="1"/>
          </p:cNvSpPr>
          <p:nvPr/>
        </p:nvSpPr>
        <p:spPr bwMode="auto">
          <a:xfrm>
            <a:off x="3560763" y="1752600"/>
            <a:ext cx="304800" cy="38862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AutoShape 3"/>
          <p:cNvSpPr>
            <a:spLocks noChangeArrowheads="1"/>
          </p:cNvSpPr>
          <p:nvPr/>
        </p:nvSpPr>
        <p:spPr bwMode="auto">
          <a:xfrm>
            <a:off x="5302250" y="1752600"/>
            <a:ext cx="304800" cy="38862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smtClean="0"/>
              <a:t>Operation of LSD radix sort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2127250" y="1752600"/>
            <a:ext cx="304800" cy="3886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3" name="Group 6"/>
          <p:cNvGrpSpPr>
            <a:grpSpLocks/>
          </p:cNvGrpSpPr>
          <p:nvPr/>
        </p:nvGrpSpPr>
        <p:grpSpPr bwMode="auto">
          <a:xfrm>
            <a:off x="1473200" y="1771650"/>
            <a:ext cx="995363" cy="3760788"/>
            <a:chOff x="928" y="1116"/>
            <a:chExt cx="627" cy="2369"/>
          </a:xfrm>
        </p:grpSpPr>
        <p:sp>
          <p:nvSpPr>
            <p:cNvPr id="9268" name="Text Box 7"/>
            <p:cNvSpPr txBox="1">
              <a:spLocks noChangeArrowheads="1"/>
            </p:cNvSpPr>
            <p:nvPr/>
          </p:nvSpPr>
          <p:spPr bwMode="auto">
            <a:xfrm>
              <a:off x="928" y="1116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9269" name="Text Box 8"/>
            <p:cNvSpPr txBox="1">
              <a:spLocks noChangeArrowheads="1"/>
            </p:cNvSpPr>
            <p:nvPr/>
          </p:nvSpPr>
          <p:spPr bwMode="auto">
            <a:xfrm>
              <a:off x="928" y="1450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9270" name="Text Box 9"/>
            <p:cNvSpPr txBox="1">
              <a:spLocks noChangeArrowheads="1"/>
            </p:cNvSpPr>
            <p:nvPr/>
          </p:nvSpPr>
          <p:spPr bwMode="auto">
            <a:xfrm>
              <a:off x="928" y="1784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9271" name="Text Box 10"/>
            <p:cNvSpPr txBox="1">
              <a:spLocks noChangeArrowheads="1"/>
            </p:cNvSpPr>
            <p:nvPr/>
          </p:nvSpPr>
          <p:spPr bwMode="auto">
            <a:xfrm>
              <a:off x="928" y="2117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9272" name="Text Box 11"/>
            <p:cNvSpPr txBox="1">
              <a:spLocks noChangeArrowheads="1"/>
            </p:cNvSpPr>
            <p:nvPr/>
          </p:nvSpPr>
          <p:spPr bwMode="auto">
            <a:xfrm>
              <a:off x="928" y="2451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9273" name="Text Box 12"/>
            <p:cNvSpPr txBox="1">
              <a:spLocks noChangeArrowheads="1"/>
            </p:cNvSpPr>
            <p:nvPr/>
          </p:nvSpPr>
          <p:spPr bwMode="auto">
            <a:xfrm>
              <a:off x="928" y="2785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9274" name="Text Box 13"/>
            <p:cNvSpPr txBox="1">
              <a:spLocks noChangeArrowheads="1"/>
            </p:cNvSpPr>
            <p:nvPr/>
          </p:nvSpPr>
          <p:spPr bwMode="auto">
            <a:xfrm>
              <a:off x="928" y="3119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3 5 5</a:t>
              </a:r>
            </a:p>
          </p:txBody>
        </p:sp>
      </p:grpSp>
      <p:sp>
        <p:nvSpPr>
          <p:cNvPr id="47118" name="AutoShape 14"/>
          <p:cNvSpPr>
            <a:spLocks noChangeArrowheads="1"/>
          </p:cNvSpPr>
          <p:nvPr/>
        </p:nvSpPr>
        <p:spPr bwMode="auto">
          <a:xfrm>
            <a:off x="3868738" y="1752600"/>
            <a:ext cx="304800" cy="3886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3214688" y="1771650"/>
            <a:ext cx="995362" cy="3760788"/>
            <a:chOff x="2025" y="1116"/>
            <a:chExt cx="627" cy="2369"/>
          </a:xfrm>
        </p:grpSpPr>
        <p:sp>
          <p:nvSpPr>
            <p:cNvPr id="9261" name="Text Box 16"/>
            <p:cNvSpPr txBox="1">
              <a:spLocks noChangeArrowheads="1"/>
            </p:cNvSpPr>
            <p:nvPr/>
          </p:nvSpPr>
          <p:spPr bwMode="auto">
            <a:xfrm>
              <a:off x="2025" y="1116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9262" name="Text Box 17"/>
            <p:cNvSpPr txBox="1">
              <a:spLocks noChangeArrowheads="1"/>
            </p:cNvSpPr>
            <p:nvPr/>
          </p:nvSpPr>
          <p:spPr bwMode="auto">
            <a:xfrm>
              <a:off x="2025" y="1450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9263" name="Text Box 18"/>
            <p:cNvSpPr txBox="1">
              <a:spLocks noChangeArrowheads="1"/>
            </p:cNvSpPr>
            <p:nvPr/>
          </p:nvSpPr>
          <p:spPr bwMode="auto">
            <a:xfrm>
              <a:off x="2025" y="1784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9264" name="Text Box 19"/>
            <p:cNvSpPr txBox="1">
              <a:spLocks noChangeArrowheads="1"/>
            </p:cNvSpPr>
            <p:nvPr/>
          </p:nvSpPr>
          <p:spPr bwMode="auto">
            <a:xfrm>
              <a:off x="2025" y="2117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9265" name="Text Box 20"/>
            <p:cNvSpPr txBox="1">
              <a:spLocks noChangeArrowheads="1"/>
            </p:cNvSpPr>
            <p:nvPr/>
          </p:nvSpPr>
          <p:spPr bwMode="auto">
            <a:xfrm>
              <a:off x="2025" y="2451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9266" name="Text Box 21"/>
            <p:cNvSpPr txBox="1">
              <a:spLocks noChangeArrowheads="1"/>
            </p:cNvSpPr>
            <p:nvPr/>
          </p:nvSpPr>
          <p:spPr bwMode="auto">
            <a:xfrm>
              <a:off x="2025" y="2785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9267" name="Text Box 22"/>
            <p:cNvSpPr txBox="1">
              <a:spLocks noChangeArrowheads="1"/>
            </p:cNvSpPr>
            <p:nvPr/>
          </p:nvSpPr>
          <p:spPr bwMode="auto">
            <a:xfrm>
              <a:off x="2025" y="3119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8 3 9</a:t>
              </a:r>
            </a:p>
          </p:txBody>
        </p:sp>
      </p:grpSp>
      <p:sp>
        <p:nvSpPr>
          <p:cNvPr id="47127" name="AutoShape 23"/>
          <p:cNvSpPr>
            <a:spLocks noChangeArrowheads="1"/>
          </p:cNvSpPr>
          <p:nvPr/>
        </p:nvSpPr>
        <p:spPr bwMode="auto">
          <a:xfrm>
            <a:off x="4978400" y="1752600"/>
            <a:ext cx="304800" cy="38862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4956175" y="1771650"/>
            <a:ext cx="995363" cy="3760788"/>
            <a:chOff x="3122" y="1116"/>
            <a:chExt cx="627" cy="2369"/>
          </a:xfrm>
        </p:grpSpPr>
        <p:sp>
          <p:nvSpPr>
            <p:cNvPr id="9254" name="Text Box 25"/>
            <p:cNvSpPr txBox="1">
              <a:spLocks noChangeArrowheads="1"/>
            </p:cNvSpPr>
            <p:nvPr/>
          </p:nvSpPr>
          <p:spPr bwMode="auto">
            <a:xfrm>
              <a:off x="3122" y="1116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9255" name="Text Box 26"/>
            <p:cNvSpPr txBox="1">
              <a:spLocks noChangeArrowheads="1"/>
            </p:cNvSpPr>
            <p:nvPr/>
          </p:nvSpPr>
          <p:spPr bwMode="auto">
            <a:xfrm>
              <a:off x="3122" y="1450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9256" name="Text Box 27"/>
            <p:cNvSpPr txBox="1">
              <a:spLocks noChangeArrowheads="1"/>
            </p:cNvSpPr>
            <p:nvPr/>
          </p:nvSpPr>
          <p:spPr bwMode="auto">
            <a:xfrm>
              <a:off x="3122" y="1784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9257" name="Text Box 28"/>
            <p:cNvSpPr txBox="1">
              <a:spLocks noChangeArrowheads="1"/>
            </p:cNvSpPr>
            <p:nvPr/>
          </p:nvSpPr>
          <p:spPr bwMode="auto">
            <a:xfrm>
              <a:off x="3122" y="2117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8 3 9</a:t>
              </a:r>
            </a:p>
          </p:txBody>
        </p:sp>
        <p:sp>
          <p:nvSpPr>
            <p:cNvPr id="9258" name="Text Box 29"/>
            <p:cNvSpPr txBox="1">
              <a:spLocks noChangeArrowheads="1"/>
            </p:cNvSpPr>
            <p:nvPr/>
          </p:nvSpPr>
          <p:spPr bwMode="auto">
            <a:xfrm>
              <a:off x="3122" y="2451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9259" name="Text Box 30"/>
            <p:cNvSpPr txBox="1">
              <a:spLocks noChangeArrowheads="1"/>
            </p:cNvSpPr>
            <p:nvPr/>
          </p:nvSpPr>
          <p:spPr bwMode="auto">
            <a:xfrm>
              <a:off x="3122" y="2785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9260" name="Text Box 31"/>
            <p:cNvSpPr txBox="1">
              <a:spLocks noChangeArrowheads="1"/>
            </p:cNvSpPr>
            <p:nvPr/>
          </p:nvSpPr>
          <p:spPr bwMode="auto">
            <a:xfrm>
              <a:off x="3122" y="3119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6 5 7</a:t>
              </a:r>
            </a:p>
          </p:txBody>
        </p:sp>
      </p:grp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6699250" y="1771650"/>
            <a:ext cx="995363" cy="3760788"/>
            <a:chOff x="4220" y="1116"/>
            <a:chExt cx="627" cy="2369"/>
          </a:xfrm>
        </p:grpSpPr>
        <p:sp>
          <p:nvSpPr>
            <p:cNvPr id="9247" name="Text Box 33"/>
            <p:cNvSpPr txBox="1">
              <a:spLocks noChangeArrowheads="1"/>
            </p:cNvSpPr>
            <p:nvPr/>
          </p:nvSpPr>
          <p:spPr bwMode="auto">
            <a:xfrm>
              <a:off x="4220" y="1116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3 2 9</a:t>
              </a:r>
            </a:p>
          </p:txBody>
        </p:sp>
        <p:sp>
          <p:nvSpPr>
            <p:cNvPr id="9248" name="Text Box 34"/>
            <p:cNvSpPr txBox="1">
              <a:spLocks noChangeArrowheads="1"/>
            </p:cNvSpPr>
            <p:nvPr/>
          </p:nvSpPr>
          <p:spPr bwMode="auto">
            <a:xfrm>
              <a:off x="4220" y="1450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3 5 5</a:t>
              </a:r>
            </a:p>
          </p:txBody>
        </p:sp>
        <p:sp>
          <p:nvSpPr>
            <p:cNvPr id="9249" name="Text Box 35"/>
            <p:cNvSpPr txBox="1">
              <a:spLocks noChangeArrowheads="1"/>
            </p:cNvSpPr>
            <p:nvPr/>
          </p:nvSpPr>
          <p:spPr bwMode="auto">
            <a:xfrm>
              <a:off x="4220" y="1784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4 3 6</a:t>
              </a:r>
            </a:p>
          </p:txBody>
        </p:sp>
        <p:sp>
          <p:nvSpPr>
            <p:cNvPr id="9250" name="Text Box 36"/>
            <p:cNvSpPr txBox="1">
              <a:spLocks noChangeArrowheads="1"/>
            </p:cNvSpPr>
            <p:nvPr/>
          </p:nvSpPr>
          <p:spPr bwMode="auto">
            <a:xfrm>
              <a:off x="4220" y="2117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4 5 7</a:t>
              </a:r>
            </a:p>
          </p:txBody>
        </p:sp>
        <p:sp>
          <p:nvSpPr>
            <p:cNvPr id="9251" name="Text Box 37"/>
            <p:cNvSpPr txBox="1">
              <a:spLocks noChangeArrowheads="1"/>
            </p:cNvSpPr>
            <p:nvPr/>
          </p:nvSpPr>
          <p:spPr bwMode="auto">
            <a:xfrm>
              <a:off x="4220" y="2451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6 5 7</a:t>
              </a:r>
            </a:p>
          </p:txBody>
        </p:sp>
        <p:sp>
          <p:nvSpPr>
            <p:cNvPr id="9252" name="Text Box 38"/>
            <p:cNvSpPr txBox="1">
              <a:spLocks noChangeArrowheads="1"/>
            </p:cNvSpPr>
            <p:nvPr/>
          </p:nvSpPr>
          <p:spPr bwMode="auto">
            <a:xfrm>
              <a:off x="4220" y="2785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7 2 0</a:t>
              </a:r>
            </a:p>
          </p:txBody>
        </p:sp>
        <p:sp>
          <p:nvSpPr>
            <p:cNvPr id="9253" name="Text Box 39"/>
            <p:cNvSpPr txBox="1">
              <a:spLocks noChangeArrowheads="1"/>
            </p:cNvSpPr>
            <p:nvPr/>
          </p:nvSpPr>
          <p:spPr bwMode="auto">
            <a:xfrm>
              <a:off x="4220" y="3119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Clr>
                  <a:srgbClr val="008A87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>
                  <a:solidFill>
                    <a:srgbClr val="008A87"/>
                  </a:solidFill>
                </a:rPr>
                <a:t>8 3 9</a:t>
              </a:r>
            </a:p>
          </p:txBody>
        </p:sp>
      </p:grpSp>
      <p:grpSp>
        <p:nvGrpSpPr>
          <p:cNvPr id="47144" name="Group 40"/>
          <p:cNvGrpSpPr>
            <a:grpSpLocks/>
          </p:cNvGrpSpPr>
          <p:nvPr/>
        </p:nvGrpSpPr>
        <p:grpSpPr bwMode="auto">
          <a:xfrm>
            <a:off x="2279650" y="5641975"/>
            <a:ext cx="1739900" cy="593725"/>
            <a:chOff x="1436" y="3554"/>
            <a:chExt cx="1096" cy="374"/>
          </a:xfrm>
        </p:grpSpPr>
        <p:sp>
          <p:nvSpPr>
            <p:cNvPr id="9242" name="Line 41"/>
            <p:cNvSpPr>
              <a:spLocks noChangeShapeType="1"/>
            </p:cNvSpPr>
            <p:nvPr/>
          </p:nvSpPr>
          <p:spPr bwMode="auto">
            <a:xfrm flipV="1">
              <a:off x="2533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9243" name="Group 42"/>
            <p:cNvGrpSpPr>
              <a:grpSpLocks/>
            </p:cNvGrpSpPr>
            <p:nvPr/>
          </p:nvGrpSpPr>
          <p:grpSpPr bwMode="auto">
            <a:xfrm>
              <a:off x="1436" y="3621"/>
              <a:ext cx="1096" cy="307"/>
              <a:chOff x="1436" y="3621"/>
              <a:chExt cx="1096" cy="307"/>
            </a:xfrm>
          </p:grpSpPr>
          <p:sp>
            <p:nvSpPr>
              <p:cNvPr id="9245" name="AutoShape 43"/>
              <p:cNvSpPr>
                <a:spLocks noChangeArrowheads="1"/>
              </p:cNvSpPr>
              <p:nvPr/>
            </p:nvSpPr>
            <p:spPr bwMode="auto">
              <a:xfrm rot="10800000">
                <a:off x="1437" y="3622"/>
                <a:ext cx="1097" cy="308"/>
              </a:xfrm>
              <a:prstGeom prst="roundRect">
                <a:avLst>
                  <a:gd name="adj" fmla="val 324"/>
                </a:avLst>
              </a:prstGeom>
              <a:noFill/>
              <a:ln w="2844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Freeform 44"/>
              <p:cNvSpPr>
                <a:spLocks noChangeArrowheads="1"/>
              </p:cNvSpPr>
              <p:nvPr/>
            </p:nvSpPr>
            <p:spPr bwMode="auto">
              <a:xfrm rot="10800000">
                <a:off x="1437" y="3624"/>
                <a:ext cx="1097" cy="306"/>
              </a:xfrm>
              <a:custGeom>
                <a:avLst/>
                <a:gdLst>
                  <a:gd name="T0" fmla="*/ 3 w 4839"/>
                  <a:gd name="T1" fmla="*/ 1 h 1350"/>
                  <a:gd name="T2" fmla="*/ 3 w 4839"/>
                  <a:gd name="T3" fmla="*/ 1 h 1350"/>
                  <a:gd name="T4" fmla="*/ 3 w 4839"/>
                  <a:gd name="T5" fmla="*/ 1 h 1350"/>
                  <a:gd name="T6" fmla="*/ 3 w 4839"/>
                  <a:gd name="T7" fmla="*/ 1 h 1350"/>
                  <a:gd name="T8" fmla="*/ 3 w 4839"/>
                  <a:gd name="T9" fmla="*/ 1 h 1350"/>
                  <a:gd name="T10" fmla="*/ 3 w 4839"/>
                  <a:gd name="T11" fmla="*/ 1 h 1350"/>
                  <a:gd name="T12" fmla="*/ 3 w 4839"/>
                  <a:gd name="T13" fmla="*/ 0 h 1350"/>
                  <a:gd name="T14" fmla="*/ 3 w 4839"/>
                  <a:gd name="T15" fmla="*/ 0 h 1350"/>
                  <a:gd name="T16" fmla="*/ 3 w 4839"/>
                  <a:gd name="T17" fmla="*/ 0 h 1350"/>
                  <a:gd name="T18" fmla="*/ 3 w 4839"/>
                  <a:gd name="T19" fmla="*/ 0 h 1350"/>
                  <a:gd name="T20" fmla="*/ 3 w 4839"/>
                  <a:gd name="T21" fmla="*/ 0 h 1350"/>
                  <a:gd name="T22" fmla="*/ 3 w 4839"/>
                  <a:gd name="T23" fmla="*/ 0 h 1350"/>
                  <a:gd name="T24" fmla="*/ 3 w 4839"/>
                  <a:gd name="T25" fmla="*/ 0 h 1350"/>
                  <a:gd name="T26" fmla="*/ 3 w 4839"/>
                  <a:gd name="T27" fmla="*/ 0 h 1350"/>
                  <a:gd name="T28" fmla="*/ 2 w 4839"/>
                  <a:gd name="T29" fmla="*/ 0 h 1350"/>
                  <a:gd name="T30" fmla="*/ 2 w 4839"/>
                  <a:gd name="T31" fmla="*/ 0 h 1350"/>
                  <a:gd name="T32" fmla="*/ 2 w 4839"/>
                  <a:gd name="T33" fmla="*/ 0 h 1350"/>
                  <a:gd name="T34" fmla="*/ 2 w 4839"/>
                  <a:gd name="T35" fmla="*/ 0 h 1350"/>
                  <a:gd name="T36" fmla="*/ 2 w 4839"/>
                  <a:gd name="T37" fmla="*/ 0 h 1350"/>
                  <a:gd name="T38" fmla="*/ 2 w 4839"/>
                  <a:gd name="T39" fmla="*/ 0 h 1350"/>
                  <a:gd name="T40" fmla="*/ 2 w 4839"/>
                  <a:gd name="T41" fmla="*/ 0 h 1350"/>
                  <a:gd name="T42" fmla="*/ 2 w 4839"/>
                  <a:gd name="T43" fmla="*/ 0 h 1350"/>
                  <a:gd name="T44" fmla="*/ 2 w 4839"/>
                  <a:gd name="T45" fmla="*/ 0 h 1350"/>
                  <a:gd name="T46" fmla="*/ 2 w 4839"/>
                  <a:gd name="T47" fmla="*/ 0 h 1350"/>
                  <a:gd name="T48" fmla="*/ 2 w 4839"/>
                  <a:gd name="T49" fmla="*/ 0 h 1350"/>
                  <a:gd name="T50" fmla="*/ 2 w 4839"/>
                  <a:gd name="T51" fmla="*/ 0 h 1350"/>
                  <a:gd name="T52" fmla="*/ 2 w 4839"/>
                  <a:gd name="T53" fmla="*/ 0 h 1350"/>
                  <a:gd name="T54" fmla="*/ 2 w 4839"/>
                  <a:gd name="T55" fmla="*/ 0 h 1350"/>
                  <a:gd name="T56" fmla="*/ 2 w 4839"/>
                  <a:gd name="T57" fmla="*/ 0 h 1350"/>
                  <a:gd name="T58" fmla="*/ 2 w 4839"/>
                  <a:gd name="T59" fmla="*/ 0 h 1350"/>
                  <a:gd name="T60" fmla="*/ 2 w 4839"/>
                  <a:gd name="T61" fmla="*/ 0 h 1350"/>
                  <a:gd name="T62" fmla="*/ 1 w 4839"/>
                  <a:gd name="T63" fmla="*/ 0 h 1350"/>
                  <a:gd name="T64" fmla="*/ 1 w 4839"/>
                  <a:gd name="T65" fmla="*/ 0 h 1350"/>
                  <a:gd name="T66" fmla="*/ 1 w 4839"/>
                  <a:gd name="T67" fmla="*/ 0 h 1350"/>
                  <a:gd name="T68" fmla="*/ 1 w 4839"/>
                  <a:gd name="T69" fmla="*/ 0 h 1350"/>
                  <a:gd name="T70" fmla="*/ 1 w 4839"/>
                  <a:gd name="T71" fmla="*/ 0 h 1350"/>
                  <a:gd name="T72" fmla="*/ 1 w 4839"/>
                  <a:gd name="T73" fmla="*/ 0 h 1350"/>
                  <a:gd name="T74" fmla="*/ 1 w 4839"/>
                  <a:gd name="T75" fmla="*/ 0 h 1350"/>
                  <a:gd name="T76" fmla="*/ 1 w 4839"/>
                  <a:gd name="T77" fmla="*/ 0 h 1350"/>
                  <a:gd name="T78" fmla="*/ 1 w 4839"/>
                  <a:gd name="T79" fmla="*/ 0 h 1350"/>
                  <a:gd name="T80" fmla="*/ 1 w 4839"/>
                  <a:gd name="T81" fmla="*/ 0 h 1350"/>
                  <a:gd name="T82" fmla="*/ 1 w 4839"/>
                  <a:gd name="T83" fmla="*/ 0 h 1350"/>
                  <a:gd name="T84" fmla="*/ 1 w 4839"/>
                  <a:gd name="T85" fmla="*/ 0 h 1350"/>
                  <a:gd name="T86" fmla="*/ 1 w 4839"/>
                  <a:gd name="T87" fmla="*/ 0 h 1350"/>
                  <a:gd name="T88" fmla="*/ 0 w 4839"/>
                  <a:gd name="T89" fmla="*/ 0 h 1350"/>
                  <a:gd name="T90" fmla="*/ 0 w 4839"/>
                  <a:gd name="T91" fmla="*/ 0 h 1350"/>
                  <a:gd name="T92" fmla="*/ 0 w 4839"/>
                  <a:gd name="T93" fmla="*/ 0 h 1350"/>
                  <a:gd name="T94" fmla="*/ 0 w 4839"/>
                  <a:gd name="T95" fmla="*/ 0 h 1350"/>
                  <a:gd name="T96" fmla="*/ 0 w 4839"/>
                  <a:gd name="T97" fmla="*/ 0 h 1350"/>
                  <a:gd name="T98" fmla="*/ 0 w 4839"/>
                  <a:gd name="T99" fmla="*/ 0 h 1350"/>
                  <a:gd name="T100" fmla="*/ 0 w 4839"/>
                  <a:gd name="T101" fmla="*/ 0 h 1350"/>
                  <a:gd name="T102" fmla="*/ 0 w 4839"/>
                  <a:gd name="T103" fmla="*/ 0 h 1350"/>
                  <a:gd name="T104" fmla="*/ 0 w 4839"/>
                  <a:gd name="T105" fmla="*/ 0 h 1350"/>
                  <a:gd name="T106" fmla="*/ 0 w 4839"/>
                  <a:gd name="T107" fmla="*/ 0 h 1350"/>
                  <a:gd name="T108" fmla="*/ 0 w 4839"/>
                  <a:gd name="T109" fmla="*/ 0 h 1350"/>
                  <a:gd name="T110" fmla="*/ 0 w 4839"/>
                  <a:gd name="T111" fmla="*/ 0 h 1350"/>
                  <a:gd name="T112" fmla="*/ 0 w 4839"/>
                  <a:gd name="T113" fmla="*/ 0 h 1350"/>
                  <a:gd name="T114" fmla="*/ 0 w 4839"/>
                  <a:gd name="T115" fmla="*/ 1 h 1350"/>
                  <a:gd name="T116" fmla="*/ 0 w 4839"/>
                  <a:gd name="T117" fmla="*/ 1 h 1350"/>
                  <a:gd name="T118" fmla="*/ 0 w 4839"/>
                  <a:gd name="T119" fmla="*/ 1 h 1350"/>
                  <a:gd name="T120" fmla="*/ 0 w 4839"/>
                  <a:gd name="T121" fmla="*/ 1 h 1350"/>
                  <a:gd name="T122" fmla="*/ 0 w 4839"/>
                  <a:gd name="T123" fmla="*/ 1 h 1350"/>
                  <a:gd name="T124" fmla="*/ 0 w 4839"/>
                  <a:gd name="T125" fmla="*/ 1 h 13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839" h="1350">
                    <a:moveTo>
                      <a:pt x="4838" y="1349"/>
                    </a:moveTo>
                    <a:lnTo>
                      <a:pt x="4835" y="1281"/>
                    </a:lnTo>
                    <a:lnTo>
                      <a:pt x="4826" y="1213"/>
                    </a:lnTo>
                    <a:lnTo>
                      <a:pt x="4810" y="1145"/>
                    </a:lnTo>
                    <a:lnTo>
                      <a:pt x="4788" y="1077"/>
                    </a:lnTo>
                    <a:lnTo>
                      <a:pt x="4761" y="1011"/>
                    </a:lnTo>
                    <a:lnTo>
                      <a:pt x="4727" y="945"/>
                    </a:lnTo>
                    <a:lnTo>
                      <a:pt x="4687" y="880"/>
                    </a:lnTo>
                    <a:lnTo>
                      <a:pt x="4642" y="817"/>
                    </a:lnTo>
                    <a:lnTo>
                      <a:pt x="4591" y="755"/>
                    </a:lnTo>
                    <a:lnTo>
                      <a:pt x="4534" y="694"/>
                    </a:lnTo>
                    <a:lnTo>
                      <a:pt x="4472" y="635"/>
                    </a:lnTo>
                    <a:lnTo>
                      <a:pt x="4404" y="578"/>
                    </a:lnTo>
                    <a:lnTo>
                      <a:pt x="4332" y="523"/>
                    </a:lnTo>
                    <a:lnTo>
                      <a:pt x="4254" y="470"/>
                    </a:lnTo>
                    <a:lnTo>
                      <a:pt x="4172" y="420"/>
                    </a:lnTo>
                    <a:lnTo>
                      <a:pt x="4086" y="371"/>
                    </a:lnTo>
                    <a:lnTo>
                      <a:pt x="3995" y="325"/>
                    </a:lnTo>
                    <a:lnTo>
                      <a:pt x="3900" y="282"/>
                    </a:lnTo>
                    <a:lnTo>
                      <a:pt x="3801" y="242"/>
                    </a:lnTo>
                    <a:lnTo>
                      <a:pt x="3699" y="204"/>
                    </a:lnTo>
                    <a:lnTo>
                      <a:pt x="3593" y="170"/>
                    </a:lnTo>
                    <a:lnTo>
                      <a:pt x="3484" y="138"/>
                    </a:lnTo>
                    <a:lnTo>
                      <a:pt x="3373" y="109"/>
                    </a:lnTo>
                    <a:lnTo>
                      <a:pt x="3259" y="84"/>
                    </a:lnTo>
                    <a:lnTo>
                      <a:pt x="3143" y="62"/>
                    </a:lnTo>
                    <a:lnTo>
                      <a:pt x="3025" y="43"/>
                    </a:lnTo>
                    <a:lnTo>
                      <a:pt x="2906" y="28"/>
                    </a:lnTo>
                    <a:lnTo>
                      <a:pt x="2785" y="16"/>
                    </a:lnTo>
                    <a:lnTo>
                      <a:pt x="2664" y="7"/>
                    </a:lnTo>
                    <a:lnTo>
                      <a:pt x="2542" y="2"/>
                    </a:lnTo>
                    <a:lnTo>
                      <a:pt x="2419" y="0"/>
                    </a:lnTo>
                    <a:lnTo>
                      <a:pt x="2296" y="2"/>
                    </a:lnTo>
                    <a:lnTo>
                      <a:pt x="2174" y="7"/>
                    </a:lnTo>
                    <a:lnTo>
                      <a:pt x="2053" y="16"/>
                    </a:lnTo>
                    <a:lnTo>
                      <a:pt x="1932" y="28"/>
                    </a:lnTo>
                    <a:lnTo>
                      <a:pt x="1813" y="43"/>
                    </a:lnTo>
                    <a:lnTo>
                      <a:pt x="1695" y="62"/>
                    </a:lnTo>
                    <a:lnTo>
                      <a:pt x="1579" y="84"/>
                    </a:lnTo>
                    <a:lnTo>
                      <a:pt x="1465" y="109"/>
                    </a:lnTo>
                    <a:lnTo>
                      <a:pt x="1354" y="138"/>
                    </a:lnTo>
                    <a:lnTo>
                      <a:pt x="1245" y="170"/>
                    </a:lnTo>
                    <a:lnTo>
                      <a:pt x="1139" y="204"/>
                    </a:lnTo>
                    <a:lnTo>
                      <a:pt x="1037" y="242"/>
                    </a:lnTo>
                    <a:lnTo>
                      <a:pt x="938" y="282"/>
                    </a:lnTo>
                    <a:lnTo>
                      <a:pt x="843" y="325"/>
                    </a:lnTo>
                    <a:lnTo>
                      <a:pt x="752" y="371"/>
                    </a:lnTo>
                    <a:lnTo>
                      <a:pt x="666" y="420"/>
                    </a:lnTo>
                    <a:lnTo>
                      <a:pt x="584" y="470"/>
                    </a:lnTo>
                    <a:lnTo>
                      <a:pt x="506" y="523"/>
                    </a:lnTo>
                    <a:lnTo>
                      <a:pt x="434" y="578"/>
                    </a:lnTo>
                    <a:lnTo>
                      <a:pt x="366" y="635"/>
                    </a:lnTo>
                    <a:lnTo>
                      <a:pt x="304" y="694"/>
                    </a:lnTo>
                    <a:lnTo>
                      <a:pt x="247" y="755"/>
                    </a:lnTo>
                    <a:lnTo>
                      <a:pt x="196" y="817"/>
                    </a:lnTo>
                    <a:lnTo>
                      <a:pt x="151" y="880"/>
                    </a:lnTo>
                    <a:lnTo>
                      <a:pt x="111" y="945"/>
                    </a:lnTo>
                    <a:lnTo>
                      <a:pt x="77" y="1011"/>
                    </a:lnTo>
                    <a:lnTo>
                      <a:pt x="50" y="1077"/>
                    </a:lnTo>
                    <a:lnTo>
                      <a:pt x="28" y="1145"/>
                    </a:lnTo>
                    <a:lnTo>
                      <a:pt x="12" y="1213"/>
                    </a:lnTo>
                    <a:lnTo>
                      <a:pt x="3" y="1281"/>
                    </a:lnTo>
                    <a:lnTo>
                      <a:pt x="0" y="1349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244" name="Line 45"/>
            <p:cNvSpPr>
              <a:spLocks noChangeShapeType="1"/>
            </p:cNvSpPr>
            <p:nvPr/>
          </p:nvSpPr>
          <p:spPr bwMode="auto">
            <a:xfrm flipV="1">
              <a:off x="1436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7150" name="Group 46"/>
          <p:cNvGrpSpPr>
            <a:grpSpLocks/>
          </p:cNvGrpSpPr>
          <p:nvPr/>
        </p:nvGrpSpPr>
        <p:grpSpPr bwMode="auto">
          <a:xfrm>
            <a:off x="3700463" y="5641975"/>
            <a:ext cx="1739900" cy="593725"/>
            <a:chOff x="2331" y="3554"/>
            <a:chExt cx="1096" cy="374"/>
          </a:xfrm>
        </p:grpSpPr>
        <p:sp>
          <p:nvSpPr>
            <p:cNvPr id="9237" name="Line 47"/>
            <p:cNvSpPr>
              <a:spLocks noChangeShapeType="1"/>
            </p:cNvSpPr>
            <p:nvPr/>
          </p:nvSpPr>
          <p:spPr bwMode="auto">
            <a:xfrm flipV="1">
              <a:off x="3428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9238" name="Group 48"/>
            <p:cNvGrpSpPr>
              <a:grpSpLocks/>
            </p:cNvGrpSpPr>
            <p:nvPr/>
          </p:nvGrpSpPr>
          <p:grpSpPr bwMode="auto">
            <a:xfrm>
              <a:off x="2331" y="3621"/>
              <a:ext cx="1096" cy="307"/>
              <a:chOff x="2331" y="3621"/>
              <a:chExt cx="1096" cy="307"/>
            </a:xfrm>
          </p:grpSpPr>
          <p:sp>
            <p:nvSpPr>
              <p:cNvPr id="9240" name="AutoShape 49"/>
              <p:cNvSpPr>
                <a:spLocks noChangeArrowheads="1"/>
              </p:cNvSpPr>
              <p:nvPr/>
            </p:nvSpPr>
            <p:spPr bwMode="auto">
              <a:xfrm rot="10800000">
                <a:off x="2332" y="3622"/>
                <a:ext cx="1097" cy="308"/>
              </a:xfrm>
              <a:prstGeom prst="roundRect">
                <a:avLst>
                  <a:gd name="adj" fmla="val 324"/>
                </a:avLst>
              </a:prstGeom>
              <a:noFill/>
              <a:ln w="2844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Freeform 50"/>
              <p:cNvSpPr>
                <a:spLocks noChangeArrowheads="1"/>
              </p:cNvSpPr>
              <p:nvPr/>
            </p:nvSpPr>
            <p:spPr bwMode="auto">
              <a:xfrm rot="10800000">
                <a:off x="2332" y="3624"/>
                <a:ext cx="1097" cy="306"/>
              </a:xfrm>
              <a:custGeom>
                <a:avLst/>
                <a:gdLst>
                  <a:gd name="T0" fmla="*/ 3 w 4839"/>
                  <a:gd name="T1" fmla="*/ 1 h 1350"/>
                  <a:gd name="T2" fmla="*/ 3 w 4839"/>
                  <a:gd name="T3" fmla="*/ 1 h 1350"/>
                  <a:gd name="T4" fmla="*/ 3 w 4839"/>
                  <a:gd name="T5" fmla="*/ 1 h 1350"/>
                  <a:gd name="T6" fmla="*/ 3 w 4839"/>
                  <a:gd name="T7" fmla="*/ 1 h 1350"/>
                  <a:gd name="T8" fmla="*/ 3 w 4839"/>
                  <a:gd name="T9" fmla="*/ 1 h 1350"/>
                  <a:gd name="T10" fmla="*/ 3 w 4839"/>
                  <a:gd name="T11" fmla="*/ 1 h 1350"/>
                  <a:gd name="T12" fmla="*/ 3 w 4839"/>
                  <a:gd name="T13" fmla="*/ 0 h 1350"/>
                  <a:gd name="T14" fmla="*/ 3 w 4839"/>
                  <a:gd name="T15" fmla="*/ 0 h 1350"/>
                  <a:gd name="T16" fmla="*/ 3 w 4839"/>
                  <a:gd name="T17" fmla="*/ 0 h 1350"/>
                  <a:gd name="T18" fmla="*/ 3 w 4839"/>
                  <a:gd name="T19" fmla="*/ 0 h 1350"/>
                  <a:gd name="T20" fmla="*/ 3 w 4839"/>
                  <a:gd name="T21" fmla="*/ 0 h 1350"/>
                  <a:gd name="T22" fmla="*/ 3 w 4839"/>
                  <a:gd name="T23" fmla="*/ 0 h 1350"/>
                  <a:gd name="T24" fmla="*/ 3 w 4839"/>
                  <a:gd name="T25" fmla="*/ 0 h 1350"/>
                  <a:gd name="T26" fmla="*/ 3 w 4839"/>
                  <a:gd name="T27" fmla="*/ 0 h 1350"/>
                  <a:gd name="T28" fmla="*/ 2 w 4839"/>
                  <a:gd name="T29" fmla="*/ 0 h 1350"/>
                  <a:gd name="T30" fmla="*/ 2 w 4839"/>
                  <a:gd name="T31" fmla="*/ 0 h 1350"/>
                  <a:gd name="T32" fmla="*/ 2 w 4839"/>
                  <a:gd name="T33" fmla="*/ 0 h 1350"/>
                  <a:gd name="T34" fmla="*/ 2 w 4839"/>
                  <a:gd name="T35" fmla="*/ 0 h 1350"/>
                  <a:gd name="T36" fmla="*/ 2 w 4839"/>
                  <a:gd name="T37" fmla="*/ 0 h 1350"/>
                  <a:gd name="T38" fmla="*/ 2 w 4839"/>
                  <a:gd name="T39" fmla="*/ 0 h 1350"/>
                  <a:gd name="T40" fmla="*/ 2 w 4839"/>
                  <a:gd name="T41" fmla="*/ 0 h 1350"/>
                  <a:gd name="T42" fmla="*/ 2 w 4839"/>
                  <a:gd name="T43" fmla="*/ 0 h 1350"/>
                  <a:gd name="T44" fmla="*/ 2 w 4839"/>
                  <a:gd name="T45" fmla="*/ 0 h 1350"/>
                  <a:gd name="T46" fmla="*/ 2 w 4839"/>
                  <a:gd name="T47" fmla="*/ 0 h 1350"/>
                  <a:gd name="T48" fmla="*/ 2 w 4839"/>
                  <a:gd name="T49" fmla="*/ 0 h 1350"/>
                  <a:gd name="T50" fmla="*/ 2 w 4839"/>
                  <a:gd name="T51" fmla="*/ 0 h 1350"/>
                  <a:gd name="T52" fmla="*/ 2 w 4839"/>
                  <a:gd name="T53" fmla="*/ 0 h 1350"/>
                  <a:gd name="T54" fmla="*/ 2 w 4839"/>
                  <a:gd name="T55" fmla="*/ 0 h 1350"/>
                  <a:gd name="T56" fmla="*/ 2 w 4839"/>
                  <a:gd name="T57" fmla="*/ 0 h 1350"/>
                  <a:gd name="T58" fmla="*/ 2 w 4839"/>
                  <a:gd name="T59" fmla="*/ 0 h 1350"/>
                  <a:gd name="T60" fmla="*/ 2 w 4839"/>
                  <a:gd name="T61" fmla="*/ 0 h 1350"/>
                  <a:gd name="T62" fmla="*/ 1 w 4839"/>
                  <a:gd name="T63" fmla="*/ 0 h 1350"/>
                  <a:gd name="T64" fmla="*/ 1 w 4839"/>
                  <a:gd name="T65" fmla="*/ 0 h 1350"/>
                  <a:gd name="T66" fmla="*/ 1 w 4839"/>
                  <a:gd name="T67" fmla="*/ 0 h 1350"/>
                  <a:gd name="T68" fmla="*/ 1 w 4839"/>
                  <a:gd name="T69" fmla="*/ 0 h 1350"/>
                  <a:gd name="T70" fmla="*/ 1 w 4839"/>
                  <a:gd name="T71" fmla="*/ 0 h 1350"/>
                  <a:gd name="T72" fmla="*/ 1 w 4839"/>
                  <a:gd name="T73" fmla="*/ 0 h 1350"/>
                  <a:gd name="T74" fmla="*/ 1 w 4839"/>
                  <a:gd name="T75" fmla="*/ 0 h 1350"/>
                  <a:gd name="T76" fmla="*/ 1 w 4839"/>
                  <a:gd name="T77" fmla="*/ 0 h 1350"/>
                  <a:gd name="T78" fmla="*/ 1 w 4839"/>
                  <a:gd name="T79" fmla="*/ 0 h 1350"/>
                  <a:gd name="T80" fmla="*/ 1 w 4839"/>
                  <a:gd name="T81" fmla="*/ 0 h 1350"/>
                  <a:gd name="T82" fmla="*/ 1 w 4839"/>
                  <a:gd name="T83" fmla="*/ 0 h 1350"/>
                  <a:gd name="T84" fmla="*/ 1 w 4839"/>
                  <a:gd name="T85" fmla="*/ 0 h 1350"/>
                  <a:gd name="T86" fmla="*/ 1 w 4839"/>
                  <a:gd name="T87" fmla="*/ 0 h 1350"/>
                  <a:gd name="T88" fmla="*/ 0 w 4839"/>
                  <a:gd name="T89" fmla="*/ 0 h 1350"/>
                  <a:gd name="T90" fmla="*/ 0 w 4839"/>
                  <a:gd name="T91" fmla="*/ 0 h 1350"/>
                  <a:gd name="T92" fmla="*/ 0 w 4839"/>
                  <a:gd name="T93" fmla="*/ 0 h 1350"/>
                  <a:gd name="T94" fmla="*/ 0 w 4839"/>
                  <a:gd name="T95" fmla="*/ 0 h 1350"/>
                  <a:gd name="T96" fmla="*/ 0 w 4839"/>
                  <a:gd name="T97" fmla="*/ 0 h 1350"/>
                  <a:gd name="T98" fmla="*/ 0 w 4839"/>
                  <a:gd name="T99" fmla="*/ 0 h 1350"/>
                  <a:gd name="T100" fmla="*/ 0 w 4839"/>
                  <a:gd name="T101" fmla="*/ 0 h 1350"/>
                  <a:gd name="T102" fmla="*/ 0 w 4839"/>
                  <a:gd name="T103" fmla="*/ 0 h 1350"/>
                  <a:gd name="T104" fmla="*/ 0 w 4839"/>
                  <a:gd name="T105" fmla="*/ 0 h 1350"/>
                  <a:gd name="T106" fmla="*/ 0 w 4839"/>
                  <a:gd name="T107" fmla="*/ 0 h 1350"/>
                  <a:gd name="T108" fmla="*/ 0 w 4839"/>
                  <a:gd name="T109" fmla="*/ 0 h 1350"/>
                  <a:gd name="T110" fmla="*/ 0 w 4839"/>
                  <a:gd name="T111" fmla="*/ 0 h 1350"/>
                  <a:gd name="T112" fmla="*/ 0 w 4839"/>
                  <a:gd name="T113" fmla="*/ 0 h 1350"/>
                  <a:gd name="T114" fmla="*/ 0 w 4839"/>
                  <a:gd name="T115" fmla="*/ 1 h 1350"/>
                  <a:gd name="T116" fmla="*/ 0 w 4839"/>
                  <a:gd name="T117" fmla="*/ 1 h 1350"/>
                  <a:gd name="T118" fmla="*/ 0 w 4839"/>
                  <a:gd name="T119" fmla="*/ 1 h 1350"/>
                  <a:gd name="T120" fmla="*/ 0 w 4839"/>
                  <a:gd name="T121" fmla="*/ 1 h 1350"/>
                  <a:gd name="T122" fmla="*/ 0 w 4839"/>
                  <a:gd name="T123" fmla="*/ 1 h 1350"/>
                  <a:gd name="T124" fmla="*/ 0 w 4839"/>
                  <a:gd name="T125" fmla="*/ 1 h 13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839" h="1350">
                    <a:moveTo>
                      <a:pt x="4838" y="1349"/>
                    </a:moveTo>
                    <a:lnTo>
                      <a:pt x="4835" y="1281"/>
                    </a:lnTo>
                    <a:lnTo>
                      <a:pt x="4826" y="1213"/>
                    </a:lnTo>
                    <a:lnTo>
                      <a:pt x="4810" y="1145"/>
                    </a:lnTo>
                    <a:lnTo>
                      <a:pt x="4788" y="1077"/>
                    </a:lnTo>
                    <a:lnTo>
                      <a:pt x="4761" y="1011"/>
                    </a:lnTo>
                    <a:lnTo>
                      <a:pt x="4727" y="945"/>
                    </a:lnTo>
                    <a:lnTo>
                      <a:pt x="4687" y="880"/>
                    </a:lnTo>
                    <a:lnTo>
                      <a:pt x="4642" y="817"/>
                    </a:lnTo>
                    <a:lnTo>
                      <a:pt x="4591" y="755"/>
                    </a:lnTo>
                    <a:lnTo>
                      <a:pt x="4534" y="694"/>
                    </a:lnTo>
                    <a:lnTo>
                      <a:pt x="4472" y="635"/>
                    </a:lnTo>
                    <a:lnTo>
                      <a:pt x="4404" y="578"/>
                    </a:lnTo>
                    <a:lnTo>
                      <a:pt x="4332" y="523"/>
                    </a:lnTo>
                    <a:lnTo>
                      <a:pt x="4254" y="470"/>
                    </a:lnTo>
                    <a:lnTo>
                      <a:pt x="4172" y="420"/>
                    </a:lnTo>
                    <a:lnTo>
                      <a:pt x="4086" y="371"/>
                    </a:lnTo>
                    <a:lnTo>
                      <a:pt x="3995" y="325"/>
                    </a:lnTo>
                    <a:lnTo>
                      <a:pt x="3900" y="282"/>
                    </a:lnTo>
                    <a:lnTo>
                      <a:pt x="3801" y="242"/>
                    </a:lnTo>
                    <a:lnTo>
                      <a:pt x="3699" y="204"/>
                    </a:lnTo>
                    <a:lnTo>
                      <a:pt x="3593" y="170"/>
                    </a:lnTo>
                    <a:lnTo>
                      <a:pt x="3484" y="138"/>
                    </a:lnTo>
                    <a:lnTo>
                      <a:pt x="3373" y="109"/>
                    </a:lnTo>
                    <a:lnTo>
                      <a:pt x="3259" y="84"/>
                    </a:lnTo>
                    <a:lnTo>
                      <a:pt x="3143" y="62"/>
                    </a:lnTo>
                    <a:lnTo>
                      <a:pt x="3025" y="43"/>
                    </a:lnTo>
                    <a:lnTo>
                      <a:pt x="2906" y="28"/>
                    </a:lnTo>
                    <a:lnTo>
                      <a:pt x="2785" y="16"/>
                    </a:lnTo>
                    <a:lnTo>
                      <a:pt x="2664" y="7"/>
                    </a:lnTo>
                    <a:lnTo>
                      <a:pt x="2542" y="2"/>
                    </a:lnTo>
                    <a:lnTo>
                      <a:pt x="2419" y="0"/>
                    </a:lnTo>
                    <a:lnTo>
                      <a:pt x="2296" y="2"/>
                    </a:lnTo>
                    <a:lnTo>
                      <a:pt x="2174" y="7"/>
                    </a:lnTo>
                    <a:lnTo>
                      <a:pt x="2053" y="16"/>
                    </a:lnTo>
                    <a:lnTo>
                      <a:pt x="1932" y="28"/>
                    </a:lnTo>
                    <a:lnTo>
                      <a:pt x="1813" y="43"/>
                    </a:lnTo>
                    <a:lnTo>
                      <a:pt x="1695" y="62"/>
                    </a:lnTo>
                    <a:lnTo>
                      <a:pt x="1579" y="84"/>
                    </a:lnTo>
                    <a:lnTo>
                      <a:pt x="1465" y="109"/>
                    </a:lnTo>
                    <a:lnTo>
                      <a:pt x="1354" y="138"/>
                    </a:lnTo>
                    <a:lnTo>
                      <a:pt x="1245" y="170"/>
                    </a:lnTo>
                    <a:lnTo>
                      <a:pt x="1139" y="204"/>
                    </a:lnTo>
                    <a:lnTo>
                      <a:pt x="1037" y="242"/>
                    </a:lnTo>
                    <a:lnTo>
                      <a:pt x="938" y="282"/>
                    </a:lnTo>
                    <a:lnTo>
                      <a:pt x="843" y="325"/>
                    </a:lnTo>
                    <a:lnTo>
                      <a:pt x="752" y="371"/>
                    </a:lnTo>
                    <a:lnTo>
                      <a:pt x="666" y="420"/>
                    </a:lnTo>
                    <a:lnTo>
                      <a:pt x="584" y="470"/>
                    </a:lnTo>
                    <a:lnTo>
                      <a:pt x="506" y="523"/>
                    </a:lnTo>
                    <a:lnTo>
                      <a:pt x="434" y="578"/>
                    </a:lnTo>
                    <a:lnTo>
                      <a:pt x="366" y="635"/>
                    </a:lnTo>
                    <a:lnTo>
                      <a:pt x="304" y="694"/>
                    </a:lnTo>
                    <a:lnTo>
                      <a:pt x="247" y="755"/>
                    </a:lnTo>
                    <a:lnTo>
                      <a:pt x="196" y="817"/>
                    </a:lnTo>
                    <a:lnTo>
                      <a:pt x="151" y="880"/>
                    </a:lnTo>
                    <a:lnTo>
                      <a:pt x="111" y="945"/>
                    </a:lnTo>
                    <a:lnTo>
                      <a:pt x="77" y="1011"/>
                    </a:lnTo>
                    <a:lnTo>
                      <a:pt x="50" y="1077"/>
                    </a:lnTo>
                    <a:lnTo>
                      <a:pt x="28" y="1145"/>
                    </a:lnTo>
                    <a:lnTo>
                      <a:pt x="12" y="1213"/>
                    </a:lnTo>
                    <a:lnTo>
                      <a:pt x="3" y="1281"/>
                    </a:lnTo>
                    <a:lnTo>
                      <a:pt x="0" y="1349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239" name="Line 51"/>
            <p:cNvSpPr>
              <a:spLocks noChangeShapeType="1"/>
            </p:cNvSpPr>
            <p:nvPr/>
          </p:nvSpPr>
          <p:spPr bwMode="auto">
            <a:xfrm flipV="1">
              <a:off x="2331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7156" name="Group 52"/>
          <p:cNvGrpSpPr>
            <a:grpSpLocks/>
          </p:cNvGrpSpPr>
          <p:nvPr/>
        </p:nvGrpSpPr>
        <p:grpSpPr bwMode="auto">
          <a:xfrm>
            <a:off x="5121275" y="5641975"/>
            <a:ext cx="1739900" cy="593725"/>
            <a:chOff x="3226" y="3554"/>
            <a:chExt cx="1096" cy="374"/>
          </a:xfrm>
        </p:grpSpPr>
        <p:sp>
          <p:nvSpPr>
            <p:cNvPr id="9232" name="Line 53"/>
            <p:cNvSpPr>
              <a:spLocks noChangeShapeType="1"/>
            </p:cNvSpPr>
            <p:nvPr/>
          </p:nvSpPr>
          <p:spPr bwMode="auto">
            <a:xfrm flipV="1">
              <a:off x="4323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9233" name="Group 54"/>
            <p:cNvGrpSpPr>
              <a:grpSpLocks/>
            </p:cNvGrpSpPr>
            <p:nvPr/>
          </p:nvGrpSpPr>
          <p:grpSpPr bwMode="auto">
            <a:xfrm>
              <a:off x="3226" y="3621"/>
              <a:ext cx="1096" cy="307"/>
              <a:chOff x="3226" y="3621"/>
              <a:chExt cx="1096" cy="307"/>
            </a:xfrm>
          </p:grpSpPr>
          <p:sp>
            <p:nvSpPr>
              <p:cNvPr id="9235" name="AutoShape 55"/>
              <p:cNvSpPr>
                <a:spLocks noChangeArrowheads="1"/>
              </p:cNvSpPr>
              <p:nvPr/>
            </p:nvSpPr>
            <p:spPr bwMode="auto">
              <a:xfrm rot="10800000">
                <a:off x="3227" y="3622"/>
                <a:ext cx="1097" cy="308"/>
              </a:xfrm>
              <a:prstGeom prst="roundRect">
                <a:avLst>
                  <a:gd name="adj" fmla="val 324"/>
                </a:avLst>
              </a:prstGeom>
              <a:noFill/>
              <a:ln w="2844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Freeform 56"/>
              <p:cNvSpPr>
                <a:spLocks noChangeArrowheads="1"/>
              </p:cNvSpPr>
              <p:nvPr/>
            </p:nvSpPr>
            <p:spPr bwMode="auto">
              <a:xfrm rot="10800000">
                <a:off x="3227" y="3624"/>
                <a:ext cx="1097" cy="306"/>
              </a:xfrm>
              <a:custGeom>
                <a:avLst/>
                <a:gdLst>
                  <a:gd name="T0" fmla="*/ 3 w 4837"/>
                  <a:gd name="T1" fmla="*/ 1 h 1350"/>
                  <a:gd name="T2" fmla="*/ 3 w 4837"/>
                  <a:gd name="T3" fmla="*/ 1 h 1350"/>
                  <a:gd name="T4" fmla="*/ 3 w 4837"/>
                  <a:gd name="T5" fmla="*/ 1 h 1350"/>
                  <a:gd name="T6" fmla="*/ 3 w 4837"/>
                  <a:gd name="T7" fmla="*/ 1 h 1350"/>
                  <a:gd name="T8" fmla="*/ 3 w 4837"/>
                  <a:gd name="T9" fmla="*/ 1 h 1350"/>
                  <a:gd name="T10" fmla="*/ 3 w 4837"/>
                  <a:gd name="T11" fmla="*/ 1 h 1350"/>
                  <a:gd name="T12" fmla="*/ 3 w 4837"/>
                  <a:gd name="T13" fmla="*/ 0 h 1350"/>
                  <a:gd name="T14" fmla="*/ 3 w 4837"/>
                  <a:gd name="T15" fmla="*/ 0 h 1350"/>
                  <a:gd name="T16" fmla="*/ 3 w 4837"/>
                  <a:gd name="T17" fmla="*/ 0 h 1350"/>
                  <a:gd name="T18" fmla="*/ 3 w 4837"/>
                  <a:gd name="T19" fmla="*/ 0 h 1350"/>
                  <a:gd name="T20" fmla="*/ 3 w 4837"/>
                  <a:gd name="T21" fmla="*/ 0 h 1350"/>
                  <a:gd name="T22" fmla="*/ 3 w 4837"/>
                  <a:gd name="T23" fmla="*/ 0 h 1350"/>
                  <a:gd name="T24" fmla="*/ 3 w 4837"/>
                  <a:gd name="T25" fmla="*/ 0 h 1350"/>
                  <a:gd name="T26" fmla="*/ 3 w 4837"/>
                  <a:gd name="T27" fmla="*/ 0 h 1350"/>
                  <a:gd name="T28" fmla="*/ 2 w 4837"/>
                  <a:gd name="T29" fmla="*/ 0 h 1350"/>
                  <a:gd name="T30" fmla="*/ 2 w 4837"/>
                  <a:gd name="T31" fmla="*/ 0 h 1350"/>
                  <a:gd name="T32" fmla="*/ 2 w 4837"/>
                  <a:gd name="T33" fmla="*/ 0 h 1350"/>
                  <a:gd name="T34" fmla="*/ 2 w 4837"/>
                  <a:gd name="T35" fmla="*/ 0 h 1350"/>
                  <a:gd name="T36" fmla="*/ 2 w 4837"/>
                  <a:gd name="T37" fmla="*/ 0 h 1350"/>
                  <a:gd name="T38" fmla="*/ 2 w 4837"/>
                  <a:gd name="T39" fmla="*/ 0 h 1350"/>
                  <a:gd name="T40" fmla="*/ 2 w 4837"/>
                  <a:gd name="T41" fmla="*/ 0 h 1350"/>
                  <a:gd name="T42" fmla="*/ 2 w 4837"/>
                  <a:gd name="T43" fmla="*/ 0 h 1350"/>
                  <a:gd name="T44" fmla="*/ 2 w 4837"/>
                  <a:gd name="T45" fmla="*/ 0 h 1350"/>
                  <a:gd name="T46" fmla="*/ 2 w 4837"/>
                  <a:gd name="T47" fmla="*/ 0 h 1350"/>
                  <a:gd name="T48" fmla="*/ 2 w 4837"/>
                  <a:gd name="T49" fmla="*/ 0 h 1350"/>
                  <a:gd name="T50" fmla="*/ 2 w 4837"/>
                  <a:gd name="T51" fmla="*/ 0 h 1350"/>
                  <a:gd name="T52" fmla="*/ 2 w 4837"/>
                  <a:gd name="T53" fmla="*/ 0 h 1350"/>
                  <a:gd name="T54" fmla="*/ 2 w 4837"/>
                  <a:gd name="T55" fmla="*/ 0 h 1350"/>
                  <a:gd name="T56" fmla="*/ 2 w 4837"/>
                  <a:gd name="T57" fmla="*/ 0 h 1350"/>
                  <a:gd name="T58" fmla="*/ 2 w 4837"/>
                  <a:gd name="T59" fmla="*/ 0 h 1350"/>
                  <a:gd name="T60" fmla="*/ 2 w 4837"/>
                  <a:gd name="T61" fmla="*/ 0 h 1350"/>
                  <a:gd name="T62" fmla="*/ 1 w 4837"/>
                  <a:gd name="T63" fmla="*/ 0 h 1350"/>
                  <a:gd name="T64" fmla="*/ 1 w 4837"/>
                  <a:gd name="T65" fmla="*/ 0 h 1350"/>
                  <a:gd name="T66" fmla="*/ 1 w 4837"/>
                  <a:gd name="T67" fmla="*/ 0 h 1350"/>
                  <a:gd name="T68" fmla="*/ 1 w 4837"/>
                  <a:gd name="T69" fmla="*/ 0 h 1350"/>
                  <a:gd name="T70" fmla="*/ 1 w 4837"/>
                  <a:gd name="T71" fmla="*/ 0 h 1350"/>
                  <a:gd name="T72" fmla="*/ 1 w 4837"/>
                  <a:gd name="T73" fmla="*/ 0 h 1350"/>
                  <a:gd name="T74" fmla="*/ 1 w 4837"/>
                  <a:gd name="T75" fmla="*/ 0 h 1350"/>
                  <a:gd name="T76" fmla="*/ 1 w 4837"/>
                  <a:gd name="T77" fmla="*/ 0 h 1350"/>
                  <a:gd name="T78" fmla="*/ 1 w 4837"/>
                  <a:gd name="T79" fmla="*/ 0 h 1350"/>
                  <a:gd name="T80" fmla="*/ 1 w 4837"/>
                  <a:gd name="T81" fmla="*/ 0 h 1350"/>
                  <a:gd name="T82" fmla="*/ 1 w 4837"/>
                  <a:gd name="T83" fmla="*/ 0 h 1350"/>
                  <a:gd name="T84" fmla="*/ 1 w 4837"/>
                  <a:gd name="T85" fmla="*/ 0 h 1350"/>
                  <a:gd name="T86" fmla="*/ 1 w 4837"/>
                  <a:gd name="T87" fmla="*/ 0 h 1350"/>
                  <a:gd name="T88" fmla="*/ 0 w 4837"/>
                  <a:gd name="T89" fmla="*/ 0 h 1350"/>
                  <a:gd name="T90" fmla="*/ 0 w 4837"/>
                  <a:gd name="T91" fmla="*/ 0 h 1350"/>
                  <a:gd name="T92" fmla="*/ 0 w 4837"/>
                  <a:gd name="T93" fmla="*/ 0 h 1350"/>
                  <a:gd name="T94" fmla="*/ 0 w 4837"/>
                  <a:gd name="T95" fmla="*/ 0 h 1350"/>
                  <a:gd name="T96" fmla="*/ 0 w 4837"/>
                  <a:gd name="T97" fmla="*/ 0 h 1350"/>
                  <a:gd name="T98" fmla="*/ 0 w 4837"/>
                  <a:gd name="T99" fmla="*/ 0 h 1350"/>
                  <a:gd name="T100" fmla="*/ 0 w 4837"/>
                  <a:gd name="T101" fmla="*/ 0 h 1350"/>
                  <a:gd name="T102" fmla="*/ 0 w 4837"/>
                  <a:gd name="T103" fmla="*/ 0 h 1350"/>
                  <a:gd name="T104" fmla="*/ 0 w 4837"/>
                  <a:gd name="T105" fmla="*/ 0 h 1350"/>
                  <a:gd name="T106" fmla="*/ 0 w 4837"/>
                  <a:gd name="T107" fmla="*/ 0 h 1350"/>
                  <a:gd name="T108" fmla="*/ 0 w 4837"/>
                  <a:gd name="T109" fmla="*/ 0 h 1350"/>
                  <a:gd name="T110" fmla="*/ 0 w 4837"/>
                  <a:gd name="T111" fmla="*/ 0 h 1350"/>
                  <a:gd name="T112" fmla="*/ 0 w 4837"/>
                  <a:gd name="T113" fmla="*/ 0 h 1350"/>
                  <a:gd name="T114" fmla="*/ 0 w 4837"/>
                  <a:gd name="T115" fmla="*/ 1 h 1350"/>
                  <a:gd name="T116" fmla="*/ 0 w 4837"/>
                  <a:gd name="T117" fmla="*/ 1 h 1350"/>
                  <a:gd name="T118" fmla="*/ 0 w 4837"/>
                  <a:gd name="T119" fmla="*/ 1 h 1350"/>
                  <a:gd name="T120" fmla="*/ 0 w 4837"/>
                  <a:gd name="T121" fmla="*/ 1 h 1350"/>
                  <a:gd name="T122" fmla="*/ 0 w 4837"/>
                  <a:gd name="T123" fmla="*/ 1 h 1350"/>
                  <a:gd name="T124" fmla="*/ 0 w 4837"/>
                  <a:gd name="T125" fmla="*/ 1 h 13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837" h="1350">
                    <a:moveTo>
                      <a:pt x="4836" y="1349"/>
                    </a:moveTo>
                    <a:lnTo>
                      <a:pt x="4833" y="1281"/>
                    </a:lnTo>
                    <a:lnTo>
                      <a:pt x="4824" y="1213"/>
                    </a:lnTo>
                    <a:lnTo>
                      <a:pt x="4808" y="1145"/>
                    </a:lnTo>
                    <a:lnTo>
                      <a:pt x="4787" y="1077"/>
                    </a:lnTo>
                    <a:lnTo>
                      <a:pt x="4759" y="1011"/>
                    </a:lnTo>
                    <a:lnTo>
                      <a:pt x="4725" y="945"/>
                    </a:lnTo>
                    <a:lnTo>
                      <a:pt x="4685" y="880"/>
                    </a:lnTo>
                    <a:lnTo>
                      <a:pt x="4640" y="817"/>
                    </a:lnTo>
                    <a:lnTo>
                      <a:pt x="4589" y="755"/>
                    </a:lnTo>
                    <a:lnTo>
                      <a:pt x="4532" y="694"/>
                    </a:lnTo>
                    <a:lnTo>
                      <a:pt x="4470" y="635"/>
                    </a:lnTo>
                    <a:lnTo>
                      <a:pt x="4403" y="578"/>
                    </a:lnTo>
                    <a:lnTo>
                      <a:pt x="4330" y="523"/>
                    </a:lnTo>
                    <a:lnTo>
                      <a:pt x="4253" y="470"/>
                    </a:lnTo>
                    <a:lnTo>
                      <a:pt x="4171" y="420"/>
                    </a:lnTo>
                    <a:lnTo>
                      <a:pt x="4084" y="371"/>
                    </a:lnTo>
                    <a:lnTo>
                      <a:pt x="3993" y="325"/>
                    </a:lnTo>
                    <a:lnTo>
                      <a:pt x="3898" y="282"/>
                    </a:lnTo>
                    <a:lnTo>
                      <a:pt x="3799" y="242"/>
                    </a:lnTo>
                    <a:lnTo>
                      <a:pt x="3697" y="204"/>
                    </a:lnTo>
                    <a:lnTo>
                      <a:pt x="3591" y="170"/>
                    </a:lnTo>
                    <a:lnTo>
                      <a:pt x="3483" y="138"/>
                    </a:lnTo>
                    <a:lnTo>
                      <a:pt x="3372" y="109"/>
                    </a:lnTo>
                    <a:lnTo>
                      <a:pt x="3258" y="84"/>
                    </a:lnTo>
                    <a:lnTo>
                      <a:pt x="3142" y="62"/>
                    </a:lnTo>
                    <a:lnTo>
                      <a:pt x="3024" y="43"/>
                    </a:lnTo>
                    <a:lnTo>
                      <a:pt x="2905" y="28"/>
                    </a:lnTo>
                    <a:lnTo>
                      <a:pt x="2784" y="16"/>
                    </a:lnTo>
                    <a:lnTo>
                      <a:pt x="2663" y="7"/>
                    </a:lnTo>
                    <a:lnTo>
                      <a:pt x="2540" y="2"/>
                    </a:lnTo>
                    <a:lnTo>
                      <a:pt x="2418" y="0"/>
                    </a:lnTo>
                    <a:lnTo>
                      <a:pt x="2296" y="2"/>
                    </a:lnTo>
                    <a:lnTo>
                      <a:pt x="2173" y="7"/>
                    </a:lnTo>
                    <a:lnTo>
                      <a:pt x="2052" y="16"/>
                    </a:lnTo>
                    <a:lnTo>
                      <a:pt x="1931" y="28"/>
                    </a:lnTo>
                    <a:lnTo>
                      <a:pt x="1812" y="43"/>
                    </a:lnTo>
                    <a:lnTo>
                      <a:pt x="1694" y="62"/>
                    </a:lnTo>
                    <a:lnTo>
                      <a:pt x="1578" y="84"/>
                    </a:lnTo>
                    <a:lnTo>
                      <a:pt x="1464" y="109"/>
                    </a:lnTo>
                    <a:lnTo>
                      <a:pt x="1353" y="138"/>
                    </a:lnTo>
                    <a:lnTo>
                      <a:pt x="1245" y="170"/>
                    </a:lnTo>
                    <a:lnTo>
                      <a:pt x="1139" y="204"/>
                    </a:lnTo>
                    <a:lnTo>
                      <a:pt x="1037" y="242"/>
                    </a:lnTo>
                    <a:lnTo>
                      <a:pt x="938" y="282"/>
                    </a:lnTo>
                    <a:lnTo>
                      <a:pt x="843" y="325"/>
                    </a:lnTo>
                    <a:lnTo>
                      <a:pt x="752" y="371"/>
                    </a:lnTo>
                    <a:lnTo>
                      <a:pt x="665" y="420"/>
                    </a:lnTo>
                    <a:lnTo>
                      <a:pt x="583" y="470"/>
                    </a:lnTo>
                    <a:lnTo>
                      <a:pt x="506" y="523"/>
                    </a:lnTo>
                    <a:lnTo>
                      <a:pt x="433" y="578"/>
                    </a:lnTo>
                    <a:lnTo>
                      <a:pt x="366" y="635"/>
                    </a:lnTo>
                    <a:lnTo>
                      <a:pt x="304" y="694"/>
                    </a:lnTo>
                    <a:lnTo>
                      <a:pt x="247" y="755"/>
                    </a:lnTo>
                    <a:lnTo>
                      <a:pt x="196" y="817"/>
                    </a:lnTo>
                    <a:lnTo>
                      <a:pt x="151" y="880"/>
                    </a:lnTo>
                    <a:lnTo>
                      <a:pt x="111" y="945"/>
                    </a:lnTo>
                    <a:lnTo>
                      <a:pt x="77" y="1011"/>
                    </a:lnTo>
                    <a:lnTo>
                      <a:pt x="49" y="1077"/>
                    </a:lnTo>
                    <a:lnTo>
                      <a:pt x="28" y="1145"/>
                    </a:lnTo>
                    <a:lnTo>
                      <a:pt x="12" y="1213"/>
                    </a:lnTo>
                    <a:lnTo>
                      <a:pt x="3" y="1281"/>
                    </a:lnTo>
                    <a:lnTo>
                      <a:pt x="0" y="1349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234" name="Line 57"/>
            <p:cNvSpPr>
              <a:spLocks noChangeShapeType="1"/>
            </p:cNvSpPr>
            <p:nvPr/>
          </p:nvSpPr>
          <p:spPr bwMode="auto">
            <a:xfrm flipV="1">
              <a:off x="3226" y="3553"/>
              <a:ext cx="1" cy="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 animBg="1"/>
      <p:bldP spid="47106" grpId="0" animBg="1"/>
      <p:bldP spid="47107" grpId="0" animBg="1"/>
      <p:bldP spid="47109" grpId="0" animBg="1"/>
      <p:bldP spid="47118" grpId="0" animBg="1"/>
      <p:bldP spid="47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33413" y="242888"/>
            <a:ext cx="8129587" cy="1390650"/>
          </a:xfrm>
        </p:spPr>
        <p:txBody>
          <a:bodyPr/>
          <a:lstStyle/>
          <a:p>
            <a:r>
              <a:rPr lang="en-US" smtClean="0"/>
              <a:t>Most digit radix sorts significant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762000" y="1752600"/>
            <a:ext cx="7467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</a:t>
            </a:r>
            <a:r>
              <a:rPr lang="en-US" u="sng"/>
              <a:t>most significant digit</a:t>
            </a:r>
            <a:r>
              <a:rPr lang="en-US"/>
              <a:t> (MSD) radix sort is a fast </a:t>
            </a:r>
            <a:r>
              <a:rPr lang="en-US" u="sng"/>
              <a:t>stable</a:t>
            </a:r>
            <a:r>
              <a:rPr lang="en-US"/>
              <a:t> </a:t>
            </a:r>
            <a:r>
              <a:rPr lang="en-US" u="sng"/>
              <a:t>sorting algorithm</a:t>
            </a:r>
            <a:r>
              <a:rPr lang="en-US"/>
              <a:t> which can be used to sort keys in integer representation order. </a:t>
            </a:r>
          </a:p>
          <a:p>
            <a:endParaRPr lang="en-US"/>
          </a:p>
          <a:p>
            <a:r>
              <a:rPr lang="en-US"/>
              <a:t>=&gt;Keys may be a </a:t>
            </a:r>
            <a:r>
              <a:rPr lang="en-US" u="sng"/>
              <a:t>string</a:t>
            </a:r>
            <a:r>
              <a:rPr lang="en-US"/>
              <a:t> of characters, or numerical digits in a given 'radix'.</a:t>
            </a:r>
          </a:p>
          <a:p>
            <a:endParaRPr lang="en-US"/>
          </a:p>
          <a:p>
            <a:r>
              <a:rPr lang="en-US"/>
              <a:t>=&gt;The processing of the keys begins at the </a:t>
            </a:r>
            <a:r>
              <a:rPr lang="en-US" u="sng"/>
              <a:t>most significant digit</a:t>
            </a:r>
            <a:r>
              <a:rPr lang="en-US"/>
              <a:t> (i.e., the leftmost digit) and proceed to the least significant digit.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180975"/>
            <a:ext cx="8380413" cy="1390650"/>
          </a:xfrm>
        </p:spPr>
        <p:txBody>
          <a:bodyPr/>
          <a:lstStyle/>
          <a:p>
            <a:r>
              <a:rPr lang="en-US" smtClean="0"/>
              <a:t>Unsorted list:</a:t>
            </a:r>
            <a:br>
              <a:rPr lang="en-US" smtClean="0"/>
            </a:br>
            <a:r>
              <a:rPr lang="en-US" smtClean="0">
                <a:solidFill>
                  <a:schemeClr val="tx1"/>
                </a:solidFill>
              </a:rPr>
              <a:t>329, 457, 657, 839, 436, 720, 355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388" y="3127375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5000" y="3200400"/>
            <a:ext cx="727075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87663" y="3200400"/>
            <a:ext cx="725487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00475" y="3186113"/>
            <a:ext cx="727075" cy="169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defRPr/>
            </a:pPr>
            <a:endParaRPr lang="en-US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defRPr/>
            </a:pPr>
            <a:endParaRPr lang="en-US" dirty="0">
              <a:solidFill>
                <a:srgbClr val="FF0000"/>
              </a:solidFill>
              <a:latin typeface="Times New Roman" pitchFamily="1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3200400"/>
            <a:ext cx="727075" cy="16621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388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4676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369300" y="3200400"/>
            <a:ext cx="727075" cy="167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6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463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906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9050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210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00475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244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6388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532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67600" y="5105400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369300" y="5106988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388" y="2360613"/>
            <a:ext cx="6154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3</a:t>
            </a:r>
            <a:r>
              <a:rPr lang="en-US"/>
              <a:t>2</a:t>
            </a:r>
            <a:r>
              <a:rPr lang="en-US">
                <a:solidFill>
                  <a:schemeClr val="tx1"/>
                </a:solidFill>
              </a:rPr>
              <a:t>9</a:t>
            </a:r>
            <a:r>
              <a:rPr lang="en-US"/>
              <a:t>, </a:t>
            </a:r>
            <a:r>
              <a:rPr lang="en-US" u="sng">
                <a:solidFill>
                  <a:srgbClr val="FF0000"/>
                </a:solidFill>
              </a:rPr>
              <a:t>4</a:t>
            </a:r>
            <a:r>
              <a:rPr lang="en-US"/>
              <a:t>5</a:t>
            </a:r>
            <a:r>
              <a:rPr lang="en-US">
                <a:solidFill>
                  <a:schemeClr val="tx1"/>
                </a:solidFill>
              </a:rPr>
              <a:t>7</a:t>
            </a:r>
            <a:r>
              <a:rPr lang="en-US"/>
              <a:t>, </a:t>
            </a:r>
            <a:r>
              <a:rPr lang="en-US" u="sng">
                <a:solidFill>
                  <a:srgbClr val="FF0000"/>
                </a:solidFill>
              </a:rPr>
              <a:t>6</a:t>
            </a:r>
            <a:r>
              <a:rPr lang="en-US"/>
              <a:t>5</a:t>
            </a:r>
            <a:r>
              <a:rPr lang="en-US">
                <a:solidFill>
                  <a:schemeClr val="tx1"/>
                </a:solidFill>
              </a:rPr>
              <a:t>7</a:t>
            </a:r>
            <a:r>
              <a:rPr lang="en-US"/>
              <a:t>, </a:t>
            </a:r>
            <a:r>
              <a:rPr lang="en-US" u="sng">
                <a:solidFill>
                  <a:srgbClr val="FF0000"/>
                </a:solidFill>
              </a:rPr>
              <a:t>8</a:t>
            </a:r>
            <a:r>
              <a:rPr lang="en-US"/>
              <a:t>3</a:t>
            </a:r>
            <a:r>
              <a:rPr lang="en-US">
                <a:solidFill>
                  <a:schemeClr val="tx1"/>
                </a:solidFill>
              </a:rPr>
              <a:t>9</a:t>
            </a:r>
            <a:r>
              <a:rPr lang="en-US"/>
              <a:t>, </a:t>
            </a:r>
            <a:r>
              <a:rPr lang="en-US" u="sng">
                <a:solidFill>
                  <a:srgbClr val="FF0000"/>
                </a:solidFill>
              </a:rPr>
              <a:t>4</a:t>
            </a:r>
            <a:r>
              <a:rPr lang="en-US"/>
              <a:t>3</a:t>
            </a:r>
            <a:r>
              <a:rPr lang="en-US">
                <a:solidFill>
                  <a:schemeClr val="tx1"/>
                </a:solidFill>
              </a:rPr>
              <a:t>6</a:t>
            </a:r>
            <a:r>
              <a:rPr lang="en-US"/>
              <a:t>, </a:t>
            </a:r>
            <a:r>
              <a:rPr lang="en-US" u="sng">
                <a:solidFill>
                  <a:srgbClr val="FF0000"/>
                </a:solidFill>
              </a:rPr>
              <a:t>7</a:t>
            </a:r>
            <a:r>
              <a:rPr lang="en-US"/>
              <a:t>2</a:t>
            </a:r>
            <a:r>
              <a:rPr lang="en-US">
                <a:solidFill>
                  <a:schemeClr val="tx1"/>
                </a:solidFill>
              </a:rPr>
              <a:t>0</a:t>
            </a:r>
            <a:r>
              <a:rPr lang="en-US"/>
              <a:t>, </a:t>
            </a:r>
            <a:r>
              <a:rPr lang="en-US" u="sng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1288" name="TextBox 36"/>
          <p:cNvSpPr txBox="1">
            <a:spLocks noChangeArrowheads="1"/>
          </p:cNvSpPr>
          <p:nvPr/>
        </p:nvSpPr>
        <p:spPr bwMode="auto">
          <a:xfrm>
            <a:off x="52388" y="1676400"/>
            <a:ext cx="207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first pass: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800475" y="43989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638800" y="43989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6</a:t>
            </a:r>
            <a:r>
              <a:rPr lang="en-US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553200" y="43989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7</a:t>
            </a:r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467600" y="439896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8</a:t>
            </a:r>
            <a:r>
              <a:rPr lang="en-US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00475" y="40116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897188" y="4378325"/>
            <a:ext cx="72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897188" y="4011613"/>
            <a:ext cx="727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6" grpId="0"/>
      <p:bldP spid="43" grpId="0"/>
      <p:bldP spid="45" grpId="0"/>
      <p:bldP spid="46" grpId="0"/>
      <p:bldP spid="47" grpId="0"/>
      <p:bldP spid="49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HG Mincho Light J"/>
        <a:cs typeface="HG Mincho Light J"/>
      </a:majorFont>
      <a:minorFont>
        <a:latin typeface="Times New Roman"/>
        <a:ea typeface="HG Mincho Light J"/>
        <a:cs typeface="HG Mincho Light J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882</Words>
  <Application>Microsoft Office PowerPoint</Application>
  <PresentationFormat>On-screen Show (4:3)</PresentationFormat>
  <Paragraphs>223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Times New Roman</vt:lpstr>
      <vt:lpstr>Arial</vt:lpstr>
      <vt:lpstr>Symbol</vt:lpstr>
      <vt:lpstr>Office Theme</vt:lpstr>
      <vt:lpstr>Slide 1</vt:lpstr>
      <vt:lpstr>=&gt; Radix Sort</vt:lpstr>
      <vt:lpstr>=&gt; Least digit radix sortssignificant </vt:lpstr>
      <vt:lpstr>Unsorted list: 329, 457, 657, 839, 436, 720, 355 </vt:lpstr>
      <vt:lpstr>Slide 5</vt:lpstr>
      <vt:lpstr>Slide 6</vt:lpstr>
      <vt:lpstr>Operation of LSD radix sort</vt:lpstr>
      <vt:lpstr>Most digit radix sorts significant</vt:lpstr>
      <vt:lpstr>Unsorted list: 329, 457, 657, 839, 436, 720, 355 </vt:lpstr>
      <vt:lpstr>Slide 10</vt:lpstr>
      <vt:lpstr>Slide 11</vt:lpstr>
      <vt:lpstr>Algorithm </vt:lpstr>
      <vt:lpstr>Time complexity </vt:lpstr>
      <vt:lpstr>Slide 14</vt:lpstr>
      <vt:lpstr>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of radix sort</dc:title>
  <dc:creator>NIKUNJ</dc:creator>
  <cp:lastModifiedBy>Dinesh</cp:lastModifiedBy>
  <cp:revision>54</cp:revision>
  <dcterms:modified xsi:type="dcterms:W3CDTF">2013-07-26T10:46:21Z</dcterms:modified>
</cp:coreProperties>
</file>