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299" r:id="rId3"/>
    <p:sldId id="316" r:id="rId4"/>
    <p:sldId id="318" r:id="rId5"/>
    <p:sldId id="317" r:id="rId6"/>
    <p:sldId id="305" r:id="rId7"/>
    <p:sldId id="307" r:id="rId8"/>
    <p:sldId id="30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varScale="1">
        <p:scale>
          <a:sx n="69" d="100"/>
          <a:sy n="69"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649856" y="5318171"/>
            <a:ext cx="5527964" cy="62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1600" b="1" dirty="0" smtClean="0">
                <a:latin typeface="Raleway ExtraBold" pitchFamily="34" charset="-52"/>
              </a:rPr>
              <a:t>Supply Chain </a:t>
            </a:r>
          </a:p>
          <a:p>
            <a:pPr lvl="0" algn="ctr" defTabSz="622300">
              <a:lnSpc>
                <a:spcPct val="90000"/>
              </a:lnSpc>
              <a:spcBef>
                <a:spcPct val="0"/>
              </a:spcBef>
              <a:spcAft>
                <a:spcPct val="35000"/>
              </a:spcAft>
            </a:pPr>
            <a:r>
              <a:rPr lang="en-US" sz="1600" b="1" dirty="0" smtClean="0">
                <a:latin typeface="Raleway ExtraBold" pitchFamily="34" charset="-52"/>
              </a:rPr>
              <a:t>CO2</a:t>
            </a:r>
            <a:endParaRPr lang="en-US" sz="1600"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78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899973"/>
            <a:ext cx="10515600" cy="1325563"/>
          </a:xfrm>
        </p:spPr>
        <p:txBody>
          <a:bodyPr/>
          <a:lstStyle/>
          <a:p>
            <a:r>
              <a:rPr lang="en-US" b="1" dirty="0"/>
              <a:t>Various uses of </a:t>
            </a:r>
            <a:r>
              <a:rPr lang="en-US" b="1" dirty="0" smtClean="0"/>
              <a:t>Block chain</a:t>
            </a:r>
            <a:endParaRPr lang="en-IN" dirty="0"/>
          </a:p>
        </p:txBody>
      </p:sp>
      <p:sp>
        <p:nvSpPr>
          <p:cNvPr id="3" name="Content Placeholder 2"/>
          <p:cNvSpPr>
            <a:spLocks noGrp="1"/>
          </p:cNvSpPr>
          <p:nvPr>
            <p:ph idx="1"/>
          </p:nvPr>
        </p:nvSpPr>
        <p:spPr/>
        <p:txBody>
          <a:bodyPr/>
          <a:lstStyle/>
          <a:p>
            <a:r>
              <a:rPr lang="en-US" dirty="0" smtClean="0"/>
              <a:t>Government,</a:t>
            </a:r>
          </a:p>
          <a:p>
            <a:r>
              <a:rPr lang="en-US" dirty="0" smtClean="0"/>
              <a:t>Healthcare</a:t>
            </a:r>
            <a:r>
              <a:rPr lang="en-US" dirty="0"/>
              <a:t>, </a:t>
            </a:r>
            <a:endParaRPr lang="en-US" dirty="0" smtClean="0"/>
          </a:p>
          <a:p>
            <a:r>
              <a:rPr lang="en-US" dirty="0" smtClean="0"/>
              <a:t>Medical </a:t>
            </a:r>
            <a:r>
              <a:rPr lang="en-US" dirty="0"/>
              <a:t>Research, </a:t>
            </a:r>
            <a:endParaRPr lang="en-US" dirty="0" smtClean="0"/>
          </a:p>
          <a:p>
            <a:r>
              <a:rPr lang="en-US" dirty="0" smtClean="0"/>
              <a:t>Supply </a:t>
            </a:r>
            <a:r>
              <a:rPr lang="en-US" dirty="0"/>
              <a:t>chain, </a:t>
            </a:r>
            <a:endParaRPr lang="en-US" dirty="0" smtClean="0"/>
          </a:p>
          <a:p>
            <a:r>
              <a:rPr lang="en-US" dirty="0"/>
              <a:t>C</a:t>
            </a:r>
            <a:r>
              <a:rPr lang="en-US" dirty="0" smtClean="0"/>
              <a:t>opyright</a:t>
            </a:r>
            <a:r>
              <a:rPr lang="en-US" dirty="0"/>
              <a:t>, </a:t>
            </a:r>
            <a:endParaRPr lang="en-US" dirty="0" smtClean="0"/>
          </a:p>
          <a:p>
            <a:r>
              <a:rPr lang="en-US" dirty="0" smtClean="0"/>
              <a:t>Fine </a:t>
            </a:r>
            <a:r>
              <a:rPr lang="en-US" dirty="0"/>
              <a:t>art </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Tree>
    <p:extLst>
      <p:ext uri="{BB962C8B-B14F-4D97-AF65-F5344CB8AC3E}">
        <p14:creationId xmlns:p14="http://schemas.microsoft.com/office/powerpoint/2010/main" val="203702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509" y="378980"/>
            <a:ext cx="10515600" cy="1325563"/>
          </a:xfrm>
        </p:spPr>
        <p:txBody>
          <a:bodyPr/>
          <a:lstStyle/>
          <a:p>
            <a:r>
              <a:rPr lang="en-US" dirty="0"/>
              <a:t>What is the supply chain</a:t>
            </a:r>
            <a:r>
              <a:rPr lang="en-US" dirty="0" smtClean="0"/>
              <a:t>?</a:t>
            </a:r>
            <a:endParaRPr lang="en-IN" dirty="0"/>
          </a:p>
        </p:txBody>
      </p:sp>
      <p:sp>
        <p:nvSpPr>
          <p:cNvPr id="3" name="Content Placeholder 2"/>
          <p:cNvSpPr>
            <a:spLocks noGrp="1"/>
          </p:cNvSpPr>
          <p:nvPr>
            <p:ph idx="1"/>
          </p:nvPr>
        </p:nvSpPr>
        <p:spPr/>
        <p:txBody>
          <a:bodyPr/>
          <a:lstStyle/>
          <a:p>
            <a:r>
              <a:rPr lang="en-US" dirty="0"/>
              <a:t>Practically every product that reaches an end-user represents the cumulative effort of many organizations and stakeholders. These are referred to collectively as the supply chain.</a:t>
            </a:r>
          </a:p>
          <a:p>
            <a:r>
              <a:rPr lang="en-US" dirty="0"/>
              <a:t>Organizations within a supply chain are linked through physical and information flows:</a:t>
            </a:r>
          </a:p>
          <a:p>
            <a:pPr lvl="1"/>
            <a:r>
              <a:rPr lang="en-US" b="1" dirty="0"/>
              <a:t>Physical flows</a:t>
            </a:r>
            <a:r>
              <a:rPr lang="en-US" dirty="0"/>
              <a:t> involve the transformation, movement, and storage of goods and materials</a:t>
            </a:r>
          </a:p>
          <a:p>
            <a:pPr lvl="1"/>
            <a:r>
              <a:rPr lang="en-US" b="1" dirty="0"/>
              <a:t>Information flows</a:t>
            </a:r>
            <a:r>
              <a:rPr lang="en-US" dirty="0"/>
              <a:t> involve the coordination between partners to control the day-to-day flow of goods and materials up and down the supply chain; it also involves long-term </a:t>
            </a:r>
            <a:r>
              <a:rPr lang="en-US" dirty="0" smtClean="0"/>
              <a:t>planning</a:t>
            </a:r>
            <a:r>
              <a:rPr lang="en-US" baseline="30000" dirty="0"/>
              <a:t>.</a:t>
            </a:r>
            <a:endParaRPr lang="en-US" dirty="0"/>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32477" cy="1208554"/>
          </a:xfrm>
          <a:prstGeom prst="rect">
            <a:avLst/>
          </a:prstGeom>
        </p:spPr>
      </p:pic>
    </p:spTree>
    <p:extLst>
      <p:ext uri="{BB962C8B-B14F-4D97-AF65-F5344CB8AC3E}">
        <p14:creationId xmlns:p14="http://schemas.microsoft.com/office/powerpoint/2010/main" val="421641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665" y="1825625"/>
            <a:ext cx="9127375" cy="4351338"/>
          </a:xfrm>
        </p:spPr>
      </p:pic>
      <p:pic>
        <p:nvPicPr>
          <p:cNvPr id="5" name="Picture 4">
            <a:extLst>
              <a:ext uri="{C183D7F6-B498-43B3-948B-1728B52AA6E4}">
                <adec:decorative xmlns:adec="http://schemas.microsoft.com/office/drawing/2017/decorative" xmlns=""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32477" cy="1208554"/>
          </a:xfrm>
          <a:prstGeom prst="rect">
            <a:avLst/>
          </a:prstGeom>
        </p:spPr>
      </p:pic>
    </p:spTree>
    <p:extLst>
      <p:ext uri="{BB962C8B-B14F-4D97-AF65-F5344CB8AC3E}">
        <p14:creationId xmlns:p14="http://schemas.microsoft.com/office/powerpoint/2010/main" val="215739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091" y="570273"/>
            <a:ext cx="10515600" cy="1325563"/>
          </a:xfrm>
        </p:spPr>
        <p:txBody>
          <a:bodyPr/>
          <a:lstStyle/>
          <a:p>
            <a:r>
              <a:rPr lang="en-IN" dirty="0"/>
              <a:t>Supply chain </a:t>
            </a:r>
            <a:r>
              <a:rPr lang="en-IN" dirty="0" smtClean="0"/>
              <a:t>challenges</a:t>
            </a:r>
            <a:endParaRPr lang="en-IN" dirty="0"/>
          </a:p>
        </p:txBody>
      </p:sp>
      <p:sp>
        <p:nvSpPr>
          <p:cNvPr id="3" name="Content Placeholder 2"/>
          <p:cNvSpPr>
            <a:spLocks noGrp="1"/>
          </p:cNvSpPr>
          <p:nvPr>
            <p:ph idx="1"/>
          </p:nvPr>
        </p:nvSpPr>
        <p:spPr>
          <a:xfrm>
            <a:off x="838200" y="1825624"/>
            <a:ext cx="10515600" cy="4616739"/>
          </a:xfrm>
        </p:spPr>
        <p:txBody>
          <a:bodyPr>
            <a:normAutofit fontScale="92500"/>
          </a:bodyPr>
          <a:lstStyle/>
          <a:p>
            <a:r>
              <a:rPr lang="en-US" b="1" dirty="0"/>
              <a:t>Visibility</a:t>
            </a:r>
            <a:r>
              <a:rPr lang="en-US" dirty="0"/>
              <a:t>: Accurately identifying and collecting data from all links in the supply chain</a:t>
            </a:r>
          </a:p>
          <a:p>
            <a:r>
              <a:rPr lang="en-US" b="1" dirty="0"/>
              <a:t>Disclosure</a:t>
            </a:r>
            <a:r>
              <a:rPr lang="en-US" dirty="0"/>
              <a:t>: Communicating this information, internally and externally, at the appropriate level of detail</a:t>
            </a:r>
          </a:p>
          <a:p>
            <a:r>
              <a:rPr lang="en-US" b="1" dirty="0"/>
              <a:t>Inefficiencies in systems </a:t>
            </a:r>
            <a:r>
              <a:rPr lang="en-US" dirty="0"/>
              <a:t>– </a:t>
            </a:r>
            <a:endParaRPr lang="en-US" dirty="0" smtClean="0"/>
          </a:p>
          <a:p>
            <a:pPr lvl="1"/>
            <a:r>
              <a:rPr lang="en-US" dirty="0" smtClean="0"/>
              <a:t>For </a:t>
            </a:r>
            <a:r>
              <a:rPr lang="en-US" dirty="0"/>
              <a:t>example, where vendors and suppliers try in vain to connect the dots on who needs what, when, and how – are another common challenge. </a:t>
            </a:r>
            <a:endParaRPr lang="en-US" dirty="0" smtClean="0"/>
          </a:p>
          <a:p>
            <a:pPr lvl="1"/>
            <a:r>
              <a:rPr lang="en-US" dirty="0" smtClean="0"/>
              <a:t>A </a:t>
            </a:r>
            <a:r>
              <a:rPr lang="en-US" dirty="0"/>
              <a:t>few more examples of inefficiencies are bad upstream inventory management, poor allocation of products to stores, fluctuating demand, and even slow shelf rotation</a:t>
            </a:r>
            <a:r>
              <a:rPr lang="en-US" dirty="0" smtClean="0"/>
              <a:t>.</a:t>
            </a:r>
          </a:p>
          <a:p>
            <a:r>
              <a:rPr lang="en-US" dirty="0" smtClean="0"/>
              <a:t>Product </a:t>
            </a:r>
            <a:r>
              <a:rPr lang="en-US" dirty="0"/>
              <a:t>recalls are expensive and inconvenient, with companies needing to trace products and suppliers back to their origin to address issues.</a:t>
            </a:r>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32477" cy="1208554"/>
          </a:xfrm>
          <a:prstGeom prst="rect">
            <a:avLst/>
          </a:prstGeom>
        </p:spPr>
      </p:pic>
    </p:spTree>
    <p:extLst>
      <p:ext uri="{BB962C8B-B14F-4D97-AF65-F5344CB8AC3E}">
        <p14:creationId xmlns:p14="http://schemas.microsoft.com/office/powerpoint/2010/main" val="118881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628778"/>
            <a:ext cx="10515600" cy="1325563"/>
          </a:xfrm>
        </p:spPr>
        <p:txBody>
          <a:bodyPr/>
          <a:lstStyle/>
          <a:p>
            <a:r>
              <a:rPr lang="en-US" dirty="0" smtClean="0"/>
              <a:t>Block chain Solutions</a:t>
            </a:r>
            <a:endParaRPr lang="en-IN" dirty="0"/>
          </a:p>
        </p:txBody>
      </p:sp>
      <p:sp>
        <p:nvSpPr>
          <p:cNvPr id="3" name="Content Placeholder 2"/>
          <p:cNvSpPr>
            <a:spLocks noGrp="1"/>
          </p:cNvSpPr>
          <p:nvPr>
            <p:ph idx="1"/>
          </p:nvPr>
        </p:nvSpPr>
        <p:spPr/>
        <p:txBody>
          <a:bodyPr/>
          <a:lstStyle/>
          <a:p>
            <a:r>
              <a:rPr lang="en-IN" b="1" dirty="0"/>
              <a:t>Automotive Supplier Payments</a:t>
            </a:r>
            <a:endParaRPr lang="en-IN" dirty="0"/>
          </a:p>
          <a:p>
            <a:pPr fontAlgn="base"/>
            <a:r>
              <a:rPr lang="en-US" dirty="0" err="1"/>
              <a:t>Blockchain</a:t>
            </a:r>
            <a:r>
              <a:rPr lang="en-US" dirty="0"/>
              <a:t> allows the transfer of funds anywhere in the world without the need for traditional banking transactions, as transactions are made directly between payer and payee. It is also secure and rapid; taking minutes, compared to days for automated clearing house payments, for example.</a:t>
            </a:r>
          </a:p>
          <a:p>
            <a:pPr fontAlgn="base"/>
            <a:r>
              <a:rPr lang="en-US" dirty="0"/>
              <a:t>Bitcoin transfers specifically also incur lower fees. Australian vehicle manufacturer </a:t>
            </a:r>
            <a:r>
              <a:rPr lang="en-US" dirty="0" err="1"/>
              <a:t>Tomcar</a:t>
            </a:r>
            <a:r>
              <a:rPr lang="en-US" dirty="0"/>
              <a:t> uses Bitcoin to pay some of its suppliers. Currently, three partners in Israel and Taiwan accept payment from </a:t>
            </a:r>
            <a:r>
              <a:rPr lang="en-US" dirty="0" err="1"/>
              <a:t>Tomcar</a:t>
            </a:r>
            <a:r>
              <a:rPr lang="en-US" dirty="0"/>
              <a:t> using Bitcoin.</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32477" cy="1208554"/>
          </a:xfrm>
          <a:prstGeom prst="rect">
            <a:avLst/>
          </a:prstGeom>
        </p:spPr>
      </p:pic>
    </p:spTree>
    <p:extLst>
      <p:ext uri="{BB962C8B-B14F-4D97-AF65-F5344CB8AC3E}">
        <p14:creationId xmlns:p14="http://schemas.microsoft.com/office/powerpoint/2010/main" val="11588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smtClean="0"/>
              <a:t>Enhance Traceability</a:t>
            </a:r>
            <a:endParaRPr lang="en-US" dirty="0"/>
          </a:p>
          <a:p>
            <a:pPr fontAlgn="base"/>
            <a:r>
              <a:rPr lang="en-US" dirty="0"/>
              <a:t>Companies can use distributed ledger systems (</a:t>
            </a:r>
            <a:r>
              <a:rPr lang="en-US" dirty="0" err="1"/>
              <a:t>blockchains</a:t>
            </a:r>
            <a:r>
              <a:rPr lang="en-US" dirty="0"/>
              <a:t>) to record product status at each stage of production. The records are permanent and immutable. They make it possible to trace each product to its source. Global retailer Walmart uses </a:t>
            </a:r>
            <a:r>
              <a:rPr lang="en-US" dirty="0" err="1"/>
              <a:t>blockchain</a:t>
            </a:r>
            <a:r>
              <a:rPr lang="en-US" dirty="0"/>
              <a:t> to track sales of pork in China. Its system lets the company see where each piece of meat comes from, each processing and storage step in the supply chain, and the products’ sell-by date. In the event of a product recall, the company can also see which batches are affected and who bought them.</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32477" cy="1208554"/>
          </a:xfrm>
          <a:prstGeom prst="rect">
            <a:avLst/>
          </a:prstGeom>
        </p:spPr>
      </p:pic>
    </p:spTree>
    <p:extLst>
      <p:ext uri="{BB962C8B-B14F-4D97-AF65-F5344CB8AC3E}">
        <p14:creationId xmlns:p14="http://schemas.microsoft.com/office/powerpoint/2010/main" val="194614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b="1" dirty="0"/>
              <a:t>Cold Chain Monitoring</a:t>
            </a:r>
            <a:endParaRPr lang="en-US" dirty="0"/>
          </a:p>
          <a:p>
            <a:pPr fontAlgn="base"/>
            <a:r>
              <a:rPr lang="en-US" dirty="0"/>
              <a:t>Food and pharmaceutical products often have </a:t>
            </a:r>
            <a:r>
              <a:rPr lang="en-US" dirty="0" err="1"/>
              <a:t>specialised</a:t>
            </a:r>
            <a:r>
              <a:rPr lang="en-US" dirty="0"/>
              <a:t> storage needs. Moreover, enterprises see the value in sharing warehouses and distribution </a:t>
            </a:r>
            <a:r>
              <a:rPr lang="en-US" dirty="0" err="1"/>
              <a:t>centres</a:t>
            </a:r>
            <a:r>
              <a:rPr lang="en-US" dirty="0"/>
              <a:t> instead of each one paying for its own. Sensors on sensitive products can record temperature, humidity, vibration, and other environmental conditions.</a:t>
            </a:r>
          </a:p>
          <a:p>
            <a:pPr fontAlgn="base"/>
            <a:r>
              <a:rPr lang="en-US" dirty="0"/>
              <a:t>These readings can then be stored on a </a:t>
            </a:r>
            <a:r>
              <a:rPr lang="en-US" dirty="0" err="1"/>
              <a:t>blockchain</a:t>
            </a:r>
            <a:r>
              <a:rPr lang="en-US" dirty="0"/>
              <a:t>. They are permanent and tamper-proof. If a storage condition deviates from what is agreed, each member of the </a:t>
            </a:r>
            <a:r>
              <a:rPr lang="en-US" dirty="0" err="1"/>
              <a:t>blockchain</a:t>
            </a:r>
            <a:r>
              <a:rPr lang="en-US" dirty="0"/>
              <a:t> will see it. A smart contract can trigger a response to correct the situation. For instance, depending on the size of the deviation, the action may be to adjust the storage. However, it could also extend to changing “use-by” dates, declaring products unfit, or applying penalties.</a:t>
            </a:r>
          </a:p>
          <a:p>
            <a:endParaRPr lang="en-IN" dirty="0"/>
          </a:p>
        </p:txBody>
      </p:sp>
      <p:pic>
        <p:nvPicPr>
          <p:cNvPr id="4" name="Picture 3">
            <a:extLst>
              <a:ext uri="{C183D7F6-B498-43B3-948B-1728B52AA6E4}">
                <adec:decorative xmlns:adec="http://schemas.microsoft.com/office/drawing/2017/decorative" xmlns=""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32477" cy="1208554"/>
          </a:xfrm>
          <a:prstGeom prst="rect">
            <a:avLst/>
          </a:prstGeom>
        </p:spPr>
      </p:pic>
    </p:spTree>
    <p:extLst>
      <p:ext uri="{BB962C8B-B14F-4D97-AF65-F5344CB8AC3E}">
        <p14:creationId xmlns:p14="http://schemas.microsoft.com/office/powerpoint/2010/main" val="336385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563</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Various uses of Block chain</vt:lpstr>
      <vt:lpstr>What is the supply chain?</vt:lpstr>
      <vt:lpstr>PowerPoint Presentation</vt:lpstr>
      <vt:lpstr>Supply chain challenges</vt:lpstr>
      <vt:lpstr>Block chain Solutions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88</cp:revision>
  <dcterms:created xsi:type="dcterms:W3CDTF">2022-01-03T03:50:50Z</dcterms:created>
  <dcterms:modified xsi:type="dcterms:W3CDTF">2023-07-27T07:32:01Z</dcterms:modified>
</cp:coreProperties>
</file>