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1898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8" y="226245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297" y="4682899"/>
            <a:ext cx="4145973" cy="66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Limitations of Block chain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latin typeface="Raleway ExtraBold" pitchFamily="34" charset="-52"/>
              </a:rPr>
              <a:t>Mapped with co2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5788" y="2029317"/>
            <a:ext cx="6907593" cy="274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1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514351" y="55595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198046" y="5340573"/>
            <a:ext cx="1883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5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95299" cy="1143000"/>
          </a:xfrm>
          <a:ln/>
        </p:spPr>
        <p:txBody>
          <a:bodyPr/>
          <a:lstStyle/>
          <a:p>
            <a:r>
              <a:rPr lang="en-US" dirty="0"/>
              <a:t>Commitments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0" y="1946672"/>
            <a:ext cx="4929188" cy="4018359"/>
          </a:xfrm>
          <a:ln/>
        </p:spPr>
        <p:txBody>
          <a:bodyPr>
            <a:normAutofit/>
          </a:bodyPr>
          <a:lstStyle/>
          <a:p>
            <a:r>
              <a:rPr lang="en-US" dirty="0"/>
              <a:t>Allow you to commit to and later reveal a value</a:t>
            </a:r>
          </a:p>
          <a:p>
            <a:r>
              <a:rPr lang="en-US" dirty="0"/>
              <a:t>Binding: value cannot be tampered with </a:t>
            </a:r>
          </a:p>
          <a:p>
            <a:r>
              <a:rPr lang="en-US" dirty="0"/>
              <a:t>Blinding: value cannot be read until </a:t>
            </a:r>
            <a:r>
              <a:rPr lang="en-US" dirty="0" smtClean="0"/>
              <a:t>revealed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-4464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234850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4741664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Line 6"/>
          <p:cNvSpPr>
            <a:spLocks noChangeShapeType="1"/>
          </p:cNvSpPr>
          <p:nvPr/>
        </p:nvSpPr>
        <p:spPr bwMode="auto">
          <a:xfrm rot="10800000" flipH="1">
            <a:off x="6965156" y="1589484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rot="10800000" flipH="1">
            <a:off x="6965156" y="3964781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6456164" y="825906"/>
            <a:ext cx="577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812...</a:t>
            </a:r>
          </a:p>
        </p:txBody>
      </p:sp>
      <p:sp>
        <p:nvSpPr>
          <p:cNvPr id="45065" name="Rectangle 9"/>
          <p:cNvSpPr>
            <a:spLocks/>
          </p:cNvSpPr>
          <p:nvPr/>
        </p:nvSpPr>
        <p:spPr bwMode="auto">
          <a:xfrm>
            <a:off x="6511975" y="5603289"/>
            <a:ext cx="5133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</a:t>
            </a:r>
          </a:p>
        </p:txBody>
      </p:sp>
    </p:spTree>
    <p:extLst>
      <p:ext uri="{BB962C8B-B14F-4D97-AF65-F5344CB8AC3E}">
        <p14:creationId xmlns:p14="http://schemas.microsoft.com/office/powerpoint/2010/main" val="18913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where do they come from?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Anyone can make one</a:t>
            </a:r>
          </a:p>
          <a:p>
            <a:r>
              <a:rPr lang="en-US" sz="2800" dirty="0"/>
              <a:t>Choose a random serial number and commit to it</a:t>
            </a:r>
          </a:p>
          <a:p>
            <a:r>
              <a:rPr lang="en-US" sz="2800" dirty="0"/>
              <a:t>Mint a </a:t>
            </a:r>
            <a:r>
              <a:rPr lang="en-US" sz="2800" dirty="0" err="1"/>
              <a:t>zerocoin</a:t>
            </a:r>
            <a:r>
              <a:rPr lang="en-US" sz="2800" dirty="0"/>
              <a:t> by putting a mint transaction in the block chain which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spends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a </a:t>
            </a:r>
            <a:r>
              <a:rPr lang="en-US" sz="2800" dirty="0" err="1"/>
              <a:t>bitcoin</a:t>
            </a:r>
            <a:r>
              <a:rPr lang="en-US" sz="2800" dirty="0"/>
              <a:t> and includes the commitment</a:t>
            </a:r>
          </a:p>
          <a:p>
            <a:r>
              <a:rPr lang="en-US" sz="2800" dirty="0"/>
              <a:t>Spending a </a:t>
            </a:r>
            <a:r>
              <a:rPr lang="en-US" sz="2800" dirty="0" err="1"/>
              <a:t>zerocoin</a:t>
            </a:r>
            <a:r>
              <a:rPr lang="en-US" sz="2800" dirty="0"/>
              <a:t> gives the recipient a </a:t>
            </a:r>
            <a:r>
              <a:rPr lang="en-US" sz="2800" dirty="0" err="1"/>
              <a:t>bitcoin</a:t>
            </a:r>
            <a:endParaRPr lang="en-US" sz="28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76398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...and where do they go?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spent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</a:t>
            </a:r>
            <a:r>
              <a:rPr lang="en-US" sz="2800" dirty="0" err="1"/>
              <a:t>bitcoins</a:t>
            </a:r>
            <a:r>
              <a:rPr lang="en-US" sz="2800" dirty="0"/>
              <a:t> end up escrowed</a:t>
            </a:r>
          </a:p>
          <a:p>
            <a:r>
              <a:rPr lang="en-US" sz="2800" dirty="0"/>
              <a:t>To spend a </a:t>
            </a:r>
            <a:r>
              <a:rPr lang="en-US" sz="2800" dirty="0" err="1"/>
              <a:t>zerocoin</a:t>
            </a:r>
            <a:endParaRPr lang="en-US" sz="2800" dirty="0"/>
          </a:p>
          <a:p>
            <a:pPr marL="769718" lvl="1" indent="-457200"/>
            <a:r>
              <a:rPr lang="en-US" dirty="0"/>
              <a:t>You reveal the serial number </a:t>
            </a:r>
          </a:p>
          <a:p>
            <a:pPr marL="769718" lvl="1" indent="-457200"/>
            <a:r>
              <a:rPr lang="en-US" dirty="0"/>
              <a:t>Prove it is from some </a:t>
            </a:r>
            <a:r>
              <a:rPr lang="en-US" dirty="0" err="1"/>
              <a:t>zerocoin</a:t>
            </a:r>
            <a:r>
              <a:rPr lang="en-US" dirty="0"/>
              <a:t> in the block chain</a:t>
            </a:r>
          </a:p>
          <a:p>
            <a:pPr marL="769718" lvl="1" indent="-457200"/>
            <a:r>
              <a:rPr lang="en-US" dirty="0"/>
              <a:t>Put the spent serial number in the block chain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46827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4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Zero-knowledge [</a:t>
            </a:r>
            <a:r>
              <a:rPr lang="en-US" dirty="0" err="1"/>
              <a:t>Goldwasser</a:t>
            </a:r>
            <a:r>
              <a:rPr lang="en-US" dirty="0"/>
              <a:t>, </a:t>
            </a:r>
            <a:r>
              <a:rPr lang="en-US" dirty="0" err="1"/>
              <a:t>Micali</a:t>
            </a:r>
            <a:r>
              <a:rPr lang="en-US" dirty="0"/>
              <a:t> 1980s, and beyond]</a:t>
            </a:r>
          </a:p>
          <a:p>
            <a:r>
              <a:rPr lang="en-US" dirty="0"/>
              <a:t>Prove knowledge of a witness satisfying a statement</a:t>
            </a:r>
          </a:p>
          <a:p>
            <a:r>
              <a:rPr lang="en-US" dirty="0"/>
              <a:t>Specific variant: non-interactive proof of knowledge</a:t>
            </a:r>
          </a:p>
          <a:p>
            <a:r>
              <a:rPr lang="en-US" dirty="0"/>
              <a:t>Here we prove we know: </a:t>
            </a:r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The serial number of a </a:t>
            </a:r>
            <a:r>
              <a:rPr lang="en-US" dirty="0" err="1"/>
              <a:t>zerocoin</a:t>
            </a:r>
            <a:endParaRPr lang="en-US" dirty="0"/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That the coin is in the block chain</a:t>
            </a:r>
          </a:p>
        </p:txBody>
      </p:sp>
    </p:spTree>
    <p:extLst>
      <p:ext uri="{BB962C8B-B14F-4D97-AF65-F5344CB8AC3E}">
        <p14:creationId xmlns:p14="http://schemas.microsoft.com/office/powerpoint/2010/main" val="29861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2098477"/>
            <a:ext cx="8036719" cy="4018359"/>
          </a:xfrm>
          <a:ln/>
        </p:spPr>
        <p:txBody>
          <a:bodyPr/>
          <a:lstStyle/>
          <a:p>
            <a:r>
              <a:rPr lang="en-US" dirty="0"/>
              <a:t>Inefficient </a:t>
            </a:r>
            <a:r>
              <a:rPr lang="en-US" dirty="0" smtClean="0"/>
              <a:t>approach</a:t>
            </a:r>
            <a:endParaRPr lang="en-US" dirty="0"/>
          </a:p>
          <a:p>
            <a:pPr marL="769718" lvl="1" indent="-457200"/>
            <a:r>
              <a:rPr lang="en-US" dirty="0"/>
              <a:t>Identify all valid </a:t>
            </a:r>
            <a:r>
              <a:rPr lang="en-US" dirty="0" err="1"/>
              <a:t>zerocoins</a:t>
            </a:r>
            <a:r>
              <a:rPr lang="en-US" dirty="0"/>
              <a:t> in the block chain</a:t>
            </a:r>
            <a:br>
              <a:rPr lang="en-US" dirty="0"/>
            </a:br>
            <a:r>
              <a:rPr lang="en-US" dirty="0"/>
              <a:t>(call them                )</a:t>
            </a:r>
          </a:p>
          <a:p>
            <a:pPr marL="769718" lvl="1" indent="-457200"/>
            <a:r>
              <a:rPr lang="en-US" dirty="0"/>
              <a:t>Prove that S is the serial number of a coin C and</a:t>
            </a:r>
            <a:br>
              <a:rPr lang="en-US" dirty="0"/>
            </a:br>
            <a:endParaRPr lang="en-US" baseline="-6000" dirty="0"/>
          </a:p>
          <a:p>
            <a:pPr marL="769718" lvl="1" indent="-457200"/>
            <a:r>
              <a:rPr lang="en-US" dirty="0"/>
              <a:t>This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proof is O(N</a:t>
            </a:r>
            <a:r>
              <a:rPr lang="en-US" dirty="0" smtClean="0"/>
              <a:t>)</a:t>
            </a:r>
          </a:p>
          <a:p>
            <a:pPr marL="369668" indent="-457200"/>
            <a:r>
              <a:rPr lang="en-US" dirty="0" err="1" smtClean="0"/>
              <a:t>Zerocoin</a:t>
            </a:r>
            <a:r>
              <a:rPr lang="en-US" dirty="0" smtClean="0"/>
              <a:t> uses cryptographic </a:t>
            </a:r>
            <a:r>
              <a:rPr lang="en-US" dirty="0"/>
              <a:t>a</a:t>
            </a:r>
            <a:r>
              <a:rPr lang="en-US" dirty="0" smtClean="0"/>
              <a:t>ccumulators </a:t>
            </a:r>
          </a:p>
          <a:p>
            <a:pPr marL="769718" lvl="1" indent="-457200"/>
            <a:r>
              <a:rPr lang="en-US" dirty="0" err="1" smtClean="0"/>
              <a:t>Sublinear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69" y="3256058"/>
            <a:ext cx="129480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81" y="4161234"/>
            <a:ext cx="367903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 protocol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/>
          </a:bodyPr>
          <a:lstStyle/>
          <a:p>
            <a:pPr>
              <a:buFontTx/>
              <a:buBlip>
                <a:blip r:embed="rId2"/>
              </a:buBlip>
            </a:pPr>
            <a:r>
              <a:rPr lang="en-US"/>
              <a:t>Generate a commitment to a random serial number </a:t>
            </a:r>
            <a:r>
              <a:rPr lang="en-US" i="1"/>
              <a:t>S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Tx/>
              <a:buBlip>
                <a:blip r:embed="rId2"/>
              </a:buBlip>
            </a:pPr>
            <a:r>
              <a:rPr lang="en-US"/>
              <a:t>(Store serial number </a:t>
            </a:r>
            <a:r>
              <a:rPr lang="en-US" i="1"/>
              <a:t>S</a:t>
            </a:r>
            <a:r>
              <a:rPr lang="en-US"/>
              <a:t> and randomness 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Accumulate all valid coins, compute witness w</a:t>
            </a:r>
            <a:r>
              <a:rPr lang="en-US" baseline="-6000"/>
              <a:t>i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Reveal </a:t>
            </a:r>
            <a:r>
              <a:rPr lang="en-US" i="1"/>
              <a:t>S</a:t>
            </a:r>
            <a:r>
              <a:rPr lang="en-US"/>
              <a:t> and prove knowledge of witness to commitment accumulation and its randomness </a:t>
            </a:r>
            <a:r>
              <a:rPr lang="en-US" i="1"/>
              <a:t>r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5786438" y="2915543"/>
            <a:ext cx="2768203" cy="45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500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where        is prime</a:t>
            </a: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87" y="2856384"/>
            <a:ext cx="58043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777133"/>
            <a:ext cx="773535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517922" y="2777133"/>
            <a:ext cx="4538514" cy="750094"/>
            <a:chOff x="0" y="0"/>
            <a:chExt cx="4066" cy="672"/>
          </a:xfrm>
        </p:grpSpPr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72"/>
              <a:ext cx="324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73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/>
              <a:t>Attacks on </a:t>
            </a:r>
            <a:r>
              <a:rPr lang="en-US" dirty="0" err="1"/>
              <a:t>Zerocoin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Should we tradeoff privacy for usability? Is privacy a main principle?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Reverting is Hard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Reverting gets exponentially hard as the chain grows.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1953830" y="3208321"/>
            <a:ext cx="4754880" cy="16754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463282" y="4525350"/>
            <a:ext cx="405882" cy="55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4602" y="5086890"/>
            <a:ext cx="4184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Modify the transaction (revert or change the payer)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99838" y="2408950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nonce</a:t>
            </a:r>
            <a:endParaRPr lang="ko-KR" altLang="en-US" sz="28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012864" y="2983623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285" y="2408951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the next nonce</a:t>
            </a:r>
            <a:endParaRPr lang="ko-KR" altLang="en-US" sz="28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93802" y="2959392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8" y="226245"/>
            <a:ext cx="2472861" cy="9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Practical 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 least 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 to verify a transaction. </a:t>
            </a:r>
          </a:p>
          <a:p>
            <a:pPr lvl="1"/>
            <a:r>
              <a:rPr lang="en-US" altLang="ko-KR" dirty="0" smtClean="0"/>
              <a:t>Agree to pay</a:t>
            </a:r>
          </a:p>
          <a:p>
            <a:pPr lvl="1"/>
            <a:r>
              <a:rPr lang="en-US" altLang="ko-KR" dirty="0" smtClean="0"/>
              <a:t>Wait for one block (10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) for the transaction to go through.</a:t>
            </a:r>
          </a:p>
          <a:p>
            <a:pPr lvl="1"/>
            <a:r>
              <a:rPr lang="en-US" altLang="ko-KR" dirty="0" smtClean="0"/>
              <a:t>But, for a large transaction ($$$) wait longer. Because if you wait longer it becomes more secure. For large $$$, you wait for six blocks (1 hour).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8" y="226246"/>
            <a:ext cx="2375879" cy="9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77896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</a:t>
            </a:r>
          </a:p>
          <a:p>
            <a:pPr lvl="1"/>
            <a:r>
              <a:rPr lang="en-US" altLang="ko-KR" sz="1800" dirty="0" smtClean="0"/>
              <a:t>Only keep the root hash</a:t>
            </a:r>
          </a:p>
          <a:p>
            <a:pPr lvl="2"/>
            <a:r>
              <a:rPr lang="en-US" altLang="ko-KR" sz="1800" dirty="0" smtClean="0"/>
              <a:t>Delete the interior hash values to save disk</a:t>
            </a:r>
          </a:p>
          <a:p>
            <a:pPr lvl="2"/>
            <a:r>
              <a:rPr lang="en-US" altLang="ko-KR" sz="1800" dirty="0" smtClean="0"/>
              <a:t>Block header only contains the root hash</a:t>
            </a:r>
          </a:p>
          <a:p>
            <a:pPr lvl="2"/>
            <a:r>
              <a:rPr lang="en-US" altLang="ko-KR" sz="1800" dirty="0" smtClean="0"/>
              <a:t>Block header is about 80 bytes</a:t>
            </a:r>
          </a:p>
          <a:p>
            <a:pPr lvl="2"/>
            <a:r>
              <a:rPr lang="en-US" altLang="ko-KR" sz="1800" dirty="0" smtClean="0"/>
              <a:t>80 bytes * 6 per/</a:t>
            </a:r>
            <a:r>
              <a:rPr lang="en-US" altLang="ko-KR" sz="1800" dirty="0" err="1" smtClean="0"/>
              <a:t>hr</a:t>
            </a:r>
            <a:r>
              <a:rPr lang="en-US" altLang="ko-KR" sz="1800" dirty="0" smtClean="0"/>
              <a:t> * 24 </a:t>
            </a:r>
            <a:r>
              <a:rPr lang="en-US" altLang="ko-KR" sz="1800" dirty="0" err="1" smtClean="0"/>
              <a:t>hrs</a:t>
            </a:r>
            <a:r>
              <a:rPr lang="en-US" altLang="ko-KR" sz="1800" dirty="0" smtClean="0"/>
              <a:t> * 365 = 4.2 MB/year</a:t>
            </a:r>
          </a:p>
          <a:p>
            <a:pPr lvl="1"/>
            <a:r>
              <a:rPr lang="en-US" altLang="ko-KR" sz="1800" dirty="0" smtClean="0"/>
              <a:t>Why keep use a </a:t>
            </a:r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343" t="14667" r="51310" b="8075"/>
          <a:stretch/>
        </p:blipFill>
        <p:spPr>
          <a:xfrm>
            <a:off x="6027051" y="1192689"/>
            <a:ext cx="3272245" cy="4816191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" y="226245"/>
            <a:ext cx="2542134" cy="10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963" y="653149"/>
            <a:ext cx="5777347" cy="67887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Simplified payment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Any user can verify a transaction easily by asking a node. </a:t>
            </a:r>
          </a:p>
          <a:p>
            <a:r>
              <a:rPr lang="en-US" altLang="ko-KR" sz="2000" dirty="0" smtClean="0"/>
              <a:t>First, get the longest proof-of-work chain</a:t>
            </a:r>
          </a:p>
          <a:p>
            <a:r>
              <a:rPr lang="en-US" altLang="ko-KR" sz="2000" dirty="0" smtClean="0"/>
              <a:t>Query the block that the transaction to be verified (tx3) is in.</a:t>
            </a:r>
          </a:p>
          <a:p>
            <a:r>
              <a:rPr lang="en-US" altLang="ko-KR" sz="2000" dirty="0" smtClean="0"/>
              <a:t>Only need Hash01 and Hash2 to verify; not the entire </a:t>
            </a:r>
            <a:r>
              <a:rPr lang="en-US" altLang="ko-KR" sz="2000" dirty="0" err="1" smtClean="0"/>
              <a:t>Tx’s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60" t="19362" r="8933" b="5776"/>
          <a:stretch/>
        </p:blipFill>
        <p:spPr>
          <a:xfrm>
            <a:off x="1485219" y="3500940"/>
            <a:ext cx="5080519" cy="2893401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8" y="226245"/>
            <a:ext cx="2514425" cy="10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Economics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Rate limiting on the creation </a:t>
            </a:r>
            <a:r>
              <a:rPr lang="en-US" altLang="ko-KR" dirty="0"/>
              <a:t>of </a:t>
            </a:r>
            <a:r>
              <a:rPr lang="en-US" altLang="ko-KR" dirty="0" smtClean="0"/>
              <a:t>a new block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Adapt to the “network’s capacity”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 block created every 10 </a:t>
            </a:r>
            <a:r>
              <a:rPr lang="en-US" altLang="ko-KR" dirty="0" err="1" smtClean="0"/>
              <a:t>mins</a:t>
            </a:r>
            <a:r>
              <a:rPr lang="en-US" altLang="ko-KR" dirty="0"/>
              <a:t> </a:t>
            </a:r>
            <a:r>
              <a:rPr lang="en-US" altLang="ko-KR" dirty="0" smtClean="0"/>
              <a:t>(six blocks every hour) </a:t>
            </a:r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How? Difficulty is adjusted every two weeks to keep the rate fixed as capacity/computing power increases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N new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per each new block: credited to the miner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incentives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for miners</a:t>
            </a:r>
            <a:endParaRPr lang="en-US" altLang="ko-KR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N was 50 initially. </a:t>
            </a:r>
            <a:r>
              <a:rPr lang="en-US" altLang="ko-KR" dirty="0"/>
              <a:t>In 2013, N=25.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Halved every 210,000 blocks (every four years)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Thus, the total number of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will not exceed 21 million. (After this miner takes a fee)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" y="226246"/>
            <a:ext cx="2317682" cy="9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anonymity, </a:t>
            </a:r>
            <a:r>
              <a:rPr lang="en-US" dirty="0"/>
              <a:t>only </a:t>
            </a:r>
            <a:r>
              <a:rPr lang="en-US" dirty="0" err="1" smtClean="0"/>
              <a:t>pseudonymity</a:t>
            </a:r>
            <a:endParaRPr lang="en-US" dirty="0"/>
          </a:p>
          <a:p>
            <a:r>
              <a:rPr lang="en-US" dirty="0" smtClean="0"/>
              <a:t>All transactions remain on the block chain– indefinitely! </a:t>
            </a:r>
          </a:p>
          <a:p>
            <a:r>
              <a:rPr lang="en-US" dirty="0" smtClean="0"/>
              <a:t>Retroactive data mining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used data mining on customer purchases to identify pregnant women and target ads at them</a:t>
            </a:r>
            <a:br>
              <a:rPr lang="en-US" dirty="0"/>
            </a:br>
            <a:r>
              <a:rPr lang="en-US" dirty="0"/>
              <a:t>(NYT 2012</a:t>
            </a:r>
            <a:r>
              <a:rPr lang="en-US" dirty="0" smtClean="0"/>
              <a:t>), ended </a:t>
            </a:r>
            <a:r>
              <a:rPr lang="en-US" dirty="0"/>
              <a:t>up informing a woman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father that his teenage daughter was pregnant </a:t>
            </a:r>
          </a:p>
          <a:p>
            <a:pPr lvl="1"/>
            <a:r>
              <a:rPr lang="en-US" dirty="0"/>
              <a:t>Imagine what credit card companies could do with the data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" y="226246"/>
            <a:ext cx="2317682" cy="9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A distributed approach to private electronic cash</a:t>
            </a:r>
          </a:p>
          <a:p>
            <a:r>
              <a:rPr lang="en-US" dirty="0"/>
              <a:t>Extends </a:t>
            </a:r>
            <a:r>
              <a:rPr lang="en-US" dirty="0" err="1"/>
              <a:t>Bitcoin</a:t>
            </a:r>
            <a:r>
              <a:rPr lang="en-US" dirty="0"/>
              <a:t> by adding an anonymous currency on top of it </a:t>
            </a:r>
          </a:p>
          <a:p>
            <a:r>
              <a:rPr lang="en-US" dirty="0" err="1"/>
              <a:t>Zerocoins</a:t>
            </a:r>
            <a:r>
              <a:rPr lang="en-US" dirty="0"/>
              <a:t> are exchangeable for </a:t>
            </a:r>
            <a:r>
              <a:rPr lang="en-US" dirty="0" err="1" smtClean="0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a zerocoin?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A zerocoin is: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Economically: a promissory note redeemable for a bitcoin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Cryptographically: an opaque envelope containing a serial number used to prevent double spending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5578822" y="4464844"/>
            <a:ext cx="2644304" cy="2591842"/>
            <a:chOff x="0" y="0"/>
            <a:chExt cx="2368" cy="2322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514"/>
              <a:ext cx="1808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6" name="Rectangle 4"/>
            <p:cNvSpPr>
              <a:spLocks/>
            </p:cNvSpPr>
            <p:nvPr/>
          </p:nvSpPr>
          <p:spPr bwMode="auto">
            <a:xfrm>
              <a:off x="0" y="0"/>
              <a:ext cx="23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>
                  <a:solidFill>
                    <a:schemeClr val="tx1"/>
                  </a:solidFill>
                  <a:effectLst/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823848273471012983</a:t>
              </a: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 rot="10800000" flipH="1">
              <a:off x="1182" y="367"/>
              <a:ext cx="0" cy="1026"/>
            </a:xfrm>
            <a:prstGeom prst="line">
              <a:avLst/>
            </a:prstGeom>
            <a:solidFill>
              <a:schemeClr val="accent1"/>
            </a:solidFill>
            <a:ln w="177800" cap="flat">
              <a:solidFill>
                <a:srgbClr val="0080FF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2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675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맑은 고딕</vt:lpstr>
      <vt:lpstr>ＭＳ Ｐゴシック</vt:lpstr>
      <vt:lpstr>Arial</vt:lpstr>
      <vt:lpstr>Arial Black</vt:lpstr>
      <vt:lpstr>Calibri</vt:lpstr>
      <vt:lpstr>Casper</vt:lpstr>
      <vt:lpstr>Gill Sans Light</vt:lpstr>
      <vt:lpstr>Helvetica Neue</vt:lpstr>
      <vt:lpstr>Helvetica Neue Light</vt:lpstr>
      <vt:lpstr>Karla</vt:lpstr>
      <vt:lpstr>King</vt:lpstr>
      <vt:lpstr>Raleway ExtraBold</vt:lpstr>
      <vt:lpstr>Times New Roman</vt:lpstr>
      <vt:lpstr>Wingdings</vt:lpstr>
      <vt:lpstr>Office Theme</vt:lpstr>
      <vt:lpstr>PowerPoint Presentation</vt:lpstr>
      <vt:lpstr>Reverting is Hard</vt:lpstr>
      <vt:lpstr>Practical Limitation</vt:lpstr>
      <vt:lpstr>Optimizations</vt:lpstr>
      <vt:lpstr>Simplified payment verification</vt:lpstr>
      <vt:lpstr>BitCoin Economics</vt:lpstr>
      <vt:lpstr>Privacy Implications</vt:lpstr>
      <vt:lpstr>Zerocoin</vt:lpstr>
      <vt:lpstr>What is a zerocoin?</vt:lpstr>
      <vt:lpstr>Commitments</vt:lpstr>
      <vt:lpstr>Zerocoins: where do they come from?</vt:lpstr>
      <vt:lpstr>Zerocoins: ...and where do they go?</vt:lpstr>
      <vt:lpstr>Zero-knowledge proofs</vt:lpstr>
      <vt:lpstr>Zero-knowledge proof</vt:lpstr>
      <vt:lpstr>Zerocoin protocol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Ankita</cp:lastModifiedBy>
  <cp:revision>130</cp:revision>
  <dcterms:created xsi:type="dcterms:W3CDTF">2014-09-04T22:08:14Z</dcterms:created>
  <dcterms:modified xsi:type="dcterms:W3CDTF">2023-07-27T07:31:12Z</dcterms:modified>
</cp:coreProperties>
</file>