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951" r:id="rId2"/>
  </p:sldMasterIdLst>
  <p:notesMasterIdLst>
    <p:notesMasterId r:id="rId38"/>
  </p:notesMasterIdLst>
  <p:handoutMasterIdLst>
    <p:handoutMasterId r:id="rId39"/>
  </p:handoutMasterIdLst>
  <p:sldIdLst>
    <p:sldId id="508" r:id="rId3"/>
    <p:sldId id="468" r:id="rId4"/>
    <p:sldId id="478" r:id="rId5"/>
    <p:sldId id="469" r:id="rId6"/>
    <p:sldId id="334" r:id="rId7"/>
    <p:sldId id="479" r:id="rId8"/>
    <p:sldId id="470" r:id="rId9"/>
    <p:sldId id="480" r:id="rId10"/>
    <p:sldId id="317" r:id="rId11"/>
    <p:sldId id="481" r:id="rId12"/>
    <p:sldId id="484" r:id="rId13"/>
    <p:sldId id="501" r:id="rId14"/>
    <p:sldId id="503" r:id="rId15"/>
    <p:sldId id="499" r:id="rId16"/>
    <p:sldId id="325" r:id="rId17"/>
    <p:sldId id="482" r:id="rId18"/>
    <p:sldId id="324" r:id="rId19"/>
    <p:sldId id="492" r:id="rId20"/>
    <p:sldId id="506" r:id="rId21"/>
    <p:sldId id="331" r:id="rId22"/>
    <p:sldId id="483" r:id="rId23"/>
    <p:sldId id="333" r:id="rId24"/>
    <p:sldId id="319" r:id="rId25"/>
    <p:sldId id="507" r:id="rId26"/>
    <p:sldId id="321" r:id="rId27"/>
    <p:sldId id="328" r:id="rId28"/>
    <p:sldId id="336" r:id="rId29"/>
    <p:sldId id="330" r:id="rId30"/>
    <p:sldId id="332" r:id="rId31"/>
    <p:sldId id="338" r:id="rId32"/>
    <p:sldId id="337" r:id="rId33"/>
    <p:sldId id="390" r:id="rId34"/>
    <p:sldId id="355" r:id="rId35"/>
    <p:sldId id="465" r:id="rId36"/>
    <p:sldId id="354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" id="{514F2C6C-A190-4204-A666-F5ADF7345A89}">
          <p14:sldIdLst>
            <p14:sldId id="508"/>
            <p14:sldId id="468"/>
            <p14:sldId id="478"/>
            <p14:sldId id="469"/>
            <p14:sldId id="334"/>
            <p14:sldId id="479"/>
            <p14:sldId id="470"/>
            <p14:sldId id="480"/>
            <p14:sldId id="317"/>
          </p14:sldIdLst>
        </p14:section>
        <p14:section name="Macroscope" id="{A9AD04FD-189D-4D24-A752-106F94EF3548}">
          <p14:sldIdLst>
            <p14:sldId id="481"/>
            <p14:sldId id="484"/>
            <p14:sldId id="501"/>
            <p14:sldId id="503"/>
            <p14:sldId id="499"/>
            <p14:sldId id="325"/>
          </p14:sldIdLst>
        </p14:section>
        <p14:section name="Microscope: Critical Section" id="{9F25080B-D832-4133-BB6B-F4FB3F74D757}">
          <p14:sldIdLst>
            <p14:sldId id="482"/>
            <p14:sldId id="324"/>
            <p14:sldId id="492"/>
            <p14:sldId id="506"/>
            <p14:sldId id="331"/>
            <p14:sldId id="483"/>
            <p14:sldId id="333"/>
            <p14:sldId id="319"/>
            <p14:sldId id="507"/>
            <p14:sldId id="321"/>
            <p14:sldId id="328"/>
            <p14:sldId id="336"/>
            <p14:sldId id="330"/>
            <p14:sldId id="332"/>
            <p14:sldId id="338"/>
            <p14:sldId id="337"/>
            <p14:sldId id="390"/>
            <p14:sldId id="355"/>
            <p14:sldId id="465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5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58ED5"/>
    <a:srgbClr val="000099"/>
    <a:srgbClr val="C0C0BE"/>
    <a:srgbClr val="CCCCCC"/>
    <a:srgbClr val="D9D9D9"/>
    <a:srgbClr val="FFFFFF"/>
    <a:srgbClr val="1F497D"/>
    <a:srgbClr val="000000"/>
    <a:srgbClr val="3D6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82159" autoAdjust="0"/>
  </p:normalViewPr>
  <p:slideViewPr>
    <p:cSldViewPr snapToGrid="0">
      <p:cViewPr varScale="1">
        <p:scale>
          <a:sx n="60" d="100"/>
          <a:sy n="60" d="100"/>
        </p:scale>
        <p:origin x="1044" y="72"/>
      </p:cViewPr>
      <p:guideLst>
        <p:guide orient="horz" pos="3552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072"/>
    </p:cViewPr>
  </p:sorterViewPr>
  <p:notesViewPr>
    <p:cSldViewPr snapToGrid="0">
      <p:cViewPr varScale="1">
        <p:scale>
          <a:sx n="66" d="100"/>
          <a:sy n="66" d="100"/>
        </p:scale>
        <p:origin x="3252" y="66"/>
      </p:cViewPr>
      <p:guideLst/>
    </p:cSldViewPr>
  </p:notesViewPr>
  <p:gridSpacing cx="100585" cy="10058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l\Dropbox\anil\0-AnonymityAnalysis\figures\diame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l\Dropbox\anil\0-AnonymityAnalysis\figures\hybri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l\Dropbox\anil\0-AnonymityAnalysis\figures\AddIndegrees1_2-15-gt15%20-%20Copy.dat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l\Dropbox\anil\0-AnonymityAnalysis\figures\SeriousIndegree1_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ng_liu\Dropbox\0-student-research\anil\0-AnonymityAnalysis\figures\StockAddressesOvertime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'diameter - Copy'!$B$1</c:f>
              <c:strCache>
                <c:ptCount val="1"/>
                <c:pt idx="0">
                  <c:v>Diameter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'diameter - Copy'!$A$2:$A$51</c:f>
              <c:numCache>
                <c:formatCode>m/d/yyyy</c:formatCode>
                <c:ptCount val="50"/>
                <c:pt idx="0">
                  <c:v>39885</c:v>
                </c:pt>
                <c:pt idx="1">
                  <c:v>39954</c:v>
                </c:pt>
                <c:pt idx="2">
                  <c:v>40022</c:v>
                </c:pt>
                <c:pt idx="3">
                  <c:v>40091</c:v>
                </c:pt>
                <c:pt idx="4">
                  <c:v>40160</c:v>
                </c:pt>
                <c:pt idx="5">
                  <c:v>40229</c:v>
                </c:pt>
                <c:pt idx="6">
                  <c:v>40298</c:v>
                </c:pt>
                <c:pt idx="7">
                  <c:v>40366</c:v>
                </c:pt>
                <c:pt idx="8">
                  <c:v>40435</c:v>
                </c:pt>
                <c:pt idx="9">
                  <c:v>40504</c:v>
                </c:pt>
                <c:pt idx="10">
                  <c:v>40573</c:v>
                </c:pt>
                <c:pt idx="11">
                  <c:v>40642</c:v>
                </c:pt>
                <c:pt idx="12">
                  <c:v>40710</c:v>
                </c:pt>
                <c:pt idx="13">
                  <c:v>40779</c:v>
                </c:pt>
                <c:pt idx="14">
                  <c:v>40848</c:v>
                </c:pt>
                <c:pt idx="15">
                  <c:v>40917</c:v>
                </c:pt>
                <c:pt idx="16">
                  <c:v>40986</c:v>
                </c:pt>
                <c:pt idx="17">
                  <c:v>41054</c:v>
                </c:pt>
                <c:pt idx="18">
                  <c:v>41123</c:v>
                </c:pt>
                <c:pt idx="19">
                  <c:v>41192</c:v>
                </c:pt>
                <c:pt idx="20">
                  <c:v>41261</c:v>
                </c:pt>
                <c:pt idx="21">
                  <c:v>41330</c:v>
                </c:pt>
                <c:pt idx="22">
                  <c:v>41398</c:v>
                </c:pt>
                <c:pt idx="23">
                  <c:v>41467</c:v>
                </c:pt>
                <c:pt idx="24">
                  <c:v>41536</c:v>
                </c:pt>
                <c:pt idx="25">
                  <c:v>41605</c:v>
                </c:pt>
                <c:pt idx="26">
                  <c:v>41674</c:v>
                </c:pt>
                <c:pt idx="27">
                  <c:v>41742</c:v>
                </c:pt>
                <c:pt idx="28">
                  <c:v>41811</c:v>
                </c:pt>
                <c:pt idx="29">
                  <c:v>41880</c:v>
                </c:pt>
                <c:pt idx="30">
                  <c:v>41949</c:v>
                </c:pt>
                <c:pt idx="31">
                  <c:v>42018</c:v>
                </c:pt>
                <c:pt idx="32">
                  <c:v>42086</c:v>
                </c:pt>
                <c:pt idx="33">
                  <c:v>42155</c:v>
                </c:pt>
                <c:pt idx="34">
                  <c:v>42224</c:v>
                </c:pt>
                <c:pt idx="35">
                  <c:v>42293</c:v>
                </c:pt>
                <c:pt idx="36">
                  <c:v>42362</c:v>
                </c:pt>
                <c:pt idx="37">
                  <c:v>42430</c:v>
                </c:pt>
                <c:pt idx="38">
                  <c:v>42499</c:v>
                </c:pt>
                <c:pt idx="39">
                  <c:v>42568</c:v>
                </c:pt>
                <c:pt idx="40">
                  <c:v>42637</c:v>
                </c:pt>
                <c:pt idx="41">
                  <c:v>42705</c:v>
                </c:pt>
                <c:pt idx="42">
                  <c:v>42774</c:v>
                </c:pt>
                <c:pt idx="43">
                  <c:v>42843</c:v>
                </c:pt>
                <c:pt idx="44">
                  <c:v>42912</c:v>
                </c:pt>
                <c:pt idx="45">
                  <c:v>42981</c:v>
                </c:pt>
                <c:pt idx="46">
                  <c:v>43049</c:v>
                </c:pt>
                <c:pt idx="47">
                  <c:v>43118</c:v>
                </c:pt>
                <c:pt idx="48">
                  <c:v>43187</c:v>
                </c:pt>
                <c:pt idx="49">
                  <c:v>43256</c:v>
                </c:pt>
              </c:numCache>
            </c:numRef>
          </c:cat>
          <c:val>
            <c:numRef>
              <c:f>'diameter - Copy'!$B$2:$B$51</c:f>
              <c:numCache>
                <c:formatCode>General</c:formatCode>
                <c:ptCount val="5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12</c:v>
                </c:pt>
                <c:pt idx="4">
                  <c:v>18</c:v>
                </c:pt>
                <c:pt idx="5">
                  <c:v>30</c:v>
                </c:pt>
                <c:pt idx="6">
                  <c:v>48</c:v>
                </c:pt>
                <c:pt idx="7">
                  <c:v>38</c:v>
                </c:pt>
                <c:pt idx="8">
                  <c:v>56</c:v>
                </c:pt>
                <c:pt idx="9">
                  <c:v>64</c:v>
                </c:pt>
                <c:pt idx="10">
                  <c:v>56</c:v>
                </c:pt>
                <c:pt idx="11">
                  <c:v>635</c:v>
                </c:pt>
                <c:pt idx="12">
                  <c:v>934</c:v>
                </c:pt>
                <c:pt idx="13">
                  <c:v>2093</c:v>
                </c:pt>
                <c:pt idx="14">
                  <c:v>2093</c:v>
                </c:pt>
                <c:pt idx="15">
                  <c:v>2093</c:v>
                </c:pt>
                <c:pt idx="16">
                  <c:v>5947</c:v>
                </c:pt>
                <c:pt idx="17">
                  <c:v>5785</c:v>
                </c:pt>
                <c:pt idx="18">
                  <c:v>5137</c:v>
                </c:pt>
                <c:pt idx="19">
                  <c:v>4047</c:v>
                </c:pt>
                <c:pt idx="20">
                  <c:v>2459</c:v>
                </c:pt>
                <c:pt idx="21">
                  <c:v>2243</c:v>
                </c:pt>
                <c:pt idx="22">
                  <c:v>3183</c:v>
                </c:pt>
                <c:pt idx="23">
                  <c:v>2087</c:v>
                </c:pt>
                <c:pt idx="24">
                  <c:v>2083</c:v>
                </c:pt>
                <c:pt idx="25">
                  <c:v>2087</c:v>
                </c:pt>
                <c:pt idx="26">
                  <c:v>2083</c:v>
                </c:pt>
                <c:pt idx="27">
                  <c:v>2083</c:v>
                </c:pt>
                <c:pt idx="28">
                  <c:v>2087</c:v>
                </c:pt>
                <c:pt idx="29">
                  <c:v>2083</c:v>
                </c:pt>
                <c:pt idx="30">
                  <c:v>2083</c:v>
                </c:pt>
                <c:pt idx="31">
                  <c:v>2085</c:v>
                </c:pt>
                <c:pt idx="32">
                  <c:v>2083</c:v>
                </c:pt>
                <c:pt idx="33">
                  <c:v>2087</c:v>
                </c:pt>
                <c:pt idx="34">
                  <c:v>2113</c:v>
                </c:pt>
                <c:pt idx="35">
                  <c:v>2087</c:v>
                </c:pt>
                <c:pt idx="36">
                  <c:v>2083</c:v>
                </c:pt>
                <c:pt idx="37">
                  <c:v>2127</c:v>
                </c:pt>
                <c:pt idx="38">
                  <c:v>2085</c:v>
                </c:pt>
                <c:pt idx="39">
                  <c:v>2103</c:v>
                </c:pt>
                <c:pt idx="40">
                  <c:v>2101</c:v>
                </c:pt>
                <c:pt idx="41">
                  <c:v>2095</c:v>
                </c:pt>
                <c:pt idx="42">
                  <c:v>2089</c:v>
                </c:pt>
                <c:pt idx="43">
                  <c:v>2087</c:v>
                </c:pt>
                <c:pt idx="44">
                  <c:v>2089</c:v>
                </c:pt>
                <c:pt idx="45">
                  <c:v>2093</c:v>
                </c:pt>
                <c:pt idx="46">
                  <c:v>2091</c:v>
                </c:pt>
                <c:pt idx="47">
                  <c:v>2095</c:v>
                </c:pt>
                <c:pt idx="48">
                  <c:v>2085</c:v>
                </c:pt>
                <c:pt idx="49">
                  <c:v>2093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F8-42CA-9B5B-F6AA5AB712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2745872"/>
        <c:axId val="11974512"/>
      </c:lineChart>
      <c:catAx>
        <c:axId val="2052745872"/>
        <c:scaling>
          <c:orientation val="minMax"/>
        </c:scaling>
        <c:delete val="0"/>
        <c:axPos val="b"/>
        <c:numFmt formatCode="yyyy\-mm\-dd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accent1">
                <a:shade val="50000"/>
                <a:alpha val="97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4512"/>
        <c:crosses val="autoZero"/>
        <c:auto val="0"/>
        <c:lblAlgn val="ctr"/>
        <c:lblOffset val="100"/>
        <c:tickLblSkip val="1"/>
        <c:noMultiLvlLbl val="0"/>
      </c:catAx>
      <c:valAx>
        <c:axId val="1197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Diameter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74587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622680785591464E-2"/>
          <c:y val="3.2327791709973012E-2"/>
          <c:w val="0.83762297492985782"/>
          <c:h val="0.68113337083901482"/>
        </c:manualLayout>
      </c:layout>
      <c:lineChart>
        <c:grouping val="standard"/>
        <c:varyColors val="0"/>
        <c:ser>
          <c:idx val="0"/>
          <c:order val="0"/>
          <c:tx>
            <c:strRef>
              <c:f>'hybrid - Copy'!$B$1</c:f>
              <c:strCache>
                <c:ptCount val="1"/>
                <c:pt idx="0">
                  <c:v>New Addresses used to receive Bitcoin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'hybrid - Copy'!$A$2:$A$51</c:f>
              <c:strCache>
                <c:ptCount val="50"/>
                <c:pt idx="0">
                  <c:v>2009-03-13</c:v>
                </c:pt>
                <c:pt idx="1">
                  <c:v>2009-05-21</c:v>
                </c:pt>
                <c:pt idx="2">
                  <c:v>2009-07-28</c:v>
                </c:pt>
                <c:pt idx="3">
                  <c:v>2009-10-05</c:v>
                </c:pt>
                <c:pt idx="4">
                  <c:v>2009-12-13</c:v>
                </c:pt>
                <c:pt idx="5">
                  <c:v>2010-02-20</c:v>
                </c:pt>
                <c:pt idx="6">
                  <c:v>2010-04-30</c:v>
                </c:pt>
                <c:pt idx="7">
                  <c:v>2010-07-07</c:v>
                </c:pt>
                <c:pt idx="8">
                  <c:v>2010-09-14</c:v>
                </c:pt>
                <c:pt idx="9">
                  <c:v>2010-11-22</c:v>
                </c:pt>
                <c:pt idx="10">
                  <c:v>2011-01-30</c:v>
                </c:pt>
                <c:pt idx="11">
                  <c:v>2011-04-09</c:v>
                </c:pt>
                <c:pt idx="12">
                  <c:v>2011-06-16</c:v>
                </c:pt>
                <c:pt idx="13">
                  <c:v>2011-08-24</c:v>
                </c:pt>
                <c:pt idx="14">
                  <c:v>2011-11-01</c:v>
                </c:pt>
                <c:pt idx="15">
                  <c:v>2012-01-09</c:v>
                </c:pt>
                <c:pt idx="16">
                  <c:v>2012-03-18</c:v>
                </c:pt>
                <c:pt idx="17">
                  <c:v>2012-05-25</c:v>
                </c:pt>
                <c:pt idx="18">
                  <c:v>2012-08-02</c:v>
                </c:pt>
                <c:pt idx="19">
                  <c:v>2012-10-10</c:v>
                </c:pt>
                <c:pt idx="20">
                  <c:v>2012-12-18</c:v>
                </c:pt>
                <c:pt idx="21">
                  <c:v>2013-02-25</c:v>
                </c:pt>
                <c:pt idx="22">
                  <c:v>2013-05-04</c:v>
                </c:pt>
                <c:pt idx="23">
                  <c:v>2013-07-12</c:v>
                </c:pt>
                <c:pt idx="24">
                  <c:v>2013-09-19</c:v>
                </c:pt>
                <c:pt idx="25">
                  <c:v>2013-11-27</c:v>
                </c:pt>
                <c:pt idx="26">
                  <c:v>2014-02-04</c:v>
                </c:pt>
                <c:pt idx="27">
                  <c:v>2014-04-13</c:v>
                </c:pt>
                <c:pt idx="28">
                  <c:v>2014-06-21</c:v>
                </c:pt>
                <c:pt idx="29">
                  <c:v>2014-08-29</c:v>
                </c:pt>
                <c:pt idx="30">
                  <c:v>2014-11-06</c:v>
                </c:pt>
                <c:pt idx="31">
                  <c:v>2015-01-14</c:v>
                </c:pt>
                <c:pt idx="32">
                  <c:v>2015-03-23</c:v>
                </c:pt>
                <c:pt idx="33">
                  <c:v>2015-05-31</c:v>
                </c:pt>
                <c:pt idx="34">
                  <c:v>2015-08-08</c:v>
                </c:pt>
                <c:pt idx="35">
                  <c:v>2015-10-16</c:v>
                </c:pt>
                <c:pt idx="36">
                  <c:v>2015-12-24</c:v>
                </c:pt>
                <c:pt idx="37">
                  <c:v>2016-03-01</c:v>
                </c:pt>
                <c:pt idx="38">
                  <c:v>2016-05-09</c:v>
                </c:pt>
                <c:pt idx="39">
                  <c:v>2016-07-17</c:v>
                </c:pt>
                <c:pt idx="40">
                  <c:v>2016-09-24</c:v>
                </c:pt>
                <c:pt idx="41">
                  <c:v>2016-12-02</c:v>
                </c:pt>
                <c:pt idx="42">
                  <c:v>2017-02-08</c:v>
                </c:pt>
                <c:pt idx="43">
                  <c:v>2017-04-18</c:v>
                </c:pt>
                <c:pt idx="44">
                  <c:v>2017-06-26</c:v>
                </c:pt>
                <c:pt idx="45">
                  <c:v>2017-09-03</c:v>
                </c:pt>
                <c:pt idx="46">
                  <c:v>2017-11-10</c:v>
                </c:pt>
                <c:pt idx="47">
                  <c:v>2018-01-18</c:v>
                </c:pt>
                <c:pt idx="48">
                  <c:v>2018-03-28</c:v>
                </c:pt>
                <c:pt idx="49">
                  <c:v>2018-06-05</c:v>
                </c:pt>
              </c:strCache>
            </c:strRef>
          </c:cat>
          <c:val>
            <c:numRef>
              <c:f>'hybrid - Copy'!$B$2:$B$51</c:f>
              <c:numCache>
                <c:formatCode>General</c:formatCode>
                <c:ptCount val="50"/>
                <c:pt idx="0">
                  <c:v>7358</c:v>
                </c:pt>
                <c:pt idx="1">
                  <c:v>7936</c:v>
                </c:pt>
                <c:pt idx="2">
                  <c:v>5109</c:v>
                </c:pt>
                <c:pt idx="3">
                  <c:v>4094</c:v>
                </c:pt>
                <c:pt idx="4">
                  <c:v>5229</c:v>
                </c:pt>
                <c:pt idx="5">
                  <c:v>11937</c:v>
                </c:pt>
                <c:pt idx="6">
                  <c:v>14488</c:v>
                </c:pt>
                <c:pt idx="7">
                  <c:v>13254</c:v>
                </c:pt>
                <c:pt idx="8">
                  <c:v>35250</c:v>
                </c:pt>
                <c:pt idx="9">
                  <c:v>33898</c:v>
                </c:pt>
                <c:pt idx="10">
                  <c:v>52225</c:v>
                </c:pt>
                <c:pt idx="11">
                  <c:v>148957</c:v>
                </c:pt>
                <c:pt idx="12">
                  <c:v>434375</c:v>
                </c:pt>
                <c:pt idx="13">
                  <c:v>921593</c:v>
                </c:pt>
                <c:pt idx="14">
                  <c:v>517344</c:v>
                </c:pt>
                <c:pt idx="15">
                  <c:v>385852</c:v>
                </c:pt>
                <c:pt idx="16">
                  <c:v>438380</c:v>
                </c:pt>
                <c:pt idx="17">
                  <c:v>614199</c:v>
                </c:pt>
                <c:pt idx="18">
                  <c:v>1216053</c:v>
                </c:pt>
                <c:pt idx="19">
                  <c:v>1432118</c:v>
                </c:pt>
                <c:pt idx="20">
                  <c:v>1269585</c:v>
                </c:pt>
                <c:pt idx="21">
                  <c:v>1672472</c:v>
                </c:pt>
                <c:pt idx="22">
                  <c:v>2534742</c:v>
                </c:pt>
                <c:pt idx="23">
                  <c:v>2255916</c:v>
                </c:pt>
                <c:pt idx="24">
                  <c:v>2566557</c:v>
                </c:pt>
                <c:pt idx="25">
                  <c:v>3529789</c:v>
                </c:pt>
                <c:pt idx="26">
                  <c:v>4854856</c:v>
                </c:pt>
                <c:pt idx="27">
                  <c:v>5596047</c:v>
                </c:pt>
                <c:pt idx="28">
                  <c:v>5261020</c:v>
                </c:pt>
                <c:pt idx="29">
                  <c:v>5675194</c:v>
                </c:pt>
                <c:pt idx="30">
                  <c:v>6350240</c:v>
                </c:pt>
                <c:pt idx="31">
                  <c:v>6995876</c:v>
                </c:pt>
                <c:pt idx="32">
                  <c:v>7668343</c:v>
                </c:pt>
                <c:pt idx="33">
                  <c:v>7812427</c:v>
                </c:pt>
                <c:pt idx="34">
                  <c:v>9293492</c:v>
                </c:pt>
                <c:pt idx="35">
                  <c:v>9574426</c:v>
                </c:pt>
                <c:pt idx="36">
                  <c:v>12808352</c:v>
                </c:pt>
                <c:pt idx="37">
                  <c:v>15185140</c:v>
                </c:pt>
                <c:pt idx="38">
                  <c:v>14064055</c:v>
                </c:pt>
                <c:pt idx="39">
                  <c:v>15046059</c:v>
                </c:pt>
                <c:pt idx="40">
                  <c:v>16098063</c:v>
                </c:pt>
                <c:pt idx="41">
                  <c:v>20094376</c:v>
                </c:pt>
                <c:pt idx="42">
                  <c:v>22399819</c:v>
                </c:pt>
                <c:pt idx="43">
                  <c:v>23317956</c:v>
                </c:pt>
                <c:pt idx="44">
                  <c:v>26304303</c:v>
                </c:pt>
                <c:pt idx="45">
                  <c:v>23126853</c:v>
                </c:pt>
                <c:pt idx="46">
                  <c:v>26297025</c:v>
                </c:pt>
                <c:pt idx="47">
                  <c:v>35927287</c:v>
                </c:pt>
                <c:pt idx="48">
                  <c:v>18521905</c:v>
                </c:pt>
                <c:pt idx="49">
                  <c:v>16426920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63-416F-9B33-ECC59361D462}"/>
            </c:ext>
          </c:extLst>
        </c:ser>
        <c:ser>
          <c:idx val="1"/>
          <c:order val="1"/>
          <c:tx>
            <c:strRef>
              <c:f>'hybrid - Copy'!$C$1</c:f>
              <c:strCache>
                <c:ptCount val="1"/>
                <c:pt idx="0">
                  <c:v>Old address used to receive Bitcoin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'hybrid - Copy'!$A$2:$A$51</c:f>
              <c:strCache>
                <c:ptCount val="50"/>
                <c:pt idx="0">
                  <c:v>2009-03-13</c:v>
                </c:pt>
                <c:pt idx="1">
                  <c:v>2009-05-21</c:v>
                </c:pt>
                <c:pt idx="2">
                  <c:v>2009-07-28</c:v>
                </c:pt>
                <c:pt idx="3">
                  <c:v>2009-10-05</c:v>
                </c:pt>
                <c:pt idx="4">
                  <c:v>2009-12-13</c:v>
                </c:pt>
                <c:pt idx="5">
                  <c:v>2010-02-20</c:v>
                </c:pt>
                <c:pt idx="6">
                  <c:v>2010-04-30</c:v>
                </c:pt>
                <c:pt idx="7">
                  <c:v>2010-07-07</c:v>
                </c:pt>
                <c:pt idx="8">
                  <c:v>2010-09-14</c:v>
                </c:pt>
                <c:pt idx="9">
                  <c:v>2010-11-22</c:v>
                </c:pt>
                <c:pt idx="10">
                  <c:v>2011-01-30</c:v>
                </c:pt>
                <c:pt idx="11">
                  <c:v>2011-04-09</c:v>
                </c:pt>
                <c:pt idx="12">
                  <c:v>2011-06-16</c:v>
                </c:pt>
                <c:pt idx="13">
                  <c:v>2011-08-24</c:v>
                </c:pt>
                <c:pt idx="14">
                  <c:v>2011-11-01</c:v>
                </c:pt>
                <c:pt idx="15">
                  <c:v>2012-01-09</c:v>
                </c:pt>
                <c:pt idx="16">
                  <c:v>2012-03-18</c:v>
                </c:pt>
                <c:pt idx="17">
                  <c:v>2012-05-25</c:v>
                </c:pt>
                <c:pt idx="18">
                  <c:v>2012-08-02</c:v>
                </c:pt>
                <c:pt idx="19">
                  <c:v>2012-10-10</c:v>
                </c:pt>
                <c:pt idx="20">
                  <c:v>2012-12-18</c:v>
                </c:pt>
                <c:pt idx="21">
                  <c:v>2013-02-25</c:v>
                </c:pt>
                <c:pt idx="22">
                  <c:v>2013-05-04</c:v>
                </c:pt>
                <c:pt idx="23">
                  <c:v>2013-07-12</c:v>
                </c:pt>
                <c:pt idx="24">
                  <c:v>2013-09-19</c:v>
                </c:pt>
                <c:pt idx="25">
                  <c:v>2013-11-27</c:v>
                </c:pt>
                <c:pt idx="26">
                  <c:v>2014-02-04</c:v>
                </c:pt>
                <c:pt idx="27">
                  <c:v>2014-04-13</c:v>
                </c:pt>
                <c:pt idx="28">
                  <c:v>2014-06-21</c:v>
                </c:pt>
                <c:pt idx="29">
                  <c:v>2014-08-29</c:v>
                </c:pt>
                <c:pt idx="30">
                  <c:v>2014-11-06</c:v>
                </c:pt>
                <c:pt idx="31">
                  <c:v>2015-01-14</c:v>
                </c:pt>
                <c:pt idx="32">
                  <c:v>2015-03-23</c:v>
                </c:pt>
                <c:pt idx="33">
                  <c:v>2015-05-31</c:v>
                </c:pt>
                <c:pt idx="34">
                  <c:v>2015-08-08</c:v>
                </c:pt>
                <c:pt idx="35">
                  <c:v>2015-10-16</c:v>
                </c:pt>
                <c:pt idx="36">
                  <c:v>2015-12-24</c:v>
                </c:pt>
                <c:pt idx="37">
                  <c:v>2016-03-01</c:v>
                </c:pt>
                <c:pt idx="38">
                  <c:v>2016-05-09</c:v>
                </c:pt>
                <c:pt idx="39">
                  <c:v>2016-07-17</c:v>
                </c:pt>
                <c:pt idx="40">
                  <c:v>2016-09-24</c:v>
                </c:pt>
                <c:pt idx="41">
                  <c:v>2016-12-02</c:v>
                </c:pt>
                <c:pt idx="42">
                  <c:v>2017-02-08</c:v>
                </c:pt>
                <c:pt idx="43">
                  <c:v>2017-04-18</c:v>
                </c:pt>
                <c:pt idx="44">
                  <c:v>2017-06-26</c:v>
                </c:pt>
                <c:pt idx="45">
                  <c:v>2017-09-03</c:v>
                </c:pt>
                <c:pt idx="46">
                  <c:v>2017-11-10</c:v>
                </c:pt>
                <c:pt idx="47">
                  <c:v>2018-01-18</c:v>
                </c:pt>
                <c:pt idx="48">
                  <c:v>2018-03-28</c:v>
                </c:pt>
                <c:pt idx="49">
                  <c:v>2018-06-05</c:v>
                </c:pt>
              </c:strCache>
            </c:strRef>
          </c:cat>
          <c:val>
            <c:numRef>
              <c:f>'hybrid - Copy'!$C$2:$C$51</c:f>
              <c:numCache>
                <c:formatCode>General</c:formatCode>
                <c:ptCount val="50"/>
                <c:pt idx="0">
                  <c:v>46</c:v>
                </c:pt>
                <c:pt idx="1">
                  <c:v>38</c:v>
                </c:pt>
                <c:pt idx="2">
                  <c:v>13</c:v>
                </c:pt>
                <c:pt idx="3">
                  <c:v>20</c:v>
                </c:pt>
                <c:pt idx="4">
                  <c:v>37</c:v>
                </c:pt>
                <c:pt idx="5">
                  <c:v>119</c:v>
                </c:pt>
                <c:pt idx="6">
                  <c:v>3911</c:v>
                </c:pt>
                <c:pt idx="7">
                  <c:v>2000</c:v>
                </c:pt>
                <c:pt idx="8">
                  <c:v>17097</c:v>
                </c:pt>
                <c:pt idx="9">
                  <c:v>51600</c:v>
                </c:pt>
                <c:pt idx="10">
                  <c:v>34935</c:v>
                </c:pt>
                <c:pt idx="11">
                  <c:v>97910</c:v>
                </c:pt>
                <c:pt idx="12">
                  <c:v>350139</c:v>
                </c:pt>
                <c:pt idx="13">
                  <c:v>650533</c:v>
                </c:pt>
                <c:pt idx="14">
                  <c:v>513598</c:v>
                </c:pt>
                <c:pt idx="15">
                  <c:v>485229</c:v>
                </c:pt>
                <c:pt idx="16">
                  <c:v>682736</c:v>
                </c:pt>
                <c:pt idx="17">
                  <c:v>1173023</c:v>
                </c:pt>
                <c:pt idx="18">
                  <c:v>3078255</c:v>
                </c:pt>
                <c:pt idx="19">
                  <c:v>3366588</c:v>
                </c:pt>
                <c:pt idx="20">
                  <c:v>3688172</c:v>
                </c:pt>
                <c:pt idx="21">
                  <c:v>5510668</c:v>
                </c:pt>
                <c:pt idx="22">
                  <c:v>7374721</c:v>
                </c:pt>
                <c:pt idx="23">
                  <c:v>6293839</c:v>
                </c:pt>
                <c:pt idx="24">
                  <c:v>5143183</c:v>
                </c:pt>
                <c:pt idx="25">
                  <c:v>5816736</c:v>
                </c:pt>
                <c:pt idx="26">
                  <c:v>6475503</c:v>
                </c:pt>
                <c:pt idx="27">
                  <c:v>7690093</c:v>
                </c:pt>
                <c:pt idx="28">
                  <c:v>7637852</c:v>
                </c:pt>
                <c:pt idx="29">
                  <c:v>7689909</c:v>
                </c:pt>
                <c:pt idx="30">
                  <c:v>8789833</c:v>
                </c:pt>
                <c:pt idx="31">
                  <c:v>10063668</c:v>
                </c:pt>
                <c:pt idx="32">
                  <c:v>11754935</c:v>
                </c:pt>
                <c:pt idx="33">
                  <c:v>12086174</c:v>
                </c:pt>
                <c:pt idx="34">
                  <c:v>27628923</c:v>
                </c:pt>
                <c:pt idx="35">
                  <c:v>15230897</c:v>
                </c:pt>
                <c:pt idx="36">
                  <c:v>17985261</c:v>
                </c:pt>
                <c:pt idx="37">
                  <c:v>21089676</c:v>
                </c:pt>
                <c:pt idx="38">
                  <c:v>22181286</c:v>
                </c:pt>
                <c:pt idx="39">
                  <c:v>23545134</c:v>
                </c:pt>
                <c:pt idx="40">
                  <c:v>20530297</c:v>
                </c:pt>
                <c:pt idx="41">
                  <c:v>20931711</c:v>
                </c:pt>
                <c:pt idx="42">
                  <c:v>22310139</c:v>
                </c:pt>
                <c:pt idx="43">
                  <c:v>23987016</c:v>
                </c:pt>
                <c:pt idx="44">
                  <c:v>23495960</c:v>
                </c:pt>
                <c:pt idx="45">
                  <c:v>19717920</c:v>
                </c:pt>
                <c:pt idx="46">
                  <c:v>21189449</c:v>
                </c:pt>
                <c:pt idx="47">
                  <c:v>27720027</c:v>
                </c:pt>
                <c:pt idx="48">
                  <c:v>18692536</c:v>
                </c:pt>
                <c:pt idx="49">
                  <c:v>20006329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63-416F-9B33-ECC59361D4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299696"/>
        <c:axId val="251431984"/>
      </c:lineChart>
      <c:lineChart>
        <c:grouping val="standard"/>
        <c:varyColors val="0"/>
        <c:ser>
          <c:idx val="2"/>
          <c:order val="2"/>
          <c:tx>
            <c:strRef>
              <c:f>'hybrid - Copy'!$D$1</c:f>
              <c:strCache>
                <c:ptCount val="1"/>
                <c:pt idx="0">
                  <c:v>Diameter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'hybrid - Copy'!$A$2:$A$51</c:f>
              <c:strCache>
                <c:ptCount val="50"/>
                <c:pt idx="0">
                  <c:v>2009-03-13</c:v>
                </c:pt>
                <c:pt idx="1">
                  <c:v>2009-05-21</c:v>
                </c:pt>
                <c:pt idx="2">
                  <c:v>2009-07-28</c:v>
                </c:pt>
                <c:pt idx="3">
                  <c:v>2009-10-05</c:v>
                </c:pt>
                <c:pt idx="4">
                  <c:v>2009-12-13</c:v>
                </c:pt>
                <c:pt idx="5">
                  <c:v>2010-02-20</c:v>
                </c:pt>
                <c:pt idx="6">
                  <c:v>2010-04-30</c:v>
                </c:pt>
                <c:pt idx="7">
                  <c:v>2010-07-07</c:v>
                </c:pt>
                <c:pt idx="8">
                  <c:v>2010-09-14</c:v>
                </c:pt>
                <c:pt idx="9">
                  <c:v>2010-11-22</c:v>
                </c:pt>
                <c:pt idx="10">
                  <c:v>2011-01-30</c:v>
                </c:pt>
                <c:pt idx="11">
                  <c:v>2011-04-09</c:v>
                </c:pt>
                <c:pt idx="12">
                  <c:v>2011-06-16</c:v>
                </c:pt>
                <c:pt idx="13">
                  <c:v>2011-08-24</c:v>
                </c:pt>
                <c:pt idx="14">
                  <c:v>2011-11-01</c:v>
                </c:pt>
                <c:pt idx="15">
                  <c:v>2012-01-09</c:v>
                </c:pt>
                <c:pt idx="16">
                  <c:v>2012-03-18</c:v>
                </c:pt>
                <c:pt idx="17">
                  <c:v>2012-05-25</c:v>
                </c:pt>
                <c:pt idx="18">
                  <c:v>2012-08-02</c:v>
                </c:pt>
                <c:pt idx="19">
                  <c:v>2012-10-10</c:v>
                </c:pt>
                <c:pt idx="20">
                  <c:v>2012-12-18</c:v>
                </c:pt>
                <c:pt idx="21">
                  <c:v>2013-02-25</c:v>
                </c:pt>
                <c:pt idx="22">
                  <c:v>2013-05-04</c:v>
                </c:pt>
                <c:pt idx="23">
                  <c:v>2013-07-12</c:v>
                </c:pt>
                <c:pt idx="24">
                  <c:v>2013-09-19</c:v>
                </c:pt>
                <c:pt idx="25">
                  <c:v>2013-11-27</c:v>
                </c:pt>
                <c:pt idx="26">
                  <c:v>2014-02-04</c:v>
                </c:pt>
                <c:pt idx="27">
                  <c:v>2014-04-13</c:v>
                </c:pt>
                <c:pt idx="28">
                  <c:v>2014-06-21</c:v>
                </c:pt>
                <c:pt idx="29">
                  <c:v>2014-08-29</c:v>
                </c:pt>
                <c:pt idx="30">
                  <c:v>2014-11-06</c:v>
                </c:pt>
                <c:pt idx="31">
                  <c:v>2015-01-14</c:v>
                </c:pt>
                <c:pt idx="32">
                  <c:v>2015-03-23</c:v>
                </c:pt>
                <c:pt idx="33">
                  <c:v>2015-05-31</c:v>
                </c:pt>
                <c:pt idx="34">
                  <c:v>2015-08-08</c:v>
                </c:pt>
                <c:pt idx="35">
                  <c:v>2015-10-16</c:v>
                </c:pt>
                <c:pt idx="36">
                  <c:v>2015-12-24</c:v>
                </c:pt>
                <c:pt idx="37">
                  <c:v>2016-03-01</c:v>
                </c:pt>
                <c:pt idx="38">
                  <c:v>2016-05-09</c:v>
                </c:pt>
                <c:pt idx="39">
                  <c:v>2016-07-17</c:v>
                </c:pt>
                <c:pt idx="40">
                  <c:v>2016-09-24</c:v>
                </c:pt>
                <c:pt idx="41">
                  <c:v>2016-12-02</c:v>
                </c:pt>
                <c:pt idx="42">
                  <c:v>2017-02-08</c:v>
                </c:pt>
                <c:pt idx="43">
                  <c:v>2017-04-18</c:v>
                </c:pt>
                <c:pt idx="44">
                  <c:v>2017-06-26</c:v>
                </c:pt>
                <c:pt idx="45">
                  <c:v>2017-09-03</c:v>
                </c:pt>
                <c:pt idx="46">
                  <c:v>2017-11-10</c:v>
                </c:pt>
                <c:pt idx="47">
                  <c:v>2018-01-18</c:v>
                </c:pt>
                <c:pt idx="48">
                  <c:v>2018-03-28</c:v>
                </c:pt>
                <c:pt idx="49">
                  <c:v>2018-06-05</c:v>
                </c:pt>
              </c:strCache>
            </c:strRef>
          </c:cat>
          <c:val>
            <c:numRef>
              <c:f>'hybrid - Copy'!$D$2:$D$51</c:f>
              <c:numCache>
                <c:formatCode>General</c:formatCode>
                <c:ptCount val="5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12</c:v>
                </c:pt>
                <c:pt idx="4">
                  <c:v>18</c:v>
                </c:pt>
                <c:pt idx="5">
                  <c:v>30</c:v>
                </c:pt>
                <c:pt idx="6">
                  <c:v>48</c:v>
                </c:pt>
                <c:pt idx="7">
                  <c:v>38</c:v>
                </c:pt>
                <c:pt idx="8">
                  <c:v>56</c:v>
                </c:pt>
                <c:pt idx="9">
                  <c:v>64</c:v>
                </c:pt>
                <c:pt idx="10">
                  <c:v>56</c:v>
                </c:pt>
                <c:pt idx="11">
                  <c:v>635</c:v>
                </c:pt>
                <c:pt idx="12">
                  <c:v>934</c:v>
                </c:pt>
                <c:pt idx="13">
                  <c:v>2093</c:v>
                </c:pt>
                <c:pt idx="14">
                  <c:v>2093</c:v>
                </c:pt>
                <c:pt idx="15">
                  <c:v>2093</c:v>
                </c:pt>
                <c:pt idx="16">
                  <c:v>5947</c:v>
                </c:pt>
                <c:pt idx="17">
                  <c:v>5785</c:v>
                </c:pt>
                <c:pt idx="18">
                  <c:v>5137</c:v>
                </c:pt>
                <c:pt idx="19">
                  <c:v>4047</c:v>
                </c:pt>
                <c:pt idx="20">
                  <c:v>2459</c:v>
                </c:pt>
                <c:pt idx="21">
                  <c:v>2243</c:v>
                </c:pt>
                <c:pt idx="22">
                  <c:v>3183</c:v>
                </c:pt>
                <c:pt idx="23">
                  <c:v>2087</c:v>
                </c:pt>
                <c:pt idx="24">
                  <c:v>2083</c:v>
                </c:pt>
                <c:pt idx="25">
                  <c:v>2087</c:v>
                </c:pt>
                <c:pt idx="26">
                  <c:v>2083</c:v>
                </c:pt>
                <c:pt idx="27">
                  <c:v>2083</c:v>
                </c:pt>
                <c:pt idx="28">
                  <c:v>2087</c:v>
                </c:pt>
                <c:pt idx="29">
                  <c:v>2083</c:v>
                </c:pt>
                <c:pt idx="30">
                  <c:v>2083</c:v>
                </c:pt>
                <c:pt idx="31">
                  <c:v>2085</c:v>
                </c:pt>
                <c:pt idx="32">
                  <c:v>2083</c:v>
                </c:pt>
                <c:pt idx="33">
                  <c:v>2087</c:v>
                </c:pt>
                <c:pt idx="34">
                  <c:v>2113</c:v>
                </c:pt>
                <c:pt idx="35">
                  <c:v>2087</c:v>
                </c:pt>
                <c:pt idx="36">
                  <c:v>2083</c:v>
                </c:pt>
                <c:pt idx="37">
                  <c:v>2127</c:v>
                </c:pt>
                <c:pt idx="38">
                  <c:v>2085</c:v>
                </c:pt>
                <c:pt idx="39">
                  <c:v>2103</c:v>
                </c:pt>
                <c:pt idx="40">
                  <c:v>2101</c:v>
                </c:pt>
                <c:pt idx="41">
                  <c:v>2095</c:v>
                </c:pt>
                <c:pt idx="42">
                  <c:v>2089</c:v>
                </c:pt>
                <c:pt idx="43">
                  <c:v>2087</c:v>
                </c:pt>
                <c:pt idx="44">
                  <c:v>2089</c:v>
                </c:pt>
                <c:pt idx="45">
                  <c:v>2093</c:v>
                </c:pt>
                <c:pt idx="46">
                  <c:v>2091</c:v>
                </c:pt>
                <c:pt idx="47">
                  <c:v>2095</c:v>
                </c:pt>
                <c:pt idx="48">
                  <c:v>2085</c:v>
                </c:pt>
                <c:pt idx="49">
                  <c:v>2093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63-416F-9B33-ECC59361D4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314656"/>
        <c:axId val="259716832"/>
      </c:lineChart>
      <c:catAx>
        <c:axId val="1522996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431984"/>
        <c:crosses val="autoZero"/>
        <c:auto val="0"/>
        <c:lblAlgn val="ctr"/>
        <c:lblOffset val="100"/>
        <c:tickLblSkip val="1"/>
        <c:noMultiLvlLbl val="0"/>
      </c:catAx>
      <c:valAx>
        <c:axId val="25143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Diameter</a:t>
                </a:r>
              </a:p>
            </c:rich>
          </c:tx>
          <c:layout>
            <c:manualLayout>
              <c:xMode val="edge"/>
              <c:yMode val="edge"/>
              <c:x val="0"/>
              <c:y val="0.261265709477177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99696"/>
        <c:crosses val="autoZero"/>
        <c:crossBetween val="between"/>
        <c:dispUnits>
          <c:builtInUnit val="millions"/>
        </c:dispUnits>
      </c:valAx>
      <c:valAx>
        <c:axId val="259716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#Addresses (Millions)</a:t>
                </a:r>
              </a:p>
            </c:rich>
          </c:tx>
          <c:layout>
            <c:manualLayout>
              <c:xMode val="edge"/>
              <c:yMode val="edge"/>
              <c:x val="0.96356153691273416"/>
              <c:y val="0.132122305073755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14656"/>
        <c:crosses val="autoZero"/>
        <c:crossBetween val="between"/>
      </c:valAx>
      <c:catAx>
        <c:axId val="1343146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97168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49054213050955"/>
          <c:y val="4.8656768186282458E-2"/>
          <c:w val="0.39268088494926151"/>
          <c:h val="0.209340702564053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282493017342947E-2"/>
          <c:y val="9.2798156328019979E-2"/>
          <c:w val="0.91020649746677695"/>
          <c:h val="0.5131081891677783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'AddIndegrees1_2-15-gt15 - Copy'!$B$1</c:f>
              <c:strCache>
                <c:ptCount val="1"/>
                <c:pt idx="0">
                  <c:v>Indegree=1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'AddIndegrees1_2-15-gt15 - Copy'!$A$2:$A$51</c:f>
              <c:numCache>
                <c:formatCode>m/d/yyyy</c:formatCode>
                <c:ptCount val="50"/>
                <c:pt idx="0">
                  <c:v>39885</c:v>
                </c:pt>
                <c:pt idx="1">
                  <c:v>39954</c:v>
                </c:pt>
                <c:pt idx="2">
                  <c:v>40022</c:v>
                </c:pt>
                <c:pt idx="3">
                  <c:v>40091</c:v>
                </c:pt>
                <c:pt idx="4">
                  <c:v>40160</c:v>
                </c:pt>
                <c:pt idx="5">
                  <c:v>40229</c:v>
                </c:pt>
                <c:pt idx="6">
                  <c:v>40298</c:v>
                </c:pt>
                <c:pt idx="7">
                  <c:v>40366</c:v>
                </c:pt>
                <c:pt idx="8">
                  <c:v>40435</c:v>
                </c:pt>
                <c:pt idx="9">
                  <c:v>40504</c:v>
                </c:pt>
                <c:pt idx="10">
                  <c:v>40573</c:v>
                </c:pt>
                <c:pt idx="11">
                  <c:v>40642</c:v>
                </c:pt>
                <c:pt idx="12">
                  <c:v>40710</c:v>
                </c:pt>
                <c:pt idx="13">
                  <c:v>40779</c:v>
                </c:pt>
                <c:pt idx="14">
                  <c:v>40848</c:v>
                </c:pt>
                <c:pt idx="15">
                  <c:v>40917</c:v>
                </c:pt>
                <c:pt idx="16">
                  <c:v>40986</c:v>
                </c:pt>
                <c:pt idx="17">
                  <c:v>41054</c:v>
                </c:pt>
                <c:pt idx="18">
                  <c:v>41123</c:v>
                </c:pt>
                <c:pt idx="19">
                  <c:v>41192</c:v>
                </c:pt>
                <c:pt idx="20">
                  <c:v>41261</c:v>
                </c:pt>
                <c:pt idx="21">
                  <c:v>41330</c:v>
                </c:pt>
                <c:pt idx="22">
                  <c:v>41398</c:v>
                </c:pt>
                <c:pt idx="23">
                  <c:v>41467</c:v>
                </c:pt>
                <c:pt idx="24">
                  <c:v>41536</c:v>
                </c:pt>
                <c:pt idx="25">
                  <c:v>41605</c:v>
                </c:pt>
                <c:pt idx="26">
                  <c:v>41674</c:v>
                </c:pt>
                <c:pt idx="27">
                  <c:v>41742</c:v>
                </c:pt>
                <c:pt idx="28">
                  <c:v>41811</c:v>
                </c:pt>
                <c:pt idx="29">
                  <c:v>41880</c:v>
                </c:pt>
                <c:pt idx="30">
                  <c:v>41949</c:v>
                </c:pt>
                <c:pt idx="31">
                  <c:v>42018</c:v>
                </c:pt>
                <c:pt idx="32">
                  <c:v>42086</c:v>
                </c:pt>
                <c:pt idx="33">
                  <c:v>42155</c:v>
                </c:pt>
                <c:pt idx="34">
                  <c:v>42224</c:v>
                </c:pt>
                <c:pt idx="35">
                  <c:v>42293</c:v>
                </c:pt>
                <c:pt idx="36">
                  <c:v>42362</c:v>
                </c:pt>
                <c:pt idx="37">
                  <c:v>42430</c:v>
                </c:pt>
                <c:pt idx="38">
                  <c:v>42499</c:v>
                </c:pt>
                <c:pt idx="39">
                  <c:v>42568</c:v>
                </c:pt>
                <c:pt idx="40">
                  <c:v>42637</c:v>
                </c:pt>
                <c:pt idx="41">
                  <c:v>42705</c:v>
                </c:pt>
                <c:pt idx="42">
                  <c:v>42774</c:v>
                </c:pt>
                <c:pt idx="43">
                  <c:v>42843</c:v>
                </c:pt>
                <c:pt idx="44">
                  <c:v>42912</c:v>
                </c:pt>
                <c:pt idx="45">
                  <c:v>42981</c:v>
                </c:pt>
                <c:pt idx="46">
                  <c:v>43049</c:v>
                </c:pt>
                <c:pt idx="47">
                  <c:v>43118</c:v>
                </c:pt>
                <c:pt idx="48">
                  <c:v>43187</c:v>
                </c:pt>
                <c:pt idx="49">
                  <c:v>43256</c:v>
                </c:pt>
              </c:numCache>
            </c:numRef>
          </c:cat>
          <c:val>
            <c:numRef>
              <c:f>'AddIndegrees1_2-15-gt15 - Copy'!$B$2:$B$51</c:f>
              <c:numCache>
                <c:formatCode>General</c:formatCode>
                <c:ptCount val="50"/>
                <c:pt idx="0">
                  <c:v>407</c:v>
                </c:pt>
                <c:pt idx="1">
                  <c:v>449</c:v>
                </c:pt>
                <c:pt idx="2">
                  <c:v>269</c:v>
                </c:pt>
                <c:pt idx="3">
                  <c:v>436</c:v>
                </c:pt>
                <c:pt idx="4">
                  <c:v>872</c:v>
                </c:pt>
                <c:pt idx="5">
                  <c:v>2840</c:v>
                </c:pt>
                <c:pt idx="6">
                  <c:v>8269</c:v>
                </c:pt>
                <c:pt idx="7">
                  <c:v>8445</c:v>
                </c:pt>
                <c:pt idx="8">
                  <c:v>25301</c:v>
                </c:pt>
                <c:pt idx="9">
                  <c:v>30782</c:v>
                </c:pt>
                <c:pt idx="10">
                  <c:v>42416</c:v>
                </c:pt>
                <c:pt idx="11">
                  <c:v>123565</c:v>
                </c:pt>
                <c:pt idx="12">
                  <c:v>362268</c:v>
                </c:pt>
                <c:pt idx="13">
                  <c:v>599448</c:v>
                </c:pt>
                <c:pt idx="14">
                  <c:v>422850</c:v>
                </c:pt>
                <c:pt idx="15">
                  <c:v>347655</c:v>
                </c:pt>
                <c:pt idx="16">
                  <c:v>381565</c:v>
                </c:pt>
                <c:pt idx="17">
                  <c:v>520142</c:v>
                </c:pt>
                <c:pt idx="18">
                  <c:v>1011459</c:v>
                </c:pt>
                <c:pt idx="19">
                  <c:v>1194968</c:v>
                </c:pt>
                <c:pt idx="20">
                  <c:v>1076977</c:v>
                </c:pt>
                <c:pt idx="21">
                  <c:v>1435083</c:v>
                </c:pt>
                <c:pt idx="22">
                  <c:v>2073799</c:v>
                </c:pt>
                <c:pt idx="23">
                  <c:v>1962579</c:v>
                </c:pt>
                <c:pt idx="24">
                  <c:v>2312165</c:v>
                </c:pt>
                <c:pt idx="25">
                  <c:v>3201031</c:v>
                </c:pt>
                <c:pt idx="26">
                  <c:v>4255091</c:v>
                </c:pt>
                <c:pt idx="27">
                  <c:v>5152874</c:v>
                </c:pt>
                <c:pt idx="28">
                  <c:v>4791289</c:v>
                </c:pt>
                <c:pt idx="29">
                  <c:v>5211606</c:v>
                </c:pt>
                <c:pt idx="30">
                  <c:v>5804880</c:v>
                </c:pt>
                <c:pt idx="31">
                  <c:v>6451529</c:v>
                </c:pt>
                <c:pt idx="32">
                  <c:v>7009151</c:v>
                </c:pt>
                <c:pt idx="33">
                  <c:v>7134746</c:v>
                </c:pt>
                <c:pt idx="34">
                  <c:v>8614015</c:v>
                </c:pt>
                <c:pt idx="35">
                  <c:v>8676973</c:v>
                </c:pt>
                <c:pt idx="36">
                  <c:v>11732639</c:v>
                </c:pt>
                <c:pt idx="37">
                  <c:v>14060579</c:v>
                </c:pt>
                <c:pt idx="38">
                  <c:v>13120111</c:v>
                </c:pt>
                <c:pt idx="39">
                  <c:v>13480486</c:v>
                </c:pt>
                <c:pt idx="40">
                  <c:v>14465324</c:v>
                </c:pt>
                <c:pt idx="41">
                  <c:v>17935375</c:v>
                </c:pt>
                <c:pt idx="42">
                  <c:v>20227009</c:v>
                </c:pt>
                <c:pt idx="43">
                  <c:v>20812706</c:v>
                </c:pt>
                <c:pt idx="44">
                  <c:v>23093954</c:v>
                </c:pt>
                <c:pt idx="45">
                  <c:v>21082778</c:v>
                </c:pt>
                <c:pt idx="46">
                  <c:v>22822394</c:v>
                </c:pt>
                <c:pt idx="47">
                  <c:v>28603909</c:v>
                </c:pt>
                <c:pt idx="48">
                  <c:v>23119381</c:v>
                </c:pt>
                <c:pt idx="49">
                  <c:v>15214571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14-4488-9924-88CE765FE085}"/>
            </c:ext>
          </c:extLst>
        </c:ser>
        <c:ser>
          <c:idx val="1"/>
          <c:order val="1"/>
          <c:tx>
            <c:strRef>
              <c:f>'AddIndegrees1_2-15-gt15 - Copy'!$C$1</c:f>
              <c:strCache>
                <c:ptCount val="1"/>
                <c:pt idx="0">
                  <c:v>Indegree 1 to 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'AddIndegrees1_2-15-gt15 - Copy'!$A$2:$A$51</c:f>
              <c:numCache>
                <c:formatCode>m/d/yyyy</c:formatCode>
                <c:ptCount val="50"/>
                <c:pt idx="0">
                  <c:v>39885</c:v>
                </c:pt>
                <c:pt idx="1">
                  <c:v>39954</c:v>
                </c:pt>
                <c:pt idx="2">
                  <c:v>40022</c:v>
                </c:pt>
                <c:pt idx="3">
                  <c:v>40091</c:v>
                </c:pt>
                <c:pt idx="4">
                  <c:v>40160</c:v>
                </c:pt>
                <c:pt idx="5">
                  <c:v>40229</c:v>
                </c:pt>
                <c:pt idx="6">
                  <c:v>40298</c:v>
                </c:pt>
                <c:pt idx="7">
                  <c:v>40366</c:v>
                </c:pt>
                <c:pt idx="8">
                  <c:v>40435</c:v>
                </c:pt>
                <c:pt idx="9">
                  <c:v>40504</c:v>
                </c:pt>
                <c:pt idx="10">
                  <c:v>40573</c:v>
                </c:pt>
                <c:pt idx="11">
                  <c:v>40642</c:v>
                </c:pt>
                <c:pt idx="12">
                  <c:v>40710</c:v>
                </c:pt>
                <c:pt idx="13">
                  <c:v>40779</c:v>
                </c:pt>
                <c:pt idx="14">
                  <c:v>40848</c:v>
                </c:pt>
                <c:pt idx="15">
                  <c:v>40917</c:v>
                </c:pt>
                <c:pt idx="16">
                  <c:v>40986</c:v>
                </c:pt>
                <c:pt idx="17">
                  <c:v>41054</c:v>
                </c:pt>
                <c:pt idx="18">
                  <c:v>41123</c:v>
                </c:pt>
                <c:pt idx="19">
                  <c:v>41192</c:v>
                </c:pt>
                <c:pt idx="20">
                  <c:v>41261</c:v>
                </c:pt>
                <c:pt idx="21">
                  <c:v>41330</c:v>
                </c:pt>
                <c:pt idx="22">
                  <c:v>41398</c:v>
                </c:pt>
                <c:pt idx="23">
                  <c:v>41467</c:v>
                </c:pt>
                <c:pt idx="24">
                  <c:v>41536</c:v>
                </c:pt>
                <c:pt idx="25">
                  <c:v>41605</c:v>
                </c:pt>
                <c:pt idx="26">
                  <c:v>41674</c:v>
                </c:pt>
                <c:pt idx="27">
                  <c:v>41742</c:v>
                </c:pt>
                <c:pt idx="28">
                  <c:v>41811</c:v>
                </c:pt>
                <c:pt idx="29">
                  <c:v>41880</c:v>
                </c:pt>
                <c:pt idx="30">
                  <c:v>41949</c:v>
                </c:pt>
                <c:pt idx="31">
                  <c:v>42018</c:v>
                </c:pt>
                <c:pt idx="32">
                  <c:v>42086</c:v>
                </c:pt>
                <c:pt idx="33">
                  <c:v>42155</c:v>
                </c:pt>
                <c:pt idx="34">
                  <c:v>42224</c:v>
                </c:pt>
                <c:pt idx="35">
                  <c:v>42293</c:v>
                </c:pt>
                <c:pt idx="36">
                  <c:v>42362</c:v>
                </c:pt>
                <c:pt idx="37">
                  <c:v>42430</c:v>
                </c:pt>
                <c:pt idx="38">
                  <c:v>42499</c:v>
                </c:pt>
                <c:pt idx="39">
                  <c:v>42568</c:v>
                </c:pt>
                <c:pt idx="40">
                  <c:v>42637</c:v>
                </c:pt>
                <c:pt idx="41">
                  <c:v>42705</c:v>
                </c:pt>
                <c:pt idx="42">
                  <c:v>42774</c:v>
                </c:pt>
                <c:pt idx="43">
                  <c:v>42843</c:v>
                </c:pt>
                <c:pt idx="44">
                  <c:v>42912</c:v>
                </c:pt>
                <c:pt idx="45">
                  <c:v>42981</c:v>
                </c:pt>
                <c:pt idx="46">
                  <c:v>43049</c:v>
                </c:pt>
                <c:pt idx="47">
                  <c:v>43118</c:v>
                </c:pt>
                <c:pt idx="48">
                  <c:v>43187</c:v>
                </c:pt>
                <c:pt idx="49">
                  <c:v>43256</c:v>
                </c:pt>
              </c:numCache>
            </c:numRef>
          </c:cat>
          <c:val>
            <c:numRef>
              <c:f>'AddIndegrees1_2-15-gt15 - Copy'!$C$2:$C$51</c:f>
              <c:numCache>
                <c:formatCode>General</c:formatCode>
                <c:ptCount val="50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1</c:v>
                </c:pt>
                <c:pt idx="4">
                  <c:v>15</c:v>
                </c:pt>
                <c:pt idx="5">
                  <c:v>21</c:v>
                </c:pt>
                <c:pt idx="6">
                  <c:v>79</c:v>
                </c:pt>
                <c:pt idx="7">
                  <c:v>166</c:v>
                </c:pt>
                <c:pt idx="8">
                  <c:v>1089</c:v>
                </c:pt>
                <c:pt idx="9">
                  <c:v>2632</c:v>
                </c:pt>
                <c:pt idx="10">
                  <c:v>2529</c:v>
                </c:pt>
                <c:pt idx="11">
                  <c:v>6870</c:v>
                </c:pt>
                <c:pt idx="12">
                  <c:v>42917</c:v>
                </c:pt>
                <c:pt idx="13">
                  <c:v>67106</c:v>
                </c:pt>
                <c:pt idx="14">
                  <c:v>48736</c:v>
                </c:pt>
                <c:pt idx="15">
                  <c:v>47271</c:v>
                </c:pt>
                <c:pt idx="16">
                  <c:v>70857</c:v>
                </c:pt>
                <c:pt idx="17">
                  <c:v>202489</c:v>
                </c:pt>
                <c:pt idx="18">
                  <c:v>452449</c:v>
                </c:pt>
                <c:pt idx="19">
                  <c:v>366797</c:v>
                </c:pt>
                <c:pt idx="20">
                  <c:v>362984</c:v>
                </c:pt>
                <c:pt idx="21">
                  <c:v>543061</c:v>
                </c:pt>
                <c:pt idx="22">
                  <c:v>756833</c:v>
                </c:pt>
                <c:pt idx="23">
                  <c:v>698353</c:v>
                </c:pt>
                <c:pt idx="24">
                  <c:v>664321</c:v>
                </c:pt>
                <c:pt idx="25">
                  <c:v>776445</c:v>
                </c:pt>
                <c:pt idx="26">
                  <c:v>1099916</c:v>
                </c:pt>
                <c:pt idx="27">
                  <c:v>1292825</c:v>
                </c:pt>
                <c:pt idx="28">
                  <c:v>1221496</c:v>
                </c:pt>
                <c:pt idx="29">
                  <c:v>1132508</c:v>
                </c:pt>
                <c:pt idx="30">
                  <c:v>1304231</c:v>
                </c:pt>
                <c:pt idx="31">
                  <c:v>1454992</c:v>
                </c:pt>
                <c:pt idx="32">
                  <c:v>1659716</c:v>
                </c:pt>
                <c:pt idx="33">
                  <c:v>1623501</c:v>
                </c:pt>
                <c:pt idx="34">
                  <c:v>1817802</c:v>
                </c:pt>
                <c:pt idx="35">
                  <c:v>1848182</c:v>
                </c:pt>
                <c:pt idx="36">
                  <c:v>3350961</c:v>
                </c:pt>
                <c:pt idx="37">
                  <c:v>3479602</c:v>
                </c:pt>
                <c:pt idx="38">
                  <c:v>2778192</c:v>
                </c:pt>
                <c:pt idx="39">
                  <c:v>2660244</c:v>
                </c:pt>
                <c:pt idx="40">
                  <c:v>2581333</c:v>
                </c:pt>
                <c:pt idx="41">
                  <c:v>3029126</c:v>
                </c:pt>
                <c:pt idx="42">
                  <c:v>3553548</c:v>
                </c:pt>
                <c:pt idx="43">
                  <c:v>3949891</c:v>
                </c:pt>
                <c:pt idx="44">
                  <c:v>4717627</c:v>
                </c:pt>
                <c:pt idx="45">
                  <c:v>4941814</c:v>
                </c:pt>
                <c:pt idx="46">
                  <c:v>5217225</c:v>
                </c:pt>
                <c:pt idx="47">
                  <c:v>7934288</c:v>
                </c:pt>
                <c:pt idx="48">
                  <c:v>6462140</c:v>
                </c:pt>
                <c:pt idx="49">
                  <c:v>4905947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14-4488-9924-88CE765FE085}"/>
            </c:ext>
          </c:extLst>
        </c:ser>
        <c:ser>
          <c:idx val="2"/>
          <c:order val="2"/>
          <c:tx>
            <c:strRef>
              <c:f>'AddIndegrees1_2-15-gt15 - Copy'!$D$1</c:f>
              <c:strCache>
                <c:ptCount val="1"/>
                <c:pt idx="0">
                  <c:v>Indegree &gt;15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'AddIndegrees1_2-15-gt15 - Copy'!$A$2:$A$51</c:f>
              <c:numCache>
                <c:formatCode>m/d/yyyy</c:formatCode>
                <c:ptCount val="50"/>
                <c:pt idx="0">
                  <c:v>39885</c:v>
                </c:pt>
                <c:pt idx="1">
                  <c:v>39954</c:v>
                </c:pt>
                <c:pt idx="2">
                  <c:v>40022</c:v>
                </c:pt>
                <c:pt idx="3">
                  <c:v>40091</c:v>
                </c:pt>
                <c:pt idx="4">
                  <c:v>40160</c:v>
                </c:pt>
                <c:pt idx="5">
                  <c:v>40229</c:v>
                </c:pt>
                <c:pt idx="6">
                  <c:v>40298</c:v>
                </c:pt>
                <c:pt idx="7">
                  <c:v>40366</c:v>
                </c:pt>
                <c:pt idx="8">
                  <c:v>40435</c:v>
                </c:pt>
                <c:pt idx="9">
                  <c:v>40504</c:v>
                </c:pt>
                <c:pt idx="10">
                  <c:v>40573</c:v>
                </c:pt>
                <c:pt idx="11">
                  <c:v>40642</c:v>
                </c:pt>
                <c:pt idx="12">
                  <c:v>40710</c:v>
                </c:pt>
                <c:pt idx="13">
                  <c:v>40779</c:v>
                </c:pt>
                <c:pt idx="14">
                  <c:v>40848</c:v>
                </c:pt>
                <c:pt idx="15">
                  <c:v>40917</c:v>
                </c:pt>
                <c:pt idx="16">
                  <c:v>40986</c:v>
                </c:pt>
                <c:pt idx="17">
                  <c:v>41054</c:v>
                </c:pt>
                <c:pt idx="18">
                  <c:v>41123</c:v>
                </c:pt>
                <c:pt idx="19">
                  <c:v>41192</c:v>
                </c:pt>
                <c:pt idx="20">
                  <c:v>41261</c:v>
                </c:pt>
                <c:pt idx="21">
                  <c:v>41330</c:v>
                </c:pt>
                <c:pt idx="22">
                  <c:v>41398</c:v>
                </c:pt>
                <c:pt idx="23">
                  <c:v>41467</c:v>
                </c:pt>
                <c:pt idx="24">
                  <c:v>41536</c:v>
                </c:pt>
                <c:pt idx="25">
                  <c:v>41605</c:v>
                </c:pt>
                <c:pt idx="26">
                  <c:v>41674</c:v>
                </c:pt>
                <c:pt idx="27">
                  <c:v>41742</c:v>
                </c:pt>
                <c:pt idx="28">
                  <c:v>41811</c:v>
                </c:pt>
                <c:pt idx="29">
                  <c:v>41880</c:v>
                </c:pt>
                <c:pt idx="30">
                  <c:v>41949</c:v>
                </c:pt>
                <c:pt idx="31">
                  <c:v>42018</c:v>
                </c:pt>
                <c:pt idx="32">
                  <c:v>42086</c:v>
                </c:pt>
                <c:pt idx="33">
                  <c:v>42155</c:v>
                </c:pt>
                <c:pt idx="34">
                  <c:v>42224</c:v>
                </c:pt>
                <c:pt idx="35">
                  <c:v>42293</c:v>
                </c:pt>
                <c:pt idx="36">
                  <c:v>42362</c:v>
                </c:pt>
                <c:pt idx="37">
                  <c:v>42430</c:v>
                </c:pt>
                <c:pt idx="38">
                  <c:v>42499</c:v>
                </c:pt>
                <c:pt idx="39">
                  <c:v>42568</c:v>
                </c:pt>
                <c:pt idx="40">
                  <c:v>42637</c:v>
                </c:pt>
                <c:pt idx="41">
                  <c:v>42705</c:v>
                </c:pt>
                <c:pt idx="42">
                  <c:v>42774</c:v>
                </c:pt>
                <c:pt idx="43">
                  <c:v>42843</c:v>
                </c:pt>
                <c:pt idx="44">
                  <c:v>42912</c:v>
                </c:pt>
                <c:pt idx="45">
                  <c:v>42981</c:v>
                </c:pt>
                <c:pt idx="46">
                  <c:v>43049</c:v>
                </c:pt>
                <c:pt idx="47">
                  <c:v>43118</c:v>
                </c:pt>
                <c:pt idx="48">
                  <c:v>43187</c:v>
                </c:pt>
                <c:pt idx="49">
                  <c:v>43256</c:v>
                </c:pt>
              </c:numCache>
            </c:numRef>
          </c:cat>
          <c:val>
            <c:numRef>
              <c:f>'AddIndegrees1_2-15-gt15 - Copy'!$D$2:$D$51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24</c:v>
                </c:pt>
                <c:pt idx="7">
                  <c:v>79</c:v>
                </c:pt>
                <c:pt idx="8">
                  <c:v>147</c:v>
                </c:pt>
                <c:pt idx="9">
                  <c:v>584</c:v>
                </c:pt>
                <c:pt idx="10">
                  <c:v>504</c:v>
                </c:pt>
                <c:pt idx="11">
                  <c:v>2259</c:v>
                </c:pt>
                <c:pt idx="12">
                  <c:v>17506</c:v>
                </c:pt>
                <c:pt idx="13">
                  <c:v>41502</c:v>
                </c:pt>
                <c:pt idx="14">
                  <c:v>41676</c:v>
                </c:pt>
                <c:pt idx="15">
                  <c:v>41570</c:v>
                </c:pt>
                <c:pt idx="16">
                  <c:v>48656</c:v>
                </c:pt>
                <c:pt idx="17">
                  <c:v>91522</c:v>
                </c:pt>
                <c:pt idx="18">
                  <c:v>83061</c:v>
                </c:pt>
                <c:pt idx="19">
                  <c:v>105185</c:v>
                </c:pt>
                <c:pt idx="20">
                  <c:v>113666</c:v>
                </c:pt>
                <c:pt idx="21">
                  <c:v>125655</c:v>
                </c:pt>
                <c:pt idx="22">
                  <c:v>204533</c:v>
                </c:pt>
                <c:pt idx="23">
                  <c:v>220166</c:v>
                </c:pt>
                <c:pt idx="24">
                  <c:v>256775</c:v>
                </c:pt>
                <c:pt idx="25">
                  <c:v>379055</c:v>
                </c:pt>
                <c:pt idx="26">
                  <c:v>487453</c:v>
                </c:pt>
                <c:pt idx="27">
                  <c:v>682650</c:v>
                </c:pt>
                <c:pt idx="28">
                  <c:v>791774</c:v>
                </c:pt>
                <c:pt idx="29">
                  <c:v>891387</c:v>
                </c:pt>
                <c:pt idx="30">
                  <c:v>1059537</c:v>
                </c:pt>
                <c:pt idx="31">
                  <c:v>1279942</c:v>
                </c:pt>
                <c:pt idx="32">
                  <c:v>1496401</c:v>
                </c:pt>
                <c:pt idx="33">
                  <c:v>1629055</c:v>
                </c:pt>
                <c:pt idx="34">
                  <c:v>1569550</c:v>
                </c:pt>
                <c:pt idx="35">
                  <c:v>1755810</c:v>
                </c:pt>
                <c:pt idx="36">
                  <c:v>2379435</c:v>
                </c:pt>
                <c:pt idx="37">
                  <c:v>3010567</c:v>
                </c:pt>
                <c:pt idx="38">
                  <c:v>2983749</c:v>
                </c:pt>
                <c:pt idx="39">
                  <c:v>3075699</c:v>
                </c:pt>
                <c:pt idx="40">
                  <c:v>2723598</c:v>
                </c:pt>
                <c:pt idx="41">
                  <c:v>2643047</c:v>
                </c:pt>
                <c:pt idx="42">
                  <c:v>2855019</c:v>
                </c:pt>
                <c:pt idx="43">
                  <c:v>3031483</c:v>
                </c:pt>
                <c:pt idx="44">
                  <c:v>2612174</c:v>
                </c:pt>
                <c:pt idx="45">
                  <c:v>2280800</c:v>
                </c:pt>
                <c:pt idx="46">
                  <c:v>2544271</c:v>
                </c:pt>
                <c:pt idx="47">
                  <c:v>2121053</c:v>
                </c:pt>
                <c:pt idx="48">
                  <c:v>2196927</c:v>
                </c:pt>
                <c:pt idx="49">
                  <c:v>2797917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14-4488-9924-88CE765FE0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54306240"/>
        <c:axId val="1475763792"/>
      </c:barChart>
      <c:catAx>
        <c:axId val="1554306240"/>
        <c:scaling>
          <c:orientation val="minMax"/>
        </c:scaling>
        <c:delete val="0"/>
        <c:axPos val="b"/>
        <c:numFmt formatCode="yyyy\-mm\-d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763792"/>
        <c:crosses val="autoZero"/>
        <c:auto val="0"/>
        <c:lblAlgn val="ctr"/>
        <c:lblOffset val="100"/>
        <c:tickLblSkip val="1"/>
        <c:noMultiLvlLbl val="0"/>
      </c:catAx>
      <c:valAx>
        <c:axId val="147576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Percentage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430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034198883117591"/>
          <c:y val="9.8897637795274697E-3"/>
          <c:w val="0.72895695228625257"/>
          <c:h val="6.65330004481147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300243916040483E-2"/>
          <c:y val="0.11063203514613494"/>
          <c:w val="0.90843936217003185"/>
          <c:h val="0.549216739072780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[SeriousIndegree1_Excel.xlsx]SeriousIndegree1_Excel!$B$1</c:f>
              <c:strCache>
                <c:ptCount val="1"/>
                <c:pt idx="0">
                  <c:v>Rich Addresses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[SeriousIndegree1_Excel.xlsx]SeriousIndegree1_Excel!$A$2:$A$51</c:f>
              <c:numCache>
                <c:formatCode>m/d/yyyy</c:formatCode>
                <c:ptCount val="50"/>
                <c:pt idx="0">
                  <c:v>39885</c:v>
                </c:pt>
                <c:pt idx="1">
                  <c:v>39954</c:v>
                </c:pt>
                <c:pt idx="2">
                  <c:v>40022</c:v>
                </c:pt>
                <c:pt idx="3">
                  <c:v>40091</c:v>
                </c:pt>
                <c:pt idx="4">
                  <c:v>40160</c:v>
                </c:pt>
                <c:pt idx="5">
                  <c:v>40229</c:v>
                </c:pt>
                <c:pt idx="6">
                  <c:v>40298</c:v>
                </c:pt>
                <c:pt idx="7">
                  <c:v>40366</c:v>
                </c:pt>
                <c:pt idx="8">
                  <c:v>40435</c:v>
                </c:pt>
                <c:pt idx="9">
                  <c:v>40504</c:v>
                </c:pt>
                <c:pt idx="10">
                  <c:v>40573</c:v>
                </c:pt>
                <c:pt idx="11">
                  <c:v>40642</c:v>
                </c:pt>
                <c:pt idx="12">
                  <c:v>40710</c:v>
                </c:pt>
                <c:pt idx="13">
                  <c:v>40779</c:v>
                </c:pt>
                <c:pt idx="14">
                  <c:v>40848</c:v>
                </c:pt>
                <c:pt idx="15">
                  <c:v>40917</c:v>
                </c:pt>
                <c:pt idx="16">
                  <c:v>40986</c:v>
                </c:pt>
                <c:pt idx="17">
                  <c:v>41054</c:v>
                </c:pt>
                <c:pt idx="18">
                  <c:v>41123</c:v>
                </c:pt>
                <c:pt idx="19">
                  <c:v>41192</c:v>
                </c:pt>
                <c:pt idx="20">
                  <c:v>41261</c:v>
                </c:pt>
                <c:pt idx="21">
                  <c:v>41330</c:v>
                </c:pt>
                <c:pt idx="22">
                  <c:v>41398</c:v>
                </c:pt>
                <c:pt idx="23">
                  <c:v>41467</c:v>
                </c:pt>
                <c:pt idx="24">
                  <c:v>41536</c:v>
                </c:pt>
                <c:pt idx="25">
                  <c:v>41605</c:v>
                </c:pt>
                <c:pt idx="26">
                  <c:v>41674</c:v>
                </c:pt>
                <c:pt idx="27">
                  <c:v>41742</c:v>
                </c:pt>
                <c:pt idx="28">
                  <c:v>41811</c:v>
                </c:pt>
                <c:pt idx="29">
                  <c:v>41880</c:v>
                </c:pt>
                <c:pt idx="30">
                  <c:v>41949</c:v>
                </c:pt>
                <c:pt idx="31">
                  <c:v>42018</c:v>
                </c:pt>
                <c:pt idx="32">
                  <c:v>42086</c:v>
                </c:pt>
                <c:pt idx="33">
                  <c:v>42155</c:v>
                </c:pt>
                <c:pt idx="34">
                  <c:v>42224</c:v>
                </c:pt>
                <c:pt idx="35">
                  <c:v>42293</c:v>
                </c:pt>
                <c:pt idx="36">
                  <c:v>42362</c:v>
                </c:pt>
                <c:pt idx="37">
                  <c:v>42430</c:v>
                </c:pt>
                <c:pt idx="38">
                  <c:v>42499</c:v>
                </c:pt>
                <c:pt idx="39">
                  <c:v>42568</c:v>
                </c:pt>
                <c:pt idx="40">
                  <c:v>42637</c:v>
                </c:pt>
                <c:pt idx="41">
                  <c:v>42705</c:v>
                </c:pt>
                <c:pt idx="42">
                  <c:v>42774</c:v>
                </c:pt>
                <c:pt idx="43">
                  <c:v>42843</c:v>
                </c:pt>
                <c:pt idx="44">
                  <c:v>42912</c:v>
                </c:pt>
                <c:pt idx="45">
                  <c:v>42981</c:v>
                </c:pt>
                <c:pt idx="46">
                  <c:v>43049</c:v>
                </c:pt>
                <c:pt idx="47">
                  <c:v>43118</c:v>
                </c:pt>
                <c:pt idx="48">
                  <c:v>43187</c:v>
                </c:pt>
                <c:pt idx="49">
                  <c:v>43256</c:v>
                </c:pt>
              </c:numCache>
            </c:numRef>
          </c:cat>
          <c:val>
            <c:numRef>
              <c:f>[SeriousIndegree1_Excel.xlsx]SeriousIndegree1_Excel!$B$2:$B$51</c:f>
              <c:numCache>
                <c:formatCode>General</c:formatCode>
                <c:ptCount val="50"/>
                <c:pt idx="0">
                  <c:v>407</c:v>
                </c:pt>
                <c:pt idx="1">
                  <c:v>445</c:v>
                </c:pt>
                <c:pt idx="2">
                  <c:v>268</c:v>
                </c:pt>
                <c:pt idx="3">
                  <c:v>435</c:v>
                </c:pt>
                <c:pt idx="4">
                  <c:v>866</c:v>
                </c:pt>
                <c:pt idx="5">
                  <c:v>2810</c:v>
                </c:pt>
                <c:pt idx="6">
                  <c:v>6478</c:v>
                </c:pt>
                <c:pt idx="7">
                  <c:v>7952</c:v>
                </c:pt>
                <c:pt idx="8">
                  <c:v>14741</c:v>
                </c:pt>
                <c:pt idx="9">
                  <c:v>19776</c:v>
                </c:pt>
                <c:pt idx="10">
                  <c:v>17988</c:v>
                </c:pt>
                <c:pt idx="11">
                  <c:v>37830</c:v>
                </c:pt>
                <c:pt idx="12">
                  <c:v>88979</c:v>
                </c:pt>
                <c:pt idx="13">
                  <c:v>125598</c:v>
                </c:pt>
                <c:pt idx="14">
                  <c:v>301874</c:v>
                </c:pt>
                <c:pt idx="15">
                  <c:v>265198</c:v>
                </c:pt>
                <c:pt idx="16">
                  <c:v>271165</c:v>
                </c:pt>
                <c:pt idx="17">
                  <c:v>339902</c:v>
                </c:pt>
                <c:pt idx="18">
                  <c:v>627735</c:v>
                </c:pt>
                <c:pt idx="19">
                  <c:v>824897</c:v>
                </c:pt>
                <c:pt idx="20">
                  <c:v>733037</c:v>
                </c:pt>
                <c:pt idx="21">
                  <c:v>1008324</c:v>
                </c:pt>
                <c:pt idx="22">
                  <c:v>1588212</c:v>
                </c:pt>
                <c:pt idx="23">
                  <c:v>1506742</c:v>
                </c:pt>
                <c:pt idx="24">
                  <c:v>1720133</c:v>
                </c:pt>
                <c:pt idx="25">
                  <c:v>2318598</c:v>
                </c:pt>
                <c:pt idx="26">
                  <c:v>2689724</c:v>
                </c:pt>
                <c:pt idx="27">
                  <c:v>2884888</c:v>
                </c:pt>
                <c:pt idx="28">
                  <c:v>2630238</c:v>
                </c:pt>
                <c:pt idx="29">
                  <c:v>2930573</c:v>
                </c:pt>
                <c:pt idx="30">
                  <c:v>3582863</c:v>
                </c:pt>
                <c:pt idx="31">
                  <c:v>4117858</c:v>
                </c:pt>
                <c:pt idx="32">
                  <c:v>4303035</c:v>
                </c:pt>
                <c:pt idx="33">
                  <c:v>4425412</c:v>
                </c:pt>
                <c:pt idx="34">
                  <c:v>5633428</c:v>
                </c:pt>
                <c:pt idx="35">
                  <c:v>5323585</c:v>
                </c:pt>
                <c:pt idx="36">
                  <c:v>7044482</c:v>
                </c:pt>
                <c:pt idx="37">
                  <c:v>7803421</c:v>
                </c:pt>
                <c:pt idx="38">
                  <c:v>8253761</c:v>
                </c:pt>
                <c:pt idx="39">
                  <c:v>9039944</c:v>
                </c:pt>
                <c:pt idx="40">
                  <c:v>10319078</c:v>
                </c:pt>
                <c:pt idx="41">
                  <c:v>13292928</c:v>
                </c:pt>
                <c:pt idx="42">
                  <c:v>14591330</c:v>
                </c:pt>
                <c:pt idx="43">
                  <c:v>15048561</c:v>
                </c:pt>
                <c:pt idx="44">
                  <c:v>17181498</c:v>
                </c:pt>
                <c:pt idx="45">
                  <c:v>14674680</c:v>
                </c:pt>
                <c:pt idx="46">
                  <c:v>15810336</c:v>
                </c:pt>
                <c:pt idx="47">
                  <c:v>19940587</c:v>
                </c:pt>
                <c:pt idx="48">
                  <c:v>10938398</c:v>
                </c:pt>
                <c:pt idx="49">
                  <c:v>8232696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33-48EF-A18A-0790260F6E5A}"/>
            </c:ext>
          </c:extLst>
        </c:ser>
        <c:ser>
          <c:idx val="1"/>
          <c:order val="1"/>
          <c:tx>
            <c:strRef>
              <c:f>[SeriousIndegree1_Excel.xlsx]SeriousIndegree1_Excel!$C$1</c:f>
              <c:strCache>
                <c:ptCount val="1"/>
                <c:pt idx="0">
                  <c:v>Poor Addresses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[SeriousIndegree1_Excel.xlsx]SeriousIndegree1_Excel!$A$2:$A$51</c:f>
              <c:numCache>
                <c:formatCode>m/d/yyyy</c:formatCode>
                <c:ptCount val="50"/>
                <c:pt idx="0">
                  <c:v>39885</c:v>
                </c:pt>
                <c:pt idx="1">
                  <c:v>39954</c:v>
                </c:pt>
                <c:pt idx="2">
                  <c:v>40022</c:v>
                </c:pt>
                <c:pt idx="3">
                  <c:v>40091</c:v>
                </c:pt>
                <c:pt idx="4">
                  <c:v>40160</c:v>
                </c:pt>
                <c:pt idx="5">
                  <c:v>40229</c:v>
                </c:pt>
                <c:pt idx="6">
                  <c:v>40298</c:v>
                </c:pt>
                <c:pt idx="7">
                  <c:v>40366</c:v>
                </c:pt>
                <c:pt idx="8">
                  <c:v>40435</c:v>
                </c:pt>
                <c:pt idx="9">
                  <c:v>40504</c:v>
                </c:pt>
                <c:pt idx="10">
                  <c:v>40573</c:v>
                </c:pt>
                <c:pt idx="11">
                  <c:v>40642</c:v>
                </c:pt>
                <c:pt idx="12">
                  <c:v>40710</c:v>
                </c:pt>
                <c:pt idx="13">
                  <c:v>40779</c:v>
                </c:pt>
                <c:pt idx="14">
                  <c:v>40848</c:v>
                </c:pt>
                <c:pt idx="15">
                  <c:v>40917</c:v>
                </c:pt>
                <c:pt idx="16">
                  <c:v>40986</c:v>
                </c:pt>
                <c:pt idx="17">
                  <c:v>41054</c:v>
                </c:pt>
                <c:pt idx="18">
                  <c:v>41123</c:v>
                </c:pt>
                <c:pt idx="19">
                  <c:v>41192</c:v>
                </c:pt>
                <c:pt idx="20">
                  <c:v>41261</c:v>
                </c:pt>
                <c:pt idx="21">
                  <c:v>41330</c:v>
                </c:pt>
                <c:pt idx="22">
                  <c:v>41398</c:v>
                </c:pt>
                <c:pt idx="23">
                  <c:v>41467</c:v>
                </c:pt>
                <c:pt idx="24">
                  <c:v>41536</c:v>
                </c:pt>
                <c:pt idx="25">
                  <c:v>41605</c:v>
                </c:pt>
                <c:pt idx="26">
                  <c:v>41674</c:v>
                </c:pt>
                <c:pt idx="27">
                  <c:v>41742</c:v>
                </c:pt>
                <c:pt idx="28">
                  <c:v>41811</c:v>
                </c:pt>
                <c:pt idx="29">
                  <c:v>41880</c:v>
                </c:pt>
                <c:pt idx="30">
                  <c:v>41949</c:v>
                </c:pt>
                <c:pt idx="31">
                  <c:v>42018</c:v>
                </c:pt>
                <c:pt idx="32">
                  <c:v>42086</c:v>
                </c:pt>
                <c:pt idx="33">
                  <c:v>42155</c:v>
                </c:pt>
                <c:pt idx="34">
                  <c:v>42224</c:v>
                </c:pt>
                <c:pt idx="35">
                  <c:v>42293</c:v>
                </c:pt>
                <c:pt idx="36">
                  <c:v>42362</c:v>
                </c:pt>
                <c:pt idx="37">
                  <c:v>42430</c:v>
                </c:pt>
                <c:pt idx="38">
                  <c:v>42499</c:v>
                </c:pt>
                <c:pt idx="39">
                  <c:v>42568</c:v>
                </c:pt>
                <c:pt idx="40">
                  <c:v>42637</c:v>
                </c:pt>
                <c:pt idx="41">
                  <c:v>42705</c:v>
                </c:pt>
                <c:pt idx="42">
                  <c:v>42774</c:v>
                </c:pt>
                <c:pt idx="43">
                  <c:v>42843</c:v>
                </c:pt>
                <c:pt idx="44">
                  <c:v>42912</c:v>
                </c:pt>
                <c:pt idx="45">
                  <c:v>42981</c:v>
                </c:pt>
                <c:pt idx="46">
                  <c:v>43049</c:v>
                </c:pt>
                <c:pt idx="47">
                  <c:v>43118</c:v>
                </c:pt>
                <c:pt idx="48">
                  <c:v>43187</c:v>
                </c:pt>
                <c:pt idx="49">
                  <c:v>43256</c:v>
                </c:pt>
              </c:numCache>
            </c:numRef>
          </c:cat>
          <c:val>
            <c:numRef>
              <c:f>[SeriousIndegree1_Excel.xlsx]SeriousIndegree1_Excel!$C$2:$C$51</c:f>
              <c:numCache>
                <c:formatCode>General</c:formatCode>
                <c:ptCount val="50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6</c:v>
                </c:pt>
                <c:pt idx="5">
                  <c:v>30</c:v>
                </c:pt>
                <c:pt idx="6">
                  <c:v>1791</c:v>
                </c:pt>
                <c:pt idx="7">
                  <c:v>493</c:v>
                </c:pt>
                <c:pt idx="8">
                  <c:v>10560</c:v>
                </c:pt>
                <c:pt idx="9">
                  <c:v>11006</c:v>
                </c:pt>
                <c:pt idx="10">
                  <c:v>24428</c:v>
                </c:pt>
                <c:pt idx="11">
                  <c:v>85735</c:v>
                </c:pt>
                <c:pt idx="12">
                  <c:v>273289</c:v>
                </c:pt>
                <c:pt idx="13">
                  <c:v>473850</c:v>
                </c:pt>
                <c:pt idx="14">
                  <c:v>120976</c:v>
                </c:pt>
                <c:pt idx="15">
                  <c:v>82457</c:v>
                </c:pt>
                <c:pt idx="16">
                  <c:v>110400</c:v>
                </c:pt>
                <c:pt idx="17">
                  <c:v>180240</c:v>
                </c:pt>
                <c:pt idx="18">
                  <c:v>383724</c:v>
                </c:pt>
                <c:pt idx="19">
                  <c:v>370071</c:v>
                </c:pt>
                <c:pt idx="20">
                  <c:v>343940</c:v>
                </c:pt>
                <c:pt idx="21">
                  <c:v>426759</c:v>
                </c:pt>
                <c:pt idx="22">
                  <c:v>485587</c:v>
                </c:pt>
                <c:pt idx="23">
                  <c:v>455837</c:v>
                </c:pt>
                <c:pt idx="24">
                  <c:v>592032</c:v>
                </c:pt>
                <c:pt idx="25">
                  <c:v>882433</c:v>
                </c:pt>
                <c:pt idx="26">
                  <c:v>1565367</c:v>
                </c:pt>
                <c:pt idx="27">
                  <c:v>2267986</c:v>
                </c:pt>
                <c:pt idx="28">
                  <c:v>2161051</c:v>
                </c:pt>
                <c:pt idx="29">
                  <c:v>2281033</c:v>
                </c:pt>
                <c:pt idx="30">
                  <c:v>2222017</c:v>
                </c:pt>
                <c:pt idx="31">
                  <c:v>2333671</c:v>
                </c:pt>
                <c:pt idx="32">
                  <c:v>2706116</c:v>
                </c:pt>
                <c:pt idx="33">
                  <c:v>2709334</c:v>
                </c:pt>
                <c:pt idx="34">
                  <c:v>2980587</c:v>
                </c:pt>
                <c:pt idx="35">
                  <c:v>3353388</c:v>
                </c:pt>
                <c:pt idx="36">
                  <c:v>4688157</c:v>
                </c:pt>
                <c:pt idx="37">
                  <c:v>6257158</c:v>
                </c:pt>
                <c:pt idx="38">
                  <c:v>4866350</c:v>
                </c:pt>
                <c:pt idx="39">
                  <c:v>4440542</c:v>
                </c:pt>
                <c:pt idx="40">
                  <c:v>4146246</c:v>
                </c:pt>
                <c:pt idx="41">
                  <c:v>4642447</c:v>
                </c:pt>
                <c:pt idx="42">
                  <c:v>5635679</c:v>
                </c:pt>
                <c:pt idx="43">
                  <c:v>5764145</c:v>
                </c:pt>
                <c:pt idx="44">
                  <c:v>5912456</c:v>
                </c:pt>
                <c:pt idx="45">
                  <c:v>6408098</c:v>
                </c:pt>
                <c:pt idx="46">
                  <c:v>7012058</c:v>
                </c:pt>
                <c:pt idx="47">
                  <c:v>8663322</c:v>
                </c:pt>
                <c:pt idx="48">
                  <c:v>12180983</c:v>
                </c:pt>
                <c:pt idx="49">
                  <c:v>6981875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33-48EF-A18A-0790260F6E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1518976"/>
        <c:axId val="2128674768"/>
      </c:barChart>
      <c:catAx>
        <c:axId val="2131518976"/>
        <c:scaling>
          <c:orientation val="minMax"/>
        </c:scaling>
        <c:delete val="0"/>
        <c:axPos val="b"/>
        <c:numFmt formatCode="yyyy\-mm\-dd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674768"/>
        <c:crosses val="autoZero"/>
        <c:auto val="0"/>
        <c:lblAlgn val="ctr"/>
        <c:lblOffset val="100"/>
        <c:tickLblSkip val="1"/>
        <c:noMultiLvlLbl val="0"/>
      </c:catAx>
      <c:valAx>
        <c:axId val="212867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518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7417018333953018"/>
          <c:y val="1.5785712534301836E-2"/>
          <c:w val="0.40718955153961622"/>
          <c:h val="9.5032736852895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21016692332974"/>
          <c:y val="5.1782006753729723E-2"/>
          <c:w val="0.80333103163346709"/>
          <c:h val="0.7746779694492482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StockAddressesOvertime!$B$1</c:f>
              <c:strCache>
                <c:ptCount val="1"/>
                <c:pt idx="0">
                  <c:v>Stock address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StockAddressesOvertime!$A$2:$A$51</c:f>
              <c:numCache>
                <c:formatCode>m/d/yy</c:formatCode>
                <c:ptCount val="50"/>
                <c:pt idx="0">
                  <c:v>39885</c:v>
                </c:pt>
                <c:pt idx="1">
                  <c:v>39954</c:v>
                </c:pt>
                <c:pt idx="2">
                  <c:v>40022</c:v>
                </c:pt>
                <c:pt idx="3">
                  <c:v>40091</c:v>
                </c:pt>
                <c:pt idx="4">
                  <c:v>40160</c:v>
                </c:pt>
                <c:pt idx="5">
                  <c:v>40229</c:v>
                </c:pt>
                <c:pt idx="6">
                  <c:v>40298</c:v>
                </c:pt>
                <c:pt idx="7">
                  <c:v>40366</c:v>
                </c:pt>
                <c:pt idx="8">
                  <c:v>40435</c:v>
                </c:pt>
                <c:pt idx="9">
                  <c:v>40504</c:v>
                </c:pt>
                <c:pt idx="10">
                  <c:v>40573</c:v>
                </c:pt>
                <c:pt idx="11">
                  <c:v>40642</c:v>
                </c:pt>
                <c:pt idx="12">
                  <c:v>40710</c:v>
                </c:pt>
                <c:pt idx="13">
                  <c:v>40779</c:v>
                </c:pt>
                <c:pt idx="14">
                  <c:v>40848</c:v>
                </c:pt>
                <c:pt idx="15">
                  <c:v>40917</c:v>
                </c:pt>
                <c:pt idx="16">
                  <c:v>40986</c:v>
                </c:pt>
                <c:pt idx="17">
                  <c:v>41054</c:v>
                </c:pt>
                <c:pt idx="18">
                  <c:v>41123</c:v>
                </c:pt>
                <c:pt idx="19">
                  <c:v>41192</c:v>
                </c:pt>
                <c:pt idx="20">
                  <c:v>41261</c:v>
                </c:pt>
                <c:pt idx="21">
                  <c:v>41330</c:v>
                </c:pt>
                <c:pt idx="22">
                  <c:v>41398</c:v>
                </c:pt>
                <c:pt idx="23">
                  <c:v>41467</c:v>
                </c:pt>
                <c:pt idx="24">
                  <c:v>41536</c:v>
                </c:pt>
                <c:pt idx="25">
                  <c:v>41605</c:v>
                </c:pt>
                <c:pt idx="26">
                  <c:v>41674</c:v>
                </c:pt>
                <c:pt idx="27">
                  <c:v>41742</c:v>
                </c:pt>
                <c:pt idx="28">
                  <c:v>41811</c:v>
                </c:pt>
                <c:pt idx="29">
                  <c:v>41880</c:v>
                </c:pt>
                <c:pt idx="30">
                  <c:v>41949</c:v>
                </c:pt>
                <c:pt idx="31">
                  <c:v>42018</c:v>
                </c:pt>
                <c:pt idx="32">
                  <c:v>42086</c:v>
                </c:pt>
                <c:pt idx="33">
                  <c:v>42155</c:v>
                </c:pt>
                <c:pt idx="34">
                  <c:v>42224</c:v>
                </c:pt>
                <c:pt idx="35">
                  <c:v>42293</c:v>
                </c:pt>
                <c:pt idx="36">
                  <c:v>42362</c:v>
                </c:pt>
                <c:pt idx="37">
                  <c:v>42430</c:v>
                </c:pt>
                <c:pt idx="38">
                  <c:v>42499</c:v>
                </c:pt>
                <c:pt idx="39">
                  <c:v>42568</c:v>
                </c:pt>
                <c:pt idx="40">
                  <c:v>42637</c:v>
                </c:pt>
                <c:pt idx="41">
                  <c:v>42705</c:v>
                </c:pt>
                <c:pt idx="42">
                  <c:v>42774</c:v>
                </c:pt>
                <c:pt idx="43">
                  <c:v>42843</c:v>
                </c:pt>
                <c:pt idx="44">
                  <c:v>42912</c:v>
                </c:pt>
                <c:pt idx="45">
                  <c:v>42981</c:v>
                </c:pt>
                <c:pt idx="46">
                  <c:v>43049</c:v>
                </c:pt>
                <c:pt idx="47">
                  <c:v>43118</c:v>
                </c:pt>
                <c:pt idx="48">
                  <c:v>43187</c:v>
                </c:pt>
                <c:pt idx="49">
                  <c:v>43256</c:v>
                </c:pt>
              </c:numCache>
            </c:numRef>
          </c:xVal>
          <c:yVal>
            <c:numRef>
              <c:f>StockAddressesOvertime!$B$2:$B$51</c:f>
              <c:numCache>
                <c:formatCode>General</c:formatCode>
                <c:ptCount val="50"/>
                <c:pt idx="0">
                  <c:v>5912</c:v>
                </c:pt>
                <c:pt idx="1">
                  <c:v>6170</c:v>
                </c:pt>
                <c:pt idx="2">
                  <c:v>3699</c:v>
                </c:pt>
                <c:pt idx="3">
                  <c:v>2584</c:v>
                </c:pt>
                <c:pt idx="4">
                  <c:v>2215</c:v>
                </c:pt>
                <c:pt idx="5">
                  <c:v>2970</c:v>
                </c:pt>
                <c:pt idx="6">
                  <c:v>3097</c:v>
                </c:pt>
                <c:pt idx="7">
                  <c:v>1553</c:v>
                </c:pt>
                <c:pt idx="8">
                  <c:v>5684</c:v>
                </c:pt>
                <c:pt idx="9">
                  <c:v>2791</c:v>
                </c:pt>
                <c:pt idx="10">
                  <c:v>4208</c:v>
                </c:pt>
                <c:pt idx="11">
                  <c:v>12750</c:v>
                </c:pt>
                <c:pt idx="12">
                  <c:v>28770</c:v>
                </c:pt>
                <c:pt idx="13">
                  <c:v>263123</c:v>
                </c:pt>
                <c:pt idx="14">
                  <c:v>74101</c:v>
                </c:pt>
                <c:pt idx="15">
                  <c:v>14484</c:v>
                </c:pt>
                <c:pt idx="16">
                  <c:v>17370</c:v>
                </c:pt>
                <c:pt idx="17">
                  <c:v>17239</c:v>
                </c:pt>
                <c:pt idx="18">
                  <c:v>22326</c:v>
                </c:pt>
                <c:pt idx="19">
                  <c:v>46929</c:v>
                </c:pt>
                <c:pt idx="20">
                  <c:v>38988</c:v>
                </c:pt>
                <c:pt idx="21">
                  <c:v>28001</c:v>
                </c:pt>
                <c:pt idx="22">
                  <c:v>200631</c:v>
                </c:pt>
                <c:pt idx="23">
                  <c:v>79501</c:v>
                </c:pt>
                <c:pt idx="24">
                  <c:v>75110</c:v>
                </c:pt>
                <c:pt idx="25">
                  <c:v>86417</c:v>
                </c:pt>
                <c:pt idx="26">
                  <c:v>158029</c:v>
                </c:pt>
                <c:pt idx="27">
                  <c:v>110351</c:v>
                </c:pt>
                <c:pt idx="28">
                  <c:v>98365</c:v>
                </c:pt>
                <c:pt idx="29">
                  <c:v>107483</c:v>
                </c:pt>
                <c:pt idx="30">
                  <c:v>153851</c:v>
                </c:pt>
                <c:pt idx="31">
                  <c:v>124693</c:v>
                </c:pt>
                <c:pt idx="32">
                  <c:v>158822</c:v>
                </c:pt>
                <c:pt idx="33">
                  <c:v>147463</c:v>
                </c:pt>
                <c:pt idx="34">
                  <c:v>213837</c:v>
                </c:pt>
                <c:pt idx="35">
                  <c:v>462593</c:v>
                </c:pt>
                <c:pt idx="36">
                  <c:v>300275</c:v>
                </c:pt>
                <c:pt idx="37">
                  <c:v>328298</c:v>
                </c:pt>
                <c:pt idx="38">
                  <c:v>378682</c:v>
                </c:pt>
                <c:pt idx="39">
                  <c:v>519332</c:v>
                </c:pt>
                <c:pt idx="40">
                  <c:v>513184</c:v>
                </c:pt>
                <c:pt idx="41">
                  <c:v>677113</c:v>
                </c:pt>
                <c:pt idx="42">
                  <c:v>862405</c:v>
                </c:pt>
                <c:pt idx="43">
                  <c:v>713924</c:v>
                </c:pt>
                <c:pt idx="44">
                  <c:v>925710</c:v>
                </c:pt>
                <c:pt idx="45">
                  <c:v>1046844</c:v>
                </c:pt>
                <c:pt idx="46">
                  <c:v>1470129</c:v>
                </c:pt>
                <c:pt idx="47">
                  <c:v>2774516</c:v>
                </c:pt>
                <c:pt idx="48">
                  <c:v>1887105</c:v>
                </c:pt>
                <c:pt idx="49">
                  <c:v>2388680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E7B-5049-AC6E-80A1B26545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6344288"/>
        <c:axId val="1646345968"/>
      </c:scatterChart>
      <c:scatterChart>
        <c:scatterStyle val="smoothMarker"/>
        <c:varyColors val="0"/>
        <c:ser>
          <c:idx val="1"/>
          <c:order val="1"/>
          <c:tx>
            <c:strRef>
              <c:f>StockAddressesOvertime!$C$1</c:f>
              <c:strCache>
                <c:ptCount val="1"/>
                <c:pt idx="0">
                  <c:v>Bitcoin price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StockAddressesOvertime!$A$2:$A$51</c:f>
              <c:numCache>
                <c:formatCode>m/d/yy</c:formatCode>
                <c:ptCount val="50"/>
                <c:pt idx="0">
                  <c:v>39885</c:v>
                </c:pt>
                <c:pt idx="1">
                  <c:v>39954</c:v>
                </c:pt>
                <c:pt idx="2">
                  <c:v>40022</c:v>
                </c:pt>
                <c:pt idx="3">
                  <c:v>40091</c:v>
                </c:pt>
                <c:pt idx="4">
                  <c:v>40160</c:v>
                </c:pt>
                <c:pt idx="5">
                  <c:v>40229</c:v>
                </c:pt>
                <c:pt idx="6">
                  <c:v>40298</c:v>
                </c:pt>
                <c:pt idx="7">
                  <c:v>40366</c:v>
                </c:pt>
                <c:pt idx="8">
                  <c:v>40435</c:v>
                </c:pt>
                <c:pt idx="9">
                  <c:v>40504</c:v>
                </c:pt>
                <c:pt idx="10">
                  <c:v>40573</c:v>
                </c:pt>
                <c:pt idx="11">
                  <c:v>40642</c:v>
                </c:pt>
                <c:pt idx="12">
                  <c:v>40710</c:v>
                </c:pt>
                <c:pt idx="13">
                  <c:v>40779</c:v>
                </c:pt>
                <c:pt idx="14">
                  <c:v>40848</c:v>
                </c:pt>
                <c:pt idx="15">
                  <c:v>40917</c:v>
                </c:pt>
                <c:pt idx="16">
                  <c:v>40986</c:v>
                </c:pt>
                <c:pt idx="17">
                  <c:v>41054</c:v>
                </c:pt>
                <c:pt idx="18">
                  <c:v>41123</c:v>
                </c:pt>
                <c:pt idx="19">
                  <c:v>41192</c:v>
                </c:pt>
                <c:pt idx="20">
                  <c:v>41261</c:v>
                </c:pt>
                <c:pt idx="21">
                  <c:v>41330</c:v>
                </c:pt>
                <c:pt idx="22">
                  <c:v>41398</c:v>
                </c:pt>
                <c:pt idx="23">
                  <c:v>41467</c:v>
                </c:pt>
                <c:pt idx="24">
                  <c:v>41536</c:v>
                </c:pt>
                <c:pt idx="25">
                  <c:v>41605</c:v>
                </c:pt>
                <c:pt idx="26">
                  <c:v>41674</c:v>
                </c:pt>
                <c:pt idx="27">
                  <c:v>41742</c:v>
                </c:pt>
                <c:pt idx="28">
                  <c:v>41811</c:v>
                </c:pt>
                <c:pt idx="29">
                  <c:v>41880</c:v>
                </c:pt>
                <c:pt idx="30">
                  <c:v>41949</c:v>
                </c:pt>
                <c:pt idx="31">
                  <c:v>42018</c:v>
                </c:pt>
                <c:pt idx="32">
                  <c:v>42086</c:v>
                </c:pt>
                <c:pt idx="33">
                  <c:v>42155</c:v>
                </c:pt>
                <c:pt idx="34">
                  <c:v>42224</c:v>
                </c:pt>
                <c:pt idx="35">
                  <c:v>42293</c:v>
                </c:pt>
                <c:pt idx="36">
                  <c:v>42362</c:v>
                </c:pt>
                <c:pt idx="37">
                  <c:v>42430</c:v>
                </c:pt>
                <c:pt idx="38">
                  <c:v>42499</c:v>
                </c:pt>
                <c:pt idx="39">
                  <c:v>42568</c:v>
                </c:pt>
                <c:pt idx="40">
                  <c:v>42637</c:v>
                </c:pt>
                <c:pt idx="41">
                  <c:v>42705</c:v>
                </c:pt>
                <c:pt idx="42">
                  <c:v>42774</c:v>
                </c:pt>
                <c:pt idx="43">
                  <c:v>42843</c:v>
                </c:pt>
                <c:pt idx="44">
                  <c:v>42912</c:v>
                </c:pt>
                <c:pt idx="45">
                  <c:v>42981</c:v>
                </c:pt>
                <c:pt idx="46">
                  <c:v>43049</c:v>
                </c:pt>
                <c:pt idx="47">
                  <c:v>43118</c:v>
                </c:pt>
                <c:pt idx="48">
                  <c:v>43187</c:v>
                </c:pt>
                <c:pt idx="49">
                  <c:v>43256</c:v>
                </c:pt>
              </c:numCache>
            </c:numRef>
          </c:xVal>
          <c:yVal>
            <c:numRef>
              <c:f>StockAddressesOvertime!$C$2:$C$51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0.118505</c:v>
                </c:pt>
                <c:pt idx="9">
                  <c:v>0.28199999999999997</c:v>
                </c:pt>
                <c:pt idx="10">
                  <c:v>0.47299999999999998</c:v>
                </c:pt>
                <c:pt idx="11">
                  <c:v>0.76759999999999995</c:v>
                </c:pt>
                <c:pt idx="12">
                  <c:v>19.96</c:v>
                </c:pt>
                <c:pt idx="13">
                  <c:v>11.22777</c:v>
                </c:pt>
                <c:pt idx="14">
                  <c:v>3.35</c:v>
                </c:pt>
                <c:pt idx="15">
                  <c:v>7.0449999999999999</c:v>
                </c:pt>
                <c:pt idx="16">
                  <c:v>5.3799799999999998</c:v>
                </c:pt>
                <c:pt idx="17">
                  <c:v>5.15</c:v>
                </c:pt>
                <c:pt idx="18">
                  <c:v>10.3294</c:v>
                </c:pt>
                <c:pt idx="19">
                  <c:v>12.15</c:v>
                </c:pt>
                <c:pt idx="20">
                  <c:v>13.448499999999999</c:v>
                </c:pt>
                <c:pt idx="21">
                  <c:v>30.25001</c:v>
                </c:pt>
                <c:pt idx="22">
                  <c:v>112.5</c:v>
                </c:pt>
                <c:pt idx="23">
                  <c:v>93.59</c:v>
                </c:pt>
                <c:pt idx="24">
                  <c:v>129.65</c:v>
                </c:pt>
                <c:pt idx="25">
                  <c:v>1001.96</c:v>
                </c:pt>
                <c:pt idx="26">
                  <c:v>827.96</c:v>
                </c:pt>
                <c:pt idx="27">
                  <c:v>414.06</c:v>
                </c:pt>
                <c:pt idx="28">
                  <c:v>594.99</c:v>
                </c:pt>
                <c:pt idx="29">
                  <c:v>508.52</c:v>
                </c:pt>
                <c:pt idx="30">
                  <c:v>349.29</c:v>
                </c:pt>
                <c:pt idx="31">
                  <c:v>178.1</c:v>
                </c:pt>
                <c:pt idx="32">
                  <c:v>266.74</c:v>
                </c:pt>
                <c:pt idx="33">
                  <c:v>230.19</c:v>
                </c:pt>
                <c:pt idx="34">
                  <c:v>261</c:v>
                </c:pt>
                <c:pt idx="35">
                  <c:v>262.87</c:v>
                </c:pt>
                <c:pt idx="36">
                  <c:v>454.99</c:v>
                </c:pt>
                <c:pt idx="37">
                  <c:v>435.12</c:v>
                </c:pt>
                <c:pt idx="38">
                  <c:v>460.48</c:v>
                </c:pt>
                <c:pt idx="39">
                  <c:v>679.46</c:v>
                </c:pt>
                <c:pt idx="40">
                  <c:v>602.63</c:v>
                </c:pt>
                <c:pt idx="41">
                  <c:v>777.94</c:v>
                </c:pt>
                <c:pt idx="42">
                  <c:v>1063.07</c:v>
                </c:pt>
                <c:pt idx="43">
                  <c:v>1211.67</c:v>
                </c:pt>
                <c:pt idx="44">
                  <c:v>2478.4499999999998</c:v>
                </c:pt>
                <c:pt idx="45">
                  <c:v>4582.96</c:v>
                </c:pt>
                <c:pt idx="46">
                  <c:v>6618.14</c:v>
                </c:pt>
                <c:pt idx="47">
                  <c:v>11474.9</c:v>
                </c:pt>
                <c:pt idx="48">
                  <c:v>7954.48</c:v>
                </c:pt>
                <c:pt idx="49">
                  <c:v>7633.76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E7B-5049-AC6E-80A1B26545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15664"/>
        <c:axId val="1621073856"/>
      </c:scatterChart>
      <c:valAx>
        <c:axId val="1646344288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45968"/>
        <c:crosses val="autoZero"/>
        <c:crossBetween val="midCat"/>
      </c:valAx>
      <c:valAx>
        <c:axId val="164634596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#Stock</a:t>
                </a:r>
                <a:r>
                  <a:rPr lang="en-US" baseline="0" dirty="0"/>
                  <a:t> address 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44288"/>
        <c:crosses val="autoZero"/>
        <c:crossBetween val="midCat"/>
      </c:valAx>
      <c:valAx>
        <c:axId val="1621073856"/>
        <c:scaling>
          <c:logBase val="10"/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15664"/>
        <c:crosses val="max"/>
        <c:crossBetween val="midCat"/>
      </c:valAx>
      <c:valAx>
        <c:axId val="1651315664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16210738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008867561082762"/>
          <c:y val="7.002260134149893E-2"/>
          <c:w val="0.17933074501249435"/>
          <c:h val="0.181364378652048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CCovertime!$B$1</c:f>
              <c:strCache>
                <c:ptCount val="1"/>
                <c:pt idx="0">
                  <c:v>#Connected components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[CCovertime.xlsx]CCovertime!$A$2:$A$51</c:f>
              <c:numCache>
                <c:formatCode>m/d/yyyy</c:formatCode>
                <c:ptCount val="50"/>
                <c:pt idx="0">
                  <c:v>39885</c:v>
                </c:pt>
                <c:pt idx="1">
                  <c:v>39954</c:v>
                </c:pt>
                <c:pt idx="2">
                  <c:v>40023</c:v>
                </c:pt>
                <c:pt idx="3">
                  <c:v>40091</c:v>
                </c:pt>
                <c:pt idx="4">
                  <c:v>40160</c:v>
                </c:pt>
                <c:pt idx="5">
                  <c:v>40229</c:v>
                </c:pt>
                <c:pt idx="6">
                  <c:v>40298</c:v>
                </c:pt>
                <c:pt idx="7">
                  <c:v>40367</c:v>
                </c:pt>
                <c:pt idx="8">
                  <c:v>40436</c:v>
                </c:pt>
                <c:pt idx="9">
                  <c:v>40505</c:v>
                </c:pt>
                <c:pt idx="10">
                  <c:v>40573</c:v>
                </c:pt>
                <c:pt idx="11">
                  <c:v>40642</c:v>
                </c:pt>
                <c:pt idx="12">
                  <c:v>40711</c:v>
                </c:pt>
                <c:pt idx="13">
                  <c:v>40780</c:v>
                </c:pt>
                <c:pt idx="14">
                  <c:v>40849</c:v>
                </c:pt>
                <c:pt idx="15">
                  <c:v>40918</c:v>
                </c:pt>
                <c:pt idx="16">
                  <c:v>40987</c:v>
                </c:pt>
                <c:pt idx="17">
                  <c:v>41055</c:v>
                </c:pt>
                <c:pt idx="18">
                  <c:v>41124</c:v>
                </c:pt>
                <c:pt idx="19">
                  <c:v>41193</c:v>
                </c:pt>
                <c:pt idx="20">
                  <c:v>41262</c:v>
                </c:pt>
                <c:pt idx="21">
                  <c:v>41331</c:v>
                </c:pt>
                <c:pt idx="22">
                  <c:v>41400</c:v>
                </c:pt>
                <c:pt idx="23">
                  <c:v>41468</c:v>
                </c:pt>
                <c:pt idx="24">
                  <c:v>41537</c:v>
                </c:pt>
                <c:pt idx="25">
                  <c:v>41606</c:v>
                </c:pt>
                <c:pt idx="26">
                  <c:v>41675</c:v>
                </c:pt>
                <c:pt idx="27">
                  <c:v>41744</c:v>
                </c:pt>
                <c:pt idx="28">
                  <c:v>41813</c:v>
                </c:pt>
                <c:pt idx="29">
                  <c:v>41882</c:v>
                </c:pt>
                <c:pt idx="30">
                  <c:v>41950</c:v>
                </c:pt>
                <c:pt idx="31">
                  <c:v>42019</c:v>
                </c:pt>
                <c:pt idx="32">
                  <c:v>42088</c:v>
                </c:pt>
                <c:pt idx="33">
                  <c:v>42157</c:v>
                </c:pt>
                <c:pt idx="34">
                  <c:v>42226</c:v>
                </c:pt>
                <c:pt idx="35">
                  <c:v>42295</c:v>
                </c:pt>
                <c:pt idx="36">
                  <c:v>42363</c:v>
                </c:pt>
                <c:pt idx="37">
                  <c:v>42432</c:v>
                </c:pt>
                <c:pt idx="38">
                  <c:v>42501</c:v>
                </c:pt>
                <c:pt idx="39">
                  <c:v>42570</c:v>
                </c:pt>
                <c:pt idx="40">
                  <c:v>42639</c:v>
                </c:pt>
                <c:pt idx="41">
                  <c:v>42708</c:v>
                </c:pt>
                <c:pt idx="42">
                  <c:v>42777</c:v>
                </c:pt>
                <c:pt idx="43">
                  <c:v>42845</c:v>
                </c:pt>
                <c:pt idx="44">
                  <c:v>42914</c:v>
                </c:pt>
                <c:pt idx="45">
                  <c:v>42983</c:v>
                </c:pt>
                <c:pt idx="46">
                  <c:v>43052</c:v>
                </c:pt>
                <c:pt idx="47">
                  <c:v>43121</c:v>
                </c:pt>
                <c:pt idx="48">
                  <c:v>43190</c:v>
                </c:pt>
                <c:pt idx="49">
                  <c:v>43258</c:v>
                </c:pt>
              </c:numCache>
            </c:numRef>
          </c:cat>
          <c:val>
            <c:numRef>
              <c:f>[CCovertime.xlsx]CCovertime!$B$2:$B$51</c:f>
              <c:numCache>
                <c:formatCode>General</c:formatCode>
                <c:ptCount val="50"/>
                <c:pt idx="0">
                  <c:v>6936</c:v>
                </c:pt>
                <c:pt idx="1">
                  <c:v>14432</c:v>
                </c:pt>
                <c:pt idx="2">
                  <c:v>19271</c:v>
                </c:pt>
                <c:pt idx="3">
                  <c:v>22932</c:v>
                </c:pt>
                <c:pt idx="4">
                  <c:v>27302</c:v>
                </c:pt>
                <c:pt idx="5">
                  <c:v>36400</c:v>
                </c:pt>
                <c:pt idx="6">
                  <c:v>42409</c:v>
                </c:pt>
                <c:pt idx="7">
                  <c:v>46930</c:v>
                </c:pt>
                <c:pt idx="8">
                  <c:v>51497</c:v>
                </c:pt>
                <c:pt idx="9">
                  <c:v>51860</c:v>
                </c:pt>
                <c:pt idx="10">
                  <c:v>53269</c:v>
                </c:pt>
                <c:pt idx="11">
                  <c:v>53553</c:v>
                </c:pt>
                <c:pt idx="12">
                  <c:v>46678</c:v>
                </c:pt>
                <c:pt idx="13">
                  <c:v>45159</c:v>
                </c:pt>
                <c:pt idx="14">
                  <c:v>43750</c:v>
                </c:pt>
                <c:pt idx="15">
                  <c:v>41775</c:v>
                </c:pt>
                <c:pt idx="16">
                  <c:v>41960</c:v>
                </c:pt>
                <c:pt idx="17">
                  <c:v>41560</c:v>
                </c:pt>
                <c:pt idx="18">
                  <c:v>41737</c:v>
                </c:pt>
                <c:pt idx="19">
                  <c:v>41501</c:v>
                </c:pt>
                <c:pt idx="20">
                  <c:v>40822</c:v>
                </c:pt>
                <c:pt idx="21">
                  <c:v>40349</c:v>
                </c:pt>
                <c:pt idx="22">
                  <c:v>39392</c:v>
                </c:pt>
                <c:pt idx="23">
                  <c:v>38520</c:v>
                </c:pt>
                <c:pt idx="24">
                  <c:v>38394</c:v>
                </c:pt>
                <c:pt idx="25">
                  <c:v>37809</c:v>
                </c:pt>
                <c:pt idx="26">
                  <c:v>37858</c:v>
                </c:pt>
                <c:pt idx="27">
                  <c:v>38109</c:v>
                </c:pt>
                <c:pt idx="28">
                  <c:v>38750</c:v>
                </c:pt>
                <c:pt idx="29">
                  <c:v>37220</c:v>
                </c:pt>
                <c:pt idx="30">
                  <c:v>37058</c:v>
                </c:pt>
                <c:pt idx="31">
                  <c:v>36936</c:v>
                </c:pt>
                <c:pt idx="32">
                  <c:v>36949</c:v>
                </c:pt>
                <c:pt idx="33">
                  <c:v>36961</c:v>
                </c:pt>
                <c:pt idx="34">
                  <c:v>36764</c:v>
                </c:pt>
                <c:pt idx="35">
                  <c:v>36254</c:v>
                </c:pt>
                <c:pt idx="36">
                  <c:v>34854</c:v>
                </c:pt>
                <c:pt idx="37">
                  <c:v>34836</c:v>
                </c:pt>
                <c:pt idx="38">
                  <c:v>34784</c:v>
                </c:pt>
                <c:pt idx="39">
                  <c:v>34811</c:v>
                </c:pt>
                <c:pt idx="40">
                  <c:v>34814</c:v>
                </c:pt>
                <c:pt idx="41">
                  <c:v>34795</c:v>
                </c:pt>
                <c:pt idx="42">
                  <c:v>34699</c:v>
                </c:pt>
                <c:pt idx="43">
                  <c:v>34626</c:v>
                </c:pt>
                <c:pt idx="44">
                  <c:v>34334</c:v>
                </c:pt>
                <c:pt idx="45">
                  <c:v>34173</c:v>
                </c:pt>
                <c:pt idx="46">
                  <c:v>34061</c:v>
                </c:pt>
                <c:pt idx="47">
                  <c:v>33805</c:v>
                </c:pt>
                <c:pt idx="48">
                  <c:v>33765</c:v>
                </c:pt>
                <c:pt idx="49">
                  <c:v>33750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B8-4768-94FD-09B5AF60D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85124752"/>
        <c:axId val="1191117600"/>
      </c:barChart>
      <c:catAx>
        <c:axId val="1185124752"/>
        <c:scaling>
          <c:orientation val="minMax"/>
        </c:scaling>
        <c:delete val="0"/>
        <c:axPos val="b"/>
        <c:numFmt formatCode="yyyy\-mm\-d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1117600"/>
        <c:crosses val="autoZero"/>
        <c:auto val="0"/>
        <c:lblAlgn val="ctr"/>
        <c:lblOffset val="100"/>
        <c:tickLblSkip val="1"/>
        <c:noMultiLvlLbl val="0"/>
      </c:catAx>
      <c:valAx>
        <c:axId val="119111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512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93105-F24E-4AD5-9D70-6591FBCB78F6}" type="datetimeFigureOut">
              <a:rPr lang="th-TH" smtClean="0"/>
              <a:t>27/07/66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4CCE8-E237-4486-BAA7-34D99AA6C9A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2426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D50F4-B29E-4DEB-BF30-48624C4109BD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0FD2C-EB55-4C13-BE17-9220C879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5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0FD2C-EB55-4C13-BE17-9220C879E6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78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F46BB-4122-4690-955F-3C987D16825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26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F46BB-4122-4690-955F-3C987D16825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202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F46BB-4122-4690-955F-3C987D16825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29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0FD2C-EB55-4C13-BE17-9220C879E6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5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0FD2C-EB55-4C13-BE17-9220C879E6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8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0FD2C-EB55-4C13-BE17-9220C879E6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0FD2C-EB55-4C13-BE17-9220C879E6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9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https://www.blockchain.com/</a:t>
            </a:r>
          </a:p>
          <a:p>
            <a:r>
              <a:rPr lang="en-US" dirty="0"/>
              <a:t>https://bitinfocharts.com/top-100-richest-bitcoin-addresses.html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0FD2C-EB55-4C13-BE17-9220C879E6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1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0FD2C-EB55-4C13-BE17-9220C879E6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2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https://en.bitcoin.it/wiki/Technical_background_of_version_1_Bitcoin_addresses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0FD2C-EB55-4C13-BE17-9220C879E6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10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https://www.slideshare.net/UtkarshGupta77/introduction-to-bitcoins-and-cryptocurrency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0FD2C-EB55-4C13-BE17-9220C879E6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6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248400"/>
            <a:ext cx="2133600" cy="365125"/>
          </a:xfrm>
        </p:spPr>
        <p:txBody>
          <a:bodyPr/>
          <a:lstStyle/>
          <a:p>
            <a:fld id="{F9872C7D-2C8A-9742-B5F1-C66BEE373706}" type="datetime1">
              <a:rPr lang="en-US" altLang="ja-JP" smtClean="0"/>
              <a:t>7/27/2023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468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0541-00D8-3547-A919-1093FC099925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33035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164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F01F-2BCC-1C46-9FBB-C704183F8B92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33035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2240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256A-9D62-3F44-8215-F92037C0A8BC}" type="datetime1">
              <a:rPr kumimoji="1" lang="en-US" altLang="ja-JP" smtClean="0"/>
              <a:t>7/27/2023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132F-06F9-4A80-9485-FC0C44A740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69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D440-1325-B34A-A574-769CA2E6AEB5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7FE6DE-58BB-7446-A6DE-25E6F5539C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2387E7-8158-AF4E-B715-DC6C907DB4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760" y="6553893"/>
            <a:ext cx="4181475" cy="30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8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8F01-225C-8646-918F-E4A1B3F7B465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7823682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D4DD-4618-7F4C-B9F3-00B211028551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8574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2A9C-CDB3-A942-8E65-66C63325863E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5053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DBA5-085C-834E-8696-F4A45CFCB471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33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7B74-F55F-8440-8782-78C0DA326C02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3360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E9D0-64C7-614B-A7E7-CC04379D1F80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198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672B-8818-364F-B130-A410376F2759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7510" y="648331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375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BFC6-EB76-8B4B-99AF-D200669D634C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530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3C03-C779-8244-8AD7-034346A28367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5975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BA70-A755-2A4D-82AF-06BB44EA0842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6372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FC35-3F0F-654C-A3CB-06CAAB6807A2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9425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738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357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866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645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809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9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EEC-E98D-B146-B90A-EF8660A1365C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33035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14231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596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875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911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59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292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820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867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774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32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6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48F1-9F4C-D34E-9375-01FBDFBB1BEC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71800" y="633035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15859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168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350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762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092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840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677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877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172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230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2546-667D-9646-B860-BA6D257F4370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71800" y="633035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53235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073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9144001" cy="838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92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79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236345" cy="365125"/>
          </a:xfrm>
        </p:spPr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" y="6525260"/>
            <a:ext cx="565787" cy="365125"/>
          </a:xfrm>
        </p:spPr>
        <p:txBody>
          <a:bodyPr/>
          <a:lstStyle>
            <a:lvl1pPr>
              <a:defRPr sz="1400"/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0" y="914400"/>
            <a:ext cx="9144000" cy="3810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  <a:lvl2pPr algn="ctr">
              <a:buNone/>
              <a:defRPr sz="2400"/>
            </a:lvl2pPr>
            <a:lvl3pPr algn="ctr">
              <a:buNone/>
              <a:defRPr sz="2400"/>
            </a:lvl3pPr>
            <a:lvl4pPr algn="ctr">
              <a:buNone/>
              <a:defRPr sz="2400"/>
            </a:lvl4pPr>
            <a:lvl5pPr algn="ctr">
              <a:buNone/>
              <a:defRPr sz="2400"/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0A1B3-E9E5-3144-B9B0-97276CC06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6278989"/>
            <a:ext cx="480060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248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206" y="84481"/>
            <a:ext cx="7886700" cy="531156"/>
          </a:xfrm>
        </p:spPr>
        <p:txBody>
          <a:bodyPr>
            <a:normAutofit/>
          </a:bodyPr>
          <a:lstStyle>
            <a:lvl1pPr>
              <a:defRPr sz="2400" b="1" i="0" baseline="0">
                <a:latin typeface="Cambria Math" panose="02040503050406030204" pitchFamily="18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380246" y="887240"/>
            <a:ext cx="8324662" cy="5658416"/>
          </a:xfrm>
        </p:spPr>
        <p:txBody>
          <a:bodyPr/>
          <a:lstStyle>
            <a:lvl1pPr marL="171450" indent="-171450"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  <a:defRPr/>
            </a:lvl1pPr>
            <a:lvl2pPr>
              <a:buClr>
                <a:srgbClr val="FF0000"/>
              </a:buClr>
              <a:defRPr/>
            </a:lvl2pPr>
            <a:lvl3pPr marL="857250" indent="-171450"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472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D8E678-E0E1-6D40-A752-065BAA7DE1E5}" type="datetime1">
              <a:rPr lang="en-US" altLang="zh-CN" smtClean="0"/>
              <a:t>7/27/2023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667000" y="6245225"/>
            <a:ext cx="38100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E7F61A-C559-4EDB-80CA-F34E582189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8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22DD-5145-7A4D-898D-632677B70122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633035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234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DB66-B469-6A4A-8AEB-E7A75711D579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71800" y="633035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421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36B-8D91-974B-A71C-24CC7329E09A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71800" y="633035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13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5EE1-D338-C548-8313-FFA64D91BDF4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71800" y="633035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186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5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6279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C62C-4F98-9D43-AD5B-35B2673DF732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4833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50">
                <a:solidFill>
                  <a:schemeClr val="tx1"/>
                </a:solidFill>
              </a:defRPr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367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C62C-4F98-9D43-AD5B-35B2673DF732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A0CF-925D-42F7-BA2A-ED397C15749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9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  <p:sldLayoutId id="2147483968" r:id="rId17"/>
    <p:sldLayoutId id="2147483969" r:id="rId18"/>
    <p:sldLayoutId id="2147483970" r:id="rId19"/>
    <p:sldLayoutId id="2147483971" r:id="rId20"/>
    <p:sldLayoutId id="2147483972" r:id="rId21"/>
    <p:sldLayoutId id="2147483973" r:id="rId22"/>
    <p:sldLayoutId id="2147483974" r:id="rId23"/>
    <p:sldLayoutId id="2147483975" r:id="rId24"/>
    <p:sldLayoutId id="2147483976" r:id="rId25"/>
    <p:sldLayoutId id="2147483977" r:id="rId26"/>
    <p:sldLayoutId id="2147483978" r:id="rId27"/>
    <p:sldLayoutId id="2147483979" r:id="rId28"/>
    <p:sldLayoutId id="2147483980" r:id="rId29"/>
    <p:sldLayoutId id="2147483981" r:id="rId30"/>
    <p:sldLayoutId id="2147483982" r:id="rId31"/>
    <p:sldLayoutId id="2147483983" r:id="rId32"/>
    <p:sldLayoutId id="2147483984" r:id="rId33"/>
    <p:sldLayoutId id="2147483985" r:id="rId34"/>
    <p:sldLayoutId id="2147483986" r:id="rId35"/>
    <p:sldLayoutId id="2147483987" r:id="rId36"/>
    <p:sldLayoutId id="2147483988" r:id="rId37"/>
    <p:sldLayoutId id="2147483989" r:id="rId38"/>
    <p:sldLayoutId id="2147483990" r:id="rId39"/>
    <p:sldLayoutId id="2147483991" r:id="rId40"/>
    <p:sldLayoutId id="2147483992" r:id="rId4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Anil_Gaihre@student.uml.edu" TargetMode="External"/><Relationship Id="rId2" Type="http://schemas.openxmlformats.org/officeDocument/2006/relationships/hyperlink" Target="https://github.com/Anil-Gaihre/Bitcoin_AnonymityConcern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herliu/graph_project_start" TargetMode="External"/><Relationship Id="rId2" Type="http://schemas.openxmlformats.org/officeDocument/2006/relationships/hyperlink" Target="https://github.com/gcarq/rusty-blockparser" TargetMode="Externa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16.png"/><Relationship Id="rId2" Type="http://schemas.openxmlformats.org/officeDocument/2006/relationships/image" Target="../media/image11.png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20.svg"/><Relationship Id="rId14" Type="http://schemas.openxmlformats.org/officeDocument/2006/relationships/image" Target="../media/image2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2.xml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tags" Target="../tags/tag28.xml"/><Relationship Id="rId21" Type="http://schemas.openxmlformats.org/officeDocument/2006/relationships/tags" Target="../tags/tag23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63" Type="http://schemas.openxmlformats.org/officeDocument/2006/relationships/tags" Target="../tags/tag65.xml"/><Relationship Id="rId68" Type="http://schemas.openxmlformats.org/officeDocument/2006/relationships/notesSlide" Target="../notesSlides/notesSlide12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9" Type="http://schemas.openxmlformats.org/officeDocument/2006/relationships/tags" Target="../tags/tag31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53" Type="http://schemas.openxmlformats.org/officeDocument/2006/relationships/tags" Target="../tags/tag55.xml"/><Relationship Id="rId58" Type="http://schemas.openxmlformats.org/officeDocument/2006/relationships/tags" Target="../tags/tag60.xml"/><Relationship Id="rId66" Type="http://schemas.openxmlformats.org/officeDocument/2006/relationships/tags" Target="../tags/tag68.xml"/><Relationship Id="rId5" Type="http://schemas.openxmlformats.org/officeDocument/2006/relationships/tags" Target="../tags/tag7.xml"/><Relationship Id="rId61" Type="http://schemas.openxmlformats.org/officeDocument/2006/relationships/tags" Target="../tags/tag63.xml"/><Relationship Id="rId19" Type="http://schemas.openxmlformats.org/officeDocument/2006/relationships/tags" Target="../tags/tag2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56" Type="http://schemas.openxmlformats.org/officeDocument/2006/relationships/tags" Target="../tags/tag58.xml"/><Relationship Id="rId64" Type="http://schemas.openxmlformats.org/officeDocument/2006/relationships/tags" Target="../tags/tag66.xml"/><Relationship Id="rId69" Type="http://schemas.openxmlformats.org/officeDocument/2006/relationships/image" Target="../media/image30.wmf"/><Relationship Id="rId8" Type="http://schemas.openxmlformats.org/officeDocument/2006/relationships/tags" Target="../tags/tag10.xml"/><Relationship Id="rId51" Type="http://schemas.openxmlformats.org/officeDocument/2006/relationships/tags" Target="../tags/tag53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tags" Target="../tags/tag48.xml"/><Relationship Id="rId59" Type="http://schemas.openxmlformats.org/officeDocument/2006/relationships/tags" Target="../tags/tag61.xml"/><Relationship Id="rId67" Type="http://schemas.openxmlformats.org/officeDocument/2006/relationships/slideLayout" Target="../slideLayouts/slideLayout53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54" Type="http://schemas.openxmlformats.org/officeDocument/2006/relationships/tags" Target="../tags/tag56.xml"/><Relationship Id="rId62" Type="http://schemas.openxmlformats.org/officeDocument/2006/relationships/tags" Target="../tags/tag64.xml"/><Relationship Id="rId70" Type="http://schemas.openxmlformats.org/officeDocument/2006/relationships/image" Target="../media/image31.wmf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tags" Target="../tags/tag51.xml"/><Relationship Id="rId57" Type="http://schemas.openxmlformats.org/officeDocument/2006/relationships/tags" Target="../tags/tag59.xml"/><Relationship Id="rId10" Type="http://schemas.openxmlformats.org/officeDocument/2006/relationships/tags" Target="../tags/tag12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52" Type="http://schemas.openxmlformats.org/officeDocument/2006/relationships/tags" Target="../tags/tag54.xml"/><Relationship Id="rId60" Type="http://schemas.openxmlformats.org/officeDocument/2006/relationships/tags" Target="../tags/tag62.xml"/><Relationship Id="rId65" Type="http://schemas.openxmlformats.org/officeDocument/2006/relationships/tags" Target="../tags/tag67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9" Type="http://schemas.openxmlformats.org/officeDocument/2006/relationships/tags" Target="../tags/tag41.xml"/><Relationship Id="rId34" Type="http://schemas.openxmlformats.org/officeDocument/2006/relationships/tags" Target="../tags/tag36.xml"/><Relationship Id="rId50" Type="http://schemas.openxmlformats.org/officeDocument/2006/relationships/tags" Target="../tags/tag52.xml"/><Relationship Id="rId55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bitcointalk.org/?topic=27924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1.svg"/><Relationship Id="rId5" Type="http://schemas.openxmlformats.org/officeDocument/2006/relationships/image" Target="../media/image20.png"/><Relationship Id="rId4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4918986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Rectangle 31"/>
          <p:cNvSpPr/>
          <p:nvPr/>
        </p:nvSpPr>
        <p:spPr>
          <a:xfrm>
            <a:off x="226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80853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12" y="268163"/>
            <a:ext cx="2894815" cy="1153691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4857750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134789" y="4680953"/>
            <a:ext cx="4145973" cy="53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50" b="1" dirty="0" smtClean="0"/>
              <a:t>Pseudo anonymity and anonymity</a:t>
            </a:r>
            <a:endParaRPr lang="en-US" sz="1350" b="1" dirty="0"/>
          </a:p>
          <a:p>
            <a:pPr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50" b="1" dirty="0"/>
              <a:t>Mapped with CO4</a:t>
            </a:r>
            <a:endParaRPr lang="en-US" sz="1350" b="1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485788" y="2029317"/>
            <a:ext cx="6907593" cy="274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chain 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20_CST-412</a:t>
            </a:r>
            <a:endParaRPr lang="en-US" sz="21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514351" y="555958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198046" y="5340574"/>
            <a:ext cx="1883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Ankita Sharma</a:t>
            </a:r>
          </a:p>
        </p:txBody>
      </p:sp>
    </p:spTree>
    <p:extLst>
      <p:ext uri="{BB962C8B-B14F-4D97-AF65-F5344CB8AC3E}">
        <p14:creationId xmlns:p14="http://schemas.microsoft.com/office/powerpoint/2010/main" val="258240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9BB1-A090-413E-91F4-B8AD1894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2EF76-1908-A646-AD89-6374078D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DE39-7F8B-754C-9695-1045AB2ED970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37920-1331-4B43-92D4-E5019682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10</a:t>
            </a:fld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7D739-54C6-4BA6-A368-73843479E359}"/>
              </a:ext>
            </a:extLst>
          </p:cNvPr>
          <p:cNvSpPr txBox="1"/>
          <p:nvPr/>
        </p:nvSpPr>
        <p:spPr>
          <a:xfrm>
            <a:off x="111760" y="974110"/>
            <a:ext cx="8849360" cy="4878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Introduction and Background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Anonymity Metrics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558ED5"/>
                </a:solidFill>
              </a:rPr>
              <a:t>Macro Analysis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Micro Analysis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23175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4401-DF65-4F10-8D71-0445F39A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Causes of Diameter Dynamics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396E3E-4689-7349-A231-D40FBEF5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11</a:t>
            </a:fld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B4F02-D5CA-4054-9728-1920BF059D51}"/>
              </a:ext>
            </a:extLst>
          </p:cNvPr>
          <p:cNvSpPr/>
          <p:nvPr/>
        </p:nvSpPr>
        <p:spPr>
          <a:xfrm>
            <a:off x="5189098" y="6174386"/>
            <a:ext cx="36501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Diameter: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maximum shortest path between any 2 vertices in graph.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B571CF98-5156-41DB-9150-75477C292BF6}"/>
              </a:ext>
            </a:extLst>
          </p:cNvPr>
          <p:cNvSpPr>
            <a:spLocks noChangeAspect="1"/>
          </p:cNvSpPr>
          <p:nvPr/>
        </p:nvSpPr>
        <p:spPr>
          <a:xfrm>
            <a:off x="405773" y="1441359"/>
            <a:ext cx="526195" cy="5233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96A0EC82-7BE2-49E7-AEEA-D0FE86A07B1B}"/>
              </a:ext>
            </a:extLst>
          </p:cNvPr>
          <p:cNvSpPr>
            <a:spLocks noChangeAspect="1"/>
          </p:cNvSpPr>
          <p:nvPr/>
        </p:nvSpPr>
        <p:spPr>
          <a:xfrm>
            <a:off x="2026593" y="1441359"/>
            <a:ext cx="526195" cy="5233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A2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EA2BDDA3-2A65-4AFE-80E9-22EE30E8C2D3}"/>
              </a:ext>
            </a:extLst>
          </p:cNvPr>
          <p:cNvCxnSpPr>
            <a:cxnSpLocks/>
            <a:stCxn id="222" idx="6"/>
            <a:endCxn id="229" idx="1"/>
          </p:cNvCxnSpPr>
          <p:nvPr/>
        </p:nvCxnSpPr>
        <p:spPr>
          <a:xfrm>
            <a:off x="931968" y="1703027"/>
            <a:ext cx="232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9918BED-5962-449E-B6C9-9E7A347EAFF0}"/>
              </a:ext>
            </a:extLst>
          </p:cNvPr>
          <p:cNvCxnSpPr>
            <a:cxnSpLocks/>
            <a:stCxn id="229" idx="3"/>
            <a:endCxn id="223" idx="2"/>
          </p:cNvCxnSpPr>
          <p:nvPr/>
        </p:nvCxnSpPr>
        <p:spPr>
          <a:xfrm>
            <a:off x="1719221" y="1703027"/>
            <a:ext cx="3073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1840C77C-F2C4-491E-BEFB-28AC42CC0D5A}"/>
              </a:ext>
            </a:extLst>
          </p:cNvPr>
          <p:cNvCxnSpPr>
            <a:cxnSpLocks/>
            <a:stCxn id="223" idx="6"/>
            <a:endCxn id="230" idx="1"/>
          </p:cNvCxnSpPr>
          <p:nvPr/>
        </p:nvCxnSpPr>
        <p:spPr>
          <a:xfrm>
            <a:off x="2552788" y="1703027"/>
            <a:ext cx="264577" cy="1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8DBC1E35-8969-40A6-A89C-D4FD8CE3AEAB}"/>
              </a:ext>
            </a:extLst>
          </p:cNvPr>
          <p:cNvSpPr>
            <a:spLocks noChangeAspect="1"/>
          </p:cNvSpPr>
          <p:nvPr/>
        </p:nvSpPr>
        <p:spPr>
          <a:xfrm>
            <a:off x="3677301" y="1441359"/>
            <a:ext cx="526195" cy="5233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A3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BBCA1E4-F741-47FB-B6BA-E42E8EF2F73F}"/>
              </a:ext>
            </a:extLst>
          </p:cNvPr>
          <p:cNvCxnSpPr>
            <a:cxnSpLocks/>
            <a:stCxn id="230" idx="3"/>
            <a:endCxn id="227" idx="2"/>
          </p:cNvCxnSpPr>
          <p:nvPr/>
        </p:nvCxnSpPr>
        <p:spPr>
          <a:xfrm flipV="1">
            <a:off x="3371978" y="1703027"/>
            <a:ext cx="305323" cy="1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23041D7-6AA3-4660-AA93-BD84F00F29D1}"/>
              </a:ext>
            </a:extLst>
          </p:cNvPr>
          <p:cNvSpPr/>
          <p:nvPr/>
        </p:nvSpPr>
        <p:spPr>
          <a:xfrm>
            <a:off x="1164608" y="1594676"/>
            <a:ext cx="554613" cy="21670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3A56A2CB-BCC2-4C87-BC7F-8CE19D633734}"/>
              </a:ext>
            </a:extLst>
          </p:cNvPr>
          <p:cNvSpPr/>
          <p:nvPr/>
        </p:nvSpPr>
        <p:spPr>
          <a:xfrm>
            <a:off x="2817365" y="1596533"/>
            <a:ext cx="554613" cy="21670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555E20-4E50-1040-8FF1-12F740890B5F}"/>
              </a:ext>
            </a:extLst>
          </p:cNvPr>
          <p:cNvGrpSpPr/>
          <p:nvPr/>
        </p:nvGrpSpPr>
        <p:grpSpPr>
          <a:xfrm>
            <a:off x="2289691" y="1964695"/>
            <a:ext cx="1715569" cy="916674"/>
            <a:chOff x="2289691" y="1964687"/>
            <a:chExt cx="1715569" cy="916674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B51A256-B6FE-4CD2-9295-AB790D779D39}"/>
                </a:ext>
              </a:extLst>
            </p:cNvPr>
            <p:cNvSpPr/>
            <p:nvPr/>
          </p:nvSpPr>
          <p:spPr>
            <a:xfrm>
              <a:off x="2736038" y="2508678"/>
              <a:ext cx="554613" cy="21670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T3</a:t>
              </a: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BCF387AF-D55A-44BC-A4F0-D137D78BEB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9065" y="2358025"/>
              <a:ext cx="526195" cy="5233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A4</a:t>
              </a:r>
            </a:p>
          </p:txBody>
        </p:sp>
        <p:cxnSp>
          <p:nvCxnSpPr>
            <p:cNvPr id="232" name="Straight Arrow Connector 65">
              <a:extLst>
                <a:ext uri="{FF2B5EF4-FFF2-40B4-BE49-F238E27FC236}">
                  <a16:creationId xmlns:a16="http://schemas.microsoft.com/office/drawing/2014/main" id="{79CA9926-62D2-4909-B5C4-8B924B6E4A77}"/>
                </a:ext>
              </a:extLst>
            </p:cNvPr>
            <p:cNvCxnSpPr>
              <a:cxnSpLocks/>
              <a:stCxn id="223" idx="4"/>
              <a:endCxn id="231" idx="1"/>
            </p:cNvCxnSpPr>
            <p:nvPr/>
          </p:nvCxnSpPr>
          <p:spPr>
            <a:xfrm rot="16200000" flipH="1">
              <a:off x="2186694" y="2067684"/>
              <a:ext cx="652341" cy="446347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65">
              <a:extLst>
                <a:ext uri="{FF2B5EF4-FFF2-40B4-BE49-F238E27FC236}">
                  <a16:creationId xmlns:a16="http://schemas.microsoft.com/office/drawing/2014/main" id="{647F7EDB-A5B2-46D7-B180-5C1387AAD08F}"/>
                </a:ext>
              </a:extLst>
            </p:cNvPr>
            <p:cNvCxnSpPr>
              <a:cxnSpLocks/>
              <a:stCxn id="231" idx="3"/>
              <a:endCxn id="233" idx="2"/>
            </p:cNvCxnSpPr>
            <p:nvPr/>
          </p:nvCxnSpPr>
          <p:spPr>
            <a:xfrm>
              <a:off x="3290651" y="2617029"/>
              <a:ext cx="188414" cy="26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Oval 235">
            <a:extLst>
              <a:ext uri="{FF2B5EF4-FFF2-40B4-BE49-F238E27FC236}">
                <a16:creationId xmlns:a16="http://schemas.microsoft.com/office/drawing/2014/main" id="{98363FFC-2838-46EA-BC54-72C26147FFB2}"/>
              </a:ext>
            </a:extLst>
          </p:cNvPr>
          <p:cNvSpPr>
            <a:spLocks noChangeAspect="1"/>
          </p:cNvSpPr>
          <p:nvPr/>
        </p:nvSpPr>
        <p:spPr>
          <a:xfrm>
            <a:off x="397842" y="3376388"/>
            <a:ext cx="526195" cy="5233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4E0A0BFB-4667-4446-8492-18D1CEFA3FCB}"/>
              </a:ext>
            </a:extLst>
          </p:cNvPr>
          <p:cNvSpPr>
            <a:spLocks noChangeAspect="1"/>
          </p:cNvSpPr>
          <p:nvPr/>
        </p:nvSpPr>
        <p:spPr>
          <a:xfrm>
            <a:off x="2085238" y="3376388"/>
            <a:ext cx="526195" cy="5233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A2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29EB06B1-E821-489F-B1A2-1B334ABD7331}"/>
              </a:ext>
            </a:extLst>
          </p:cNvPr>
          <p:cNvCxnSpPr>
            <a:cxnSpLocks/>
            <a:stCxn id="236" idx="6"/>
            <a:endCxn id="243" idx="1"/>
          </p:cNvCxnSpPr>
          <p:nvPr/>
        </p:nvCxnSpPr>
        <p:spPr>
          <a:xfrm>
            <a:off x="924037" y="3638056"/>
            <a:ext cx="299215" cy="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A673A9B1-095C-4C6B-A5C0-0C61B0B11D8C}"/>
              </a:ext>
            </a:extLst>
          </p:cNvPr>
          <p:cNvCxnSpPr>
            <a:cxnSpLocks/>
            <a:stCxn id="243" idx="3"/>
            <a:endCxn id="237" idx="2"/>
          </p:cNvCxnSpPr>
          <p:nvPr/>
        </p:nvCxnSpPr>
        <p:spPr>
          <a:xfrm flipV="1">
            <a:off x="1777865" y="3638056"/>
            <a:ext cx="307373" cy="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C960EED-72E5-43FF-B157-7371A7B4C0FC}"/>
              </a:ext>
            </a:extLst>
          </p:cNvPr>
          <p:cNvCxnSpPr>
            <a:cxnSpLocks/>
            <a:stCxn id="237" idx="6"/>
            <a:endCxn id="244" idx="1"/>
          </p:cNvCxnSpPr>
          <p:nvPr/>
        </p:nvCxnSpPr>
        <p:spPr>
          <a:xfrm flipV="1">
            <a:off x="2611433" y="3633519"/>
            <a:ext cx="292938" cy="45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3E59B987-BF13-4FE8-BF21-9DFA9BB7EA54}"/>
              </a:ext>
            </a:extLst>
          </p:cNvPr>
          <p:cNvSpPr>
            <a:spLocks noChangeAspect="1"/>
          </p:cNvSpPr>
          <p:nvPr/>
        </p:nvSpPr>
        <p:spPr>
          <a:xfrm>
            <a:off x="3740695" y="3376388"/>
            <a:ext cx="526195" cy="5233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A3</a:t>
            </a:r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8C85A156-D4CB-4430-8825-6C1AEF996293}"/>
              </a:ext>
            </a:extLst>
          </p:cNvPr>
          <p:cNvCxnSpPr>
            <a:cxnSpLocks/>
            <a:stCxn id="244" idx="3"/>
            <a:endCxn id="241" idx="2"/>
          </p:cNvCxnSpPr>
          <p:nvPr/>
        </p:nvCxnSpPr>
        <p:spPr>
          <a:xfrm>
            <a:off x="3458984" y="3633519"/>
            <a:ext cx="281711" cy="45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C16D45E4-94C6-4869-BE77-C09E22A3B976}"/>
              </a:ext>
            </a:extLst>
          </p:cNvPr>
          <p:cNvSpPr/>
          <p:nvPr/>
        </p:nvSpPr>
        <p:spPr>
          <a:xfrm>
            <a:off x="1223252" y="3530282"/>
            <a:ext cx="554613" cy="21670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5A172D60-1F5F-45E9-A6B3-9F7C8C2528C7}"/>
              </a:ext>
            </a:extLst>
          </p:cNvPr>
          <p:cNvSpPr/>
          <p:nvPr/>
        </p:nvSpPr>
        <p:spPr>
          <a:xfrm>
            <a:off x="2904371" y="3525168"/>
            <a:ext cx="554613" cy="21670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76B289-8ACD-E74F-970A-4A3F4B497571}"/>
              </a:ext>
            </a:extLst>
          </p:cNvPr>
          <p:cNvGrpSpPr/>
          <p:nvPr/>
        </p:nvGrpSpPr>
        <p:grpSpPr>
          <a:xfrm>
            <a:off x="2354240" y="3899723"/>
            <a:ext cx="1630893" cy="808009"/>
            <a:chOff x="2410223" y="3899726"/>
            <a:chExt cx="1630893" cy="808009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DFA5863-347A-40BC-9D80-6F9F68A17EEE}"/>
                </a:ext>
              </a:extLst>
            </p:cNvPr>
            <p:cNvSpPr/>
            <p:nvPr/>
          </p:nvSpPr>
          <p:spPr>
            <a:xfrm>
              <a:off x="3237660" y="4288649"/>
              <a:ext cx="554613" cy="21670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T3</a:t>
              </a:r>
            </a:p>
          </p:txBody>
        </p:sp>
        <p:cxnSp>
          <p:nvCxnSpPr>
            <p:cNvPr id="246" name="Straight Arrow Connector 65">
              <a:extLst>
                <a:ext uri="{FF2B5EF4-FFF2-40B4-BE49-F238E27FC236}">
                  <a16:creationId xmlns:a16="http://schemas.microsoft.com/office/drawing/2014/main" id="{D64B0804-07FB-466A-B362-32B5B302F699}"/>
                </a:ext>
              </a:extLst>
            </p:cNvPr>
            <p:cNvCxnSpPr>
              <a:cxnSpLocks/>
              <a:stCxn id="241" idx="4"/>
              <a:endCxn id="245" idx="3"/>
            </p:cNvCxnSpPr>
            <p:nvPr/>
          </p:nvCxnSpPr>
          <p:spPr>
            <a:xfrm rot="5400000">
              <a:off x="3668058" y="4023942"/>
              <a:ext cx="497273" cy="24884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0A084D3C-D19F-4561-812B-8940D0F618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0223" y="4184399"/>
              <a:ext cx="526195" cy="5233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A4</a:t>
              </a:r>
            </a:p>
          </p:txBody>
        </p:sp>
        <p:cxnSp>
          <p:nvCxnSpPr>
            <p:cNvPr id="248" name="Straight Arrow Connector 65">
              <a:extLst>
                <a:ext uri="{FF2B5EF4-FFF2-40B4-BE49-F238E27FC236}">
                  <a16:creationId xmlns:a16="http://schemas.microsoft.com/office/drawing/2014/main" id="{F913779C-B0BB-42C4-A20F-039309DB6027}"/>
                </a:ext>
              </a:extLst>
            </p:cNvPr>
            <p:cNvCxnSpPr>
              <a:cxnSpLocks/>
              <a:stCxn id="245" idx="1"/>
            </p:cNvCxnSpPr>
            <p:nvPr/>
          </p:nvCxnSpPr>
          <p:spPr>
            <a:xfrm flipH="1" flipV="1">
              <a:off x="2936418" y="4393617"/>
              <a:ext cx="301242" cy="33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0" name="TextBox 279">
            <a:extLst>
              <a:ext uri="{FF2B5EF4-FFF2-40B4-BE49-F238E27FC236}">
                <a16:creationId xmlns:a16="http://schemas.microsoft.com/office/drawing/2014/main" id="{31F6596C-8563-4714-8E58-2D12EE0BB4F8}"/>
              </a:ext>
            </a:extLst>
          </p:cNvPr>
          <p:cNvSpPr txBox="1"/>
          <p:nvPr/>
        </p:nvSpPr>
        <p:spPr>
          <a:xfrm>
            <a:off x="412334" y="5107907"/>
            <a:ext cx="8510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New addresses:</a:t>
            </a:r>
            <a:r>
              <a:rPr lang="en-US" sz="2400" dirty="0">
                <a:solidFill>
                  <a:srgbClr val="FF0000"/>
                </a:solidFill>
              </a:rPr>
              <a:t> Diameter remains unchanged or increases</a:t>
            </a:r>
            <a:endParaRPr lang="en-US" sz="2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No new addresses:</a:t>
            </a:r>
            <a:r>
              <a:rPr lang="en-US" sz="2400" dirty="0">
                <a:solidFill>
                  <a:srgbClr val="FF0000"/>
                </a:solidFill>
              </a:rPr>
              <a:t> Diameter remains unchanged or decreases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E25500-D9C1-4574-95A4-1C9C77EF1C77}"/>
              </a:ext>
            </a:extLst>
          </p:cNvPr>
          <p:cNvGrpSpPr/>
          <p:nvPr/>
        </p:nvGrpSpPr>
        <p:grpSpPr>
          <a:xfrm>
            <a:off x="5091013" y="1483674"/>
            <a:ext cx="3748187" cy="530631"/>
            <a:chOff x="5091013" y="1483674"/>
            <a:chExt cx="3748187" cy="530631"/>
          </a:xfrm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4F8891AC-96BE-41E2-A3A1-9263EC89B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1013" y="1484239"/>
              <a:ext cx="526195" cy="5233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A1</a:t>
              </a: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AC2EA48E-D2BC-449E-BFAE-D56F4B95F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173" y="1490969"/>
              <a:ext cx="526195" cy="5233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A2</a:t>
              </a:r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D29D61AE-A1E8-4FB7-9B8F-24F6B106E880}"/>
                </a:ext>
              </a:extLst>
            </p:cNvPr>
            <p:cNvCxnSpPr>
              <a:cxnSpLocks/>
              <a:stCxn id="250" idx="6"/>
              <a:endCxn id="257" idx="1"/>
            </p:cNvCxnSpPr>
            <p:nvPr/>
          </p:nvCxnSpPr>
          <p:spPr>
            <a:xfrm>
              <a:off x="5617208" y="1745907"/>
              <a:ext cx="2773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585DA0DD-A8AE-489F-B2F6-AED1D1D360C1}"/>
                </a:ext>
              </a:extLst>
            </p:cNvPr>
            <p:cNvCxnSpPr>
              <a:cxnSpLocks/>
              <a:stCxn id="257" idx="3"/>
              <a:endCxn id="251" idx="2"/>
            </p:cNvCxnSpPr>
            <p:nvPr/>
          </p:nvCxnSpPr>
          <p:spPr>
            <a:xfrm>
              <a:off x="6449127" y="1745907"/>
              <a:ext cx="250046" cy="6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92C9336-DAC5-46B2-A5D0-F06472F00199}"/>
                </a:ext>
              </a:extLst>
            </p:cNvPr>
            <p:cNvCxnSpPr>
              <a:cxnSpLocks/>
              <a:stCxn id="251" idx="6"/>
              <a:endCxn id="258" idx="1"/>
            </p:cNvCxnSpPr>
            <p:nvPr/>
          </p:nvCxnSpPr>
          <p:spPr>
            <a:xfrm flipV="1">
              <a:off x="7225368" y="1748375"/>
              <a:ext cx="278463" cy="42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B1E6429F-5FD6-4B67-AAE7-7F2284848C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3005" y="1483674"/>
              <a:ext cx="526195" cy="5233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A3</a:t>
              </a: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387671F1-6DBA-49C1-AB60-AC1804DC2206}"/>
                </a:ext>
              </a:extLst>
            </p:cNvPr>
            <p:cNvCxnSpPr>
              <a:cxnSpLocks/>
              <a:stCxn id="258" idx="3"/>
              <a:endCxn id="255" idx="2"/>
            </p:cNvCxnSpPr>
            <p:nvPr/>
          </p:nvCxnSpPr>
          <p:spPr>
            <a:xfrm flipV="1">
              <a:off x="8058444" y="1745342"/>
              <a:ext cx="254561" cy="30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3C1C3F67-6D2F-44C3-ACC0-E05153251A00}"/>
                </a:ext>
              </a:extLst>
            </p:cNvPr>
            <p:cNvSpPr/>
            <p:nvPr/>
          </p:nvSpPr>
          <p:spPr>
            <a:xfrm>
              <a:off x="5894514" y="1637556"/>
              <a:ext cx="554613" cy="21670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T1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4160BD56-F390-454C-A51F-CFA1F6046B47}"/>
                </a:ext>
              </a:extLst>
            </p:cNvPr>
            <p:cNvSpPr/>
            <p:nvPr/>
          </p:nvSpPr>
          <p:spPr>
            <a:xfrm>
              <a:off x="7503831" y="1640024"/>
              <a:ext cx="554613" cy="21670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F3E336-7443-E340-BE13-294D167D4225}"/>
              </a:ext>
            </a:extLst>
          </p:cNvPr>
          <p:cNvGrpSpPr/>
          <p:nvPr/>
        </p:nvGrpSpPr>
        <p:grpSpPr>
          <a:xfrm>
            <a:off x="6962271" y="2007010"/>
            <a:ext cx="1613832" cy="817523"/>
            <a:chOff x="6962271" y="2007010"/>
            <a:chExt cx="1613832" cy="817523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5B76407-1324-4E5B-B2A5-C70BCC87B3FC}"/>
                </a:ext>
              </a:extLst>
            </p:cNvPr>
            <p:cNvSpPr/>
            <p:nvPr/>
          </p:nvSpPr>
          <p:spPr>
            <a:xfrm>
              <a:off x="7373362" y="2607831"/>
              <a:ext cx="554613" cy="21670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T3</a:t>
              </a:r>
            </a:p>
          </p:txBody>
        </p:sp>
        <p:cxnSp>
          <p:nvCxnSpPr>
            <p:cNvPr id="260" name="Straight Arrow Connector 65">
              <a:extLst>
                <a:ext uri="{FF2B5EF4-FFF2-40B4-BE49-F238E27FC236}">
                  <a16:creationId xmlns:a16="http://schemas.microsoft.com/office/drawing/2014/main" id="{5B409581-E301-46FA-9648-74E5BFE3218B}"/>
                </a:ext>
              </a:extLst>
            </p:cNvPr>
            <p:cNvCxnSpPr>
              <a:cxnSpLocks/>
              <a:stCxn id="251" idx="4"/>
              <a:endCxn id="259" idx="1"/>
            </p:cNvCxnSpPr>
            <p:nvPr/>
          </p:nvCxnSpPr>
          <p:spPr>
            <a:xfrm rot="16200000" flipH="1">
              <a:off x="6816878" y="2159697"/>
              <a:ext cx="701877" cy="411091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65">
              <a:extLst>
                <a:ext uri="{FF2B5EF4-FFF2-40B4-BE49-F238E27FC236}">
                  <a16:creationId xmlns:a16="http://schemas.microsoft.com/office/drawing/2014/main" id="{F16C1DF9-4B9E-4B1B-8D8F-54E0EDEBBA22}"/>
                </a:ext>
              </a:extLst>
            </p:cNvPr>
            <p:cNvCxnSpPr>
              <a:cxnSpLocks/>
              <a:stCxn id="259" idx="3"/>
              <a:endCxn id="255" idx="4"/>
            </p:cNvCxnSpPr>
            <p:nvPr/>
          </p:nvCxnSpPr>
          <p:spPr>
            <a:xfrm flipV="1">
              <a:off x="7927975" y="2007010"/>
              <a:ext cx="648128" cy="70917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EE1D5FD-A68B-4A39-854A-B4E5CCA32FA2}"/>
              </a:ext>
            </a:extLst>
          </p:cNvPr>
          <p:cNvGrpSpPr/>
          <p:nvPr/>
        </p:nvGrpSpPr>
        <p:grpSpPr>
          <a:xfrm>
            <a:off x="5115140" y="3391443"/>
            <a:ext cx="3807415" cy="523336"/>
            <a:chOff x="5115140" y="3391443"/>
            <a:chExt cx="3807415" cy="523336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AA569DE-EA26-4A62-82F2-EC4158CEBB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5140" y="3391443"/>
              <a:ext cx="526195" cy="5233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A1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7A0FF60-184D-43CA-87F2-1781DF1FFA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189" y="3391443"/>
              <a:ext cx="526195" cy="5233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A2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6CFC0487-2CF7-4FA9-A71E-134B1E0809F5}"/>
                </a:ext>
              </a:extLst>
            </p:cNvPr>
            <p:cNvCxnSpPr>
              <a:cxnSpLocks/>
              <a:stCxn id="263" idx="6"/>
              <a:endCxn id="270" idx="1"/>
            </p:cNvCxnSpPr>
            <p:nvPr/>
          </p:nvCxnSpPr>
          <p:spPr>
            <a:xfrm>
              <a:off x="5641335" y="3653111"/>
              <a:ext cx="270509" cy="8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B3D55E7D-BF19-4707-BDAF-68020D27A4A0}"/>
                </a:ext>
              </a:extLst>
            </p:cNvPr>
            <p:cNvCxnSpPr>
              <a:cxnSpLocks/>
              <a:stCxn id="270" idx="3"/>
              <a:endCxn id="264" idx="2"/>
            </p:cNvCxnSpPr>
            <p:nvPr/>
          </p:nvCxnSpPr>
          <p:spPr>
            <a:xfrm flipV="1">
              <a:off x="6466457" y="3653111"/>
              <a:ext cx="262732" cy="8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6A10C547-64BD-4E5F-9CB1-1B61D05E5BAC}"/>
                </a:ext>
              </a:extLst>
            </p:cNvPr>
            <p:cNvCxnSpPr>
              <a:cxnSpLocks/>
              <a:stCxn id="264" idx="6"/>
              <a:endCxn id="271" idx="1"/>
            </p:cNvCxnSpPr>
            <p:nvPr/>
          </p:nvCxnSpPr>
          <p:spPr>
            <a:xfrm>
              <a:off x="7255384" y="3653111"/>
              <a:ext cx="287481" cy="3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1AF7D985-38FF-4A84-8780-183923BB2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6360" y="3391443"/>
              <a:ext cx="526195" cy="5233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A3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EF460E7D-DA3E-4D98-91E9-4AB003476A82}"/>
                </a:ext>
              </a:extLst>
            </p:cNvPr>
            <p:cNvCxnSpPr>
              <a:cxnSpLocks/>
              <a:stCxn id="271" idx="3"/>
              <a:endCxn id="268" idx="2"/>
            </p:cNvCxnSpPr>
            <p:nvPr/>
          </p:nvCxnSpPr>
          <p:spPr>
            <a:xfrm flipV="1">
              <a:off x="8097478" y="3653111"/>
              <a:ext cx="298882" cy="3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5B776892-E7C3-4CFD-A33E-9B032141BC09}"/>
                </a:ext>
              </a:extLst>
            </p:cNvPr>
            <p:cNvSpPr/>
            <p:nvPr/>
          </p:nvSpPr>
          <p:spPr>
            <a:xfrm>
              <a:off x="5911844" y="3545577"/>
              <a:ext cx="554613" cy="21670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T1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D66B37A-33AD-4A6B-B2A3-2F46ED1CA3E0}"/>
                </a:ext>
              </a:extLst>
            </p:cNvPr>
            <p:cNvSpPr/>
            <p:nvPr/>
          </p:nvSpPr>
          <p:spPr>
            <a:xfrm>
              <a:off x="7542865" y="3547792"/>
              <a:ext cx="554613" cy="21670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D3503D-39C8-964F-852E-83B84F7E8333}"/>
              </a:ext>
            </a:extLst>
          </p:cNvPr>
          <p:cNvGrpSpPr/>
          <p:nvPr/>
        </p:nvGrpSpPr>
        <p:grpSpPr>
          <a:xfrm>
            <a:off x="5378239" y="3914779"/>
            <a:ext cx="3281220" cy="605613"/>
            <a:chOff x="5378236" y="3914776"/>
            <a:chExt cx="3281220" cy="60561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F7165D96-0FA2-40AC-A79D-E27C7D22BE0E}"/>
                </a:ext>
              </a:extLst>
            </p:cNvPr>
            <p:cNvSpPr/>
            <p:nvPr/>
          </p:nvSpPr>
          <p:spPr>
            <a:xfrm>
              <a:off x="7402646" y="4303687"/>
              <a:ext cx="554613" cy="21670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T3</a:t>
              </a:r>
            </a:p>
          </p:txBody>
        </p:sp>
        <p:cxnSp>
          <p:nvCxnSpPr>
            <p:cNvPr id="273" name="Straight Arrow Connector 65">
              <a:extLst>
                <a:ext uri="{FF2B5EF4-FFF2-40B4-BE49-F238E27FC236}">
                  <a16:creationId xmlns:a16="http://schemas.microsoft.com/office/drawing/2014/main" id="{2F61779B-C51C-4B41-8EE0-C51F0931230D}"/>
                </a:ext>
              </a:extLst>
            </p:cNvPr>
            <p:cNvCxnSpPr>
              <a:cxnSpLocks/>
              <a:stCxn id="268" idx="4"/>
              <a:endCxn id="272" idx="3"/>
            </p:cNvCxnSpPr>
            <p:nvPr/>
          </p:nvCxnSpPr>
          <p:spPr>
            <a:xfrm rot="5400000">
              <a:off x="8059727" y="3812309"/>
              <a:ext cx="497261" cy="702196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65">
              <a:extLst>
                <a:ext uri="{FF2B5EF4-FFF2-40B4-BE49-F238E27FC236}">
                  <a16:creationId xmlns:a16="http://schemas.microsoft.com/office/drawing/2014/main" id="{ED8C2E6E-B9D0-4AA1-96B0-2953E0D19510}"/>
                </a:ext>
              </a:extLst>
            </p:cNvPr>
            <p:cNvCxnSpPr>
              <a:cxnSpLocks/>
              <a:stCxn id="272" idx="1"/>
              <a:endCxn id="263" idx="4"/>
            </p:cNvCxnSpPr>
            <p:nvPr/>
          </p:nvCxnSpPr>
          <p:spPr>
            <a:xfrm rot="10800000">
              <a:off x="5378236" y="3914778"/>
              <a:ext cx="2024411" cy="497261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0" name="Date Placeholder 4">
            <a:extLst>
              <a:ext uri="{FF2B5EF4-FFF2-40B4-BE49-F238E27FC236}">
                <a16:creationId xmlns:a16="http://schemas.microsoft.com/office/drawing/2014/main" id="{FAC447F6-A9FB-4635-AA01-AE45A7817054}"/>
              </a:ext>
            </a:extLst>
          </p:cNvPr>
          <p:cNvSpPr txBox="1">
            <a:spLocks/>
          </p:cNvSpPr>
          <p:nvPr/>
        </p:nvSpPr>
        <p:spPr>
          <a:xfrm>
            <a:off x="4211955" y="6553200"/>
            <a:ext cx="920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1FDAA2-4C55-2648-BEFC-886235949EEE}" type="datetime1">
              <a:rPr lang="en-US" altLang="ja-JP" smtClean="0"/>
              <a:pPr/>
              <a:t>7/27/2023</a:t>
            </a:fld>
            <a:endParaRPr lang="th-T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F5FB93-F78B-6D4B-84AA-B32BB95B21B6}"/>
              </a:ext>
            </a:extLst>
          </p:cNvPr>
          <p:cNvSpPr txBox="1"/>
          <p:nvPr/>
        </p:nvSpPr>
        <p:spPr>
          <a:xfrm>
            <a:off x="2880435" y="932240"/>
            <a:ext cx="1839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Unchanged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8DF8033-44ED-7043-BAE1-D2448C4A1E8E}"/>
              </a:ext>
            </a:extLst>
          </p:cNvPr>
          <p:cNvSpPr txBox="1"/>
          <p:nvPr/>
        </p:nvSpPr>
        <p:spPr>
          <a:xfrm>
            <a:off x="7225368" y="935851"/>
            <a:ext cx="1839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Unchanged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FEBE84E-C59F-5140-95BA-344C90306DF5}"/>
              </a:ext>
            </a:extLst>
          </p:cNvPr>
          <p:cNvSpPr txBox="1"/>
          <p:nvPr/>
        </p:nvSpPr>
        <p:spPr>
          <a:xfrm>
            <a:off x="3082042" y="2945493"/>
            <a:ext cx="159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Increased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22B662-4329-5247-B783-2485BFAA505C}"/>
              </a:ext>
            </a:extLst>
          </p:cNvPr>
          <p:cNvSpPr txBox="1"/>
          <p:nvPr/>
        </p:nvSpPr>
        <p:spPr>
          <a:xfrm>
            <a:off x="7432644" y="2956039"/>
            <a:ext cx="171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Decreased</a:t>
            </a:r>
          </a:p>
        </p:txBody>
      </p:sp>
    </p:spTree>
    <p:extLst>
      <p:ext uri="{BB962C8B-B14F-4D97-AF65-F5344CB8AC3E}">
        <p14:creationId xmlns:p14="http://schemas.microsoft.com/office/powerpoint/2010/main" val="330784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7" grpId="0" animBg="1"/>
      <p:bldP spid="241" grpId="0" animBg="1"/>
      <p:bldP spid="243" grpId="0" animBg="1"/>
      <p:bldP spid="244" grpId="0" animBg="1"/>
      <p:bldP spid="280" grpId="0"/>
      <p:bldP spid="20" grpId="0"/>
      <p:bldP spid="98" grpId="0"/>
      <p:bldP spid="99" grpId="0"/>
      <p:bldP spid="1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89C6889-277A-4F87-95CA-EEE4C0B004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722"/>
              </p:ext>
            </p:extLst>
          </p:nvPr>
        </p:nvGraphicFramePr>
        <p:xfrm>
          <a:off x="52252" y="2096983"/>
          <a:ext cx="9144000" cy="3903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878271-9406-4A03-8E34-A4BF69E0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59" y="76279"/>
            <a:ext cx="9065965" cy="685800"/>
          </a:xfrm>
        </p:spPr>
        <p:txBody>
          <a:bodyPr>
            <a:normAutofit/>
          </a:bodyPr>
          <a:lstStyle/>
          <a:p>
            <a:r>
              <a:rPr lang="en-US" sz="3600" dirty="0"/>
              <a:t>Macro View Analysis of Anonymity Concerns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40CE7-6DA7-E646-9CC1-2A9CAE3D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DAA2-4C55-2648-BEFC-886235949EEE}" type="datetime1">
              <a:rPr lang="en-US" altLang="ja-JP" smtClean="0"/>
              <a:t>7/27/2023</a:t>
            </a:fld>
            <a:endParaRPr lang="th-TH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33634-A5C7-8841-8255-8C144AF3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12</a:t>
            </a:fld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9C7EE0-E66E-49EE-A721-D0A28C131750}"/>
              </a:ext>
            </a:extLst>
          </p:cNvPr>
          <p:cNvSpPr/>
          <p:nvPr/>
        </p:nvSpPr>
        <p:spPr>
          <a:xfrm>
            <a:off x="5354995" y="6202094"/>
            <a:ext cx="3386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Diameter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: Main connected component with majority of vertices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9C261C-1C2F-447D-9362-FD177D6EB3B1}"/>
              </a:ext>
            </a:extLst>
          </p:cNvPr>
          <p:cNvGrpSpPr/>
          <p:nvPr/>
        </p:nvGrpSpPr>
        <p:grpSpPr>
          <a:xfrm>
            <a:off x="2595626" y="1009309"/>
            <a:ext cx="1774936" cy="3872405"/>
            <a:chOff x="2560302" y="964254"/>
            <a:chExt cx="1774936" cy="3872405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27EED9-F67F-40D2-880B-34570CB58287}"/>
                </a:ext>
              </a:extLst>
            </p:cNvPr>
            <p:cNvCxnSpPr>
              <a:cxnSpLocks/>
            </p:cNvCxnSpPr>
            <p:nvPr/>
          </p:nvCxnSpPr>
          <p:spPr>
            <a:xfrm>
              <a:off x="2662898" y="2560237"/>
              <a:ext cx="963609" cy="894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3F9BFB-91B5-4126-B870-3DA49FF3927F}"/>
                </a:ext>
              </a:extLst>
            </p:cNvPr>
            <p:cNvCxnSpPr>
              <a:cxnSpLocks/>
            </p:cNvCxnSpPr>
            <p:nvPr/>
          </p:nvCxnSpPr>
          <p:spPr>
            <a:xfrm>
              <a:off x="2627175" y="1858794"/>
              <a:ext cx="1" cy="29778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068A80C-7959-4825-895B-2769B54F664E}"/>
                </a:ext>
              </a:extLst>
            </p:cNvPr>
            <p:cNvCxnSpPr>
              <a:cxnSpLocks/>
            </p:cNvCxnSpPr>
            <p:nvPr/>
          </p:nvCxnSpPr>
          <p:spPr>
            <a:xfrm>
              <a:off x="3665696" y="1907665"/>
              <a:ext cx="0" cy="29028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7DB37FF5-40A6-4F88-ADCE-9D93864E711C}"/>
                </a:ext>
              </a:extLst>
            </p:cNvPr>
            <p:cNvSpPr/>
            <p:nvPr/>
          </p:nvSpPr>
          <p:spPr>
            <a:xfrm>
              <a:off x="2560302" y="964254"/>
              <a:ext cx="1774936" cy="606657"/>
            </a:xfrm>
            <a:prstGeom prst="wedgeRoundRectCallout">
              <a:avLst>
                <a:gd name="adj1" fmla="val -8325"/>
                <a:gd name="adj2" fmla="val 221406"/>
                <a:gd name="adj3" fmla="val 16667"/>
              </a:avLst>
            </a:prstGeom>
            <a:gradFill>
              <a:gsLst>
                <a:gs pos="1000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Majority: anonymity concern users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2DB985-016C-4F05-80A7-05AA85920606}"/>
              </a:ext>
            </a:extLst>
          </p:cNvPr>
          <p:cNvGrpSpPr/>
          <p:nvPr/>
        </p:nvGrpSpPr>
        <p:grpSpPr>
          <a:xfrm>
            <a:off x="3681970" y="1021053"/>
            <a:ext cx="2707366" cy="3867149"/>
            <a:chOff x="3639570" y="1002962"/>
            <a:chExt cx="2707366" cy="386714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8541289-D6C6-44C9-9D67-D269E061F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9570" y="2583495"/>
              <a:ext cx="798589" cy="1419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535023-A2CE-42ED-B03D-BAB97430DB9A}"/>
                </a:ext>
              </a:extLst>
            </p:cNvPr>
            <p:cNvCxnSpPr>
              <a:cxnSpLocks/>
            </p:cNvCxnSpPr>
            <p:nvPr/>
          </p:nvCxnSpPr>
          <p:spPr>
            <a:xfrm>
              <a:off x="4408835" y="1896002"/>
              <a:ext cx="45812" cy="29741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peech Bubble: Rectangle with Corners Rounded 27">
              <a:extLst>
                <a:ext uri="{FF2B5EF4-FFF2-40B4-BE49-F238E27FC236}">
                  <a16:creationId xmlns:a16="http://schemas.microsoft.com/office/drawing/2014/main" id="{0485E8B5-B006-48C3-88B9-677096EEF49C}"/>
                </a:ext>
              </a:extLst>
            </p:cNvPr>
            <p:cNvSpPr/>
            <p:nvPr/>
          </p:nvSpPr>
          <p:spPr>
            <a:xfrm>
              <a:off x="4572000" y="1002962"/>
              <a:ext cx="1774936" cy="606657"/>
            </a:xfrm>
            <a:prstGeom prst="wedgeRoundRectCallout">
              <a:avLst>
                <a:gd name="adj1" fmla="val -84528"/>
                <a:gd name="adj2" fmla="val 202565"/>
                <a:gd name="adj3" fmla="val 16667"/>
              </a:avLst>
            </a:prstGeom>
            <a:gradFill>
              <a:gsLst>
                <a:gs pos="1000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Majority: unconcerned users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4B1619-500F-46A5-B7BB-575A8F94E354}"/>
              </a:ext>
            </a:extLst>
          </p:cNvPr>
          <p:cNvGrpSpPr/>
          <p:nvPr/>
        </p:nvGrpSpPr>
        <p:grpSpPr>
          <a:xfrm>
            <a:off x="397840" y="1044034"/>
            <a:ext cx="2362504" cy="3832383"/>
            <a:chOff x="451020" y="991214"/>
            <a:chExt cx="2362504" cy="3832383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C919147-F301-4DCD-AC84-1B95808A6CF1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" y="2553592"/>
              <a:ext cx="1682907" cy="6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699D9B0-A68E-4385-8564-869A4D7C9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" y="1876849"/>
              <a:ext cx="0" cy="29467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B4454F23-21CC-4441-83A9-6DD9B66C4261}"/>
                </a:ext>
              </a:extLst>
            </p:cNvPr>
            <p:cNvSpPr/>
            <p:nvPr/>
          </p:nvSpPr>
          <p:spPr>
            <a:xfrm>
              <a:off x="451020" y="991214"/>
              <a:ext cx="1752602" cy="606657"/>
            </a:xfrm>
            <a:prstGeom prst="wedgeRoundRectCallout">
              <a:avLst>
                <a:gd name="adj1" fmla="val 46331"/>
                <a:gd name="adj2" fmla="val 207274"/>
                <a:gd name="adj3" fmla="val 16667"/>
              </a:avLst>
            </a:prstGeom>
            <a:gradFill>
              <a:gsLst>
                <a:gs pos="1000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Connected components remain separated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F8871A-45A6-45E0-8ABD-EB61499EB5FC}"/>
              </a:ext>
            </a:extLst>
          </p:cNvPr>
          <p:cNvGrpSpPr/>
          <p:nvPr/>
        </p:nvGrpSpPr>
        <p:grpSpPr>
          <a:xfrm>
            <a:off x="4830127" y="1009309"/>
            <a:ext cx="4171794" cy="3808304"/>
            <a:chOff x="4978214" y="991214"/>
            <a:chExt cx="4171794" cy="3808304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C575934-4A76-4C8C-B14F-95B18FFC3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8214" y="2560341"/>
              <a:ext cx="4171793" cy="3580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A3A9AFD-5825-465C-9D9B-53B60A36D41F}"/>
                </a:ext>
              </a:extLst>
            </p:cNvPr>
            <p:cNvCxnSpPr>
              <a:cxnSpLocks/>
            </p:cNvCxnSpPr>
            <p:nvPr/>
          </p:nvCxnSpPr>
          <p:spPr>
            <a:xfrm>
              <a:off x="9150008" y="2036992"/>
              <a:ext cx="0" cy="27625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Speech Bubble: Rectangle with Corners Rounded 31">
              <a:extLst>
                <a:ext uri="{FF2B5EF4-FFF2-40B4-BE49-F238E27FC236}">
                  <a16:creationId xmlns:a16="http://schemas.microsoft.com/office/drawing/2014/main" id="{B0D9C75A-2FDC-4FA4-989C-01E72C35F5E0}"/>
                </a:ext>
              </a:extLst>
            </p:cNvPr>
            <p:cNvSpPr/>
            <p:nvPr/>
          </p:nvSpPr>
          <p:spPr>
            <a:xfrm>
              <a:off x="6801201" y="991214"/>
              <a:ext cx="1774936" cy="606657"/>
            </a:xfrm>
            <a:prstGeom prst="wedgeRoundRectCallout">
              <a:avLst>
                <a:gd name="adj1" fmla="val -72185"/>
                <a:gd name="adj2" fmla="val 207275"/>
                <a:gd name="adj3" fmla="val 16667"/>
              </a:avLst>
            </a:prstGeom>
            <a:solidFill>
              <a:schemeClr val="accent6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Remain consistent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2281B-9CE2-44C6-9D1B-B1AC987220B3}"/>
              </a:ext>
            </a:extLst>
          </p:cNvPr>
          <p:cNvGrpSpPr/>
          <p:nvPr/>
        </p:nvGrpSpPr>
        <p:grpSpPr>
          <a:xfrm>
            <a:off x="4468155" y="1890943"/>
            <a:ext cx="3002256" cy="2956024"/>
            <a:chOff x="4650966" y="1872848"/>
            <a:chExt cx="3002256" cy="2956024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7F5DAC7-18F5-40E0-BA95-55EB44DF48C9}"/>
                </a:ext>
              </a:extLst>
            </p:cNvPr>
            <p:cNvCxnSpPr>
              <a:cxnSpLocks/>
            </p:cNvCxnSpPr>
            <p:nvPr/>
          </p:nvCxnSpPr>
          <p:spPr>
            <a:xfrm>
              <a:off x="4650966" y="4521117"/>
              <a:ext cx="37205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59281E9-9DEF-48D4-9BC0-A9C50DB92B5A}"/>
                </a:ext>
              </a:extLst>
            </p:cNvPr>
            <p:cNvCxnSpPr>
              <a:cxnSpLocks/>
            </p:cNvCxnSpPr>
            <p:nvPr/>
          </p:nvCxnSpPr>
          <p:spPr>
            <a:xfrm>
              <a:off x="5012938" y="1872848"/>
              <a:ext cx="0" cy="29560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Speech Bubble: Rectangle with Corners Rounded 32">
              <a:extLst>
                <a:ext uri="{FF2B5EF4-FFF2-40B4-BE49-F238E27FC236}">
                  <a16:creationId xmlns:a16="http://schemas.microsoft.com/office/drawing/2014/main" id="{657A7651-BC46-4817-811D-77288878FC08}"/>
                </a:ext>
              </a:extLst>
            </p:cNvPr>
            <p:cNvSpPr/>
            <p:nvPr/>
          </p:nvSpPr>
          <p:spPr>
            <a:xfrm>
              <a:off x="5878286" y="2990636"/>
              <a:ext cx="1774936" cy="606657"/>
            </a:xfrm>
            <a:prstGeom prst="wedgeRoundRectCallout">
              <a:avLst>
                <a:gd name="adj1" fmla="val -107939"/>
                <a:gd name="adj2" fmla="val 189935"/>
                <a:gd name="adj3" fmla="val 16667"/>
              </a:avLst>
            </a:prstGeom>
            <a:gradFill>
              <a:gsLst>
                <a:gs pos="1000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New address attaching on tail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13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25286D2-C013-6E47-8B40-E6E3EDF67B70}"/>
              </a:ext>
            </a:extLst>
          </p:cNvPr>
          <p:cNvGrpSpPr/>
          <p:nvPr/>
        </p:nvGrpSpPr>
        <p:grpSpPr>
          <a:xfrm>
            <a:off x="466725" y="1142214"/>
            <a:ext cx="8515350" cy="5002911"/>
            <a:chOff x="466725" y="1142214"/>
            <a:chExt cx="8515350" cy="50029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BDD8C5-133D-4ECE-BAE5-F01D3E389D84}"/>
                </a:ext>
              </a:extLst>
            </p:cNvPr>
            <p:cNvSpPr txBox="1"/>
            <p:nvPr/>
          </p:nvSpPr>
          <p:spPr>
            <a:xfrm>
              <a:off x="466725" y="5498794"/>
              <a:ext cx="8515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FF0000"/>
                  </a:solidFill>
                </a:rPr>
                <a:t>Exception:</a:t>
              </a:r>
              <a:r>
                <a:rPr lang="en-US" dirty="0"/>
                <a:t> establishment of Bitcoin exchange centers + price hike </a:t>
              </a:r>
              <a:r>
                <a:rPr lang="en-US" i="1" dirty="0"/>
                <a:t>probably</a:t>
              </a:r>
              <a:r>
                <a:rPr lang="en-US" dirty="0"/>
                <a:t> caused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New users joining Bitcoin </a:t>
              </a:r>
              <a:r>
                <a:rPr lang="en-US" dirty="0">
                  <a:sym typeface="Wingdings" pitchFamily="2" charset="2"/>
                </a:rPr>
                <a:t> the</a:t>
              </a:r>
              <a:r>
                <a:rPr lang="en-US" dirty="0"/>
                <a:t> increase of new address usage.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FE7ABC1-D876-004B-85BD-B6B40CDBF5D6}"/>
                </a:ext>
              </a:extLst>
            </p:cNvPr>
            <p:cNvSpPr/>
            <p:nvPr/>
          </p:nvSpPr>
          <p:spPr>
            <a:xfrm>
              <a:off x="7236823" y="1142214"/>
              <a:ext cx="940526" cy="16383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761FA0-3390-48B3-A6DE-994FC525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New Address vs Old Address to Receive Bitcoin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3D1AA-1446-4125-9229-56ED6D6D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81479-7D17-4C3F-9D8C-F209F421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13</a:t>
            </a:fld>
            <a:endParaRPr lang="th-TH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B5B30BD-75C8-47BE-A735-C253EF1BB3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913264"/>
              </p:ext>
            </p:extLst>
          </p:nvPr>
        </p:nvGraphicFramePr>
        <p:xfrm>
          <a:off x="130631" y="1102606"/>
          <a:ext cx="8839200" cy="3355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FC69D9E-CF06-4C2D-BD58-961E499382AF}"/>
              </a:ext>
            </a:extLst>
          </p:cNvPr>
          <p:cNvSpPr/>
          <p:nvPr/>
        </p:nvSpPr>
        <p:spPr>
          <a:xfrm>
            <a:off x="466725" y="4838677"/>
            <a:ext cx="8042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average, old addresses: 55.25% vs new addresses:  44.75% to receive Bitcoin</a:t>
            </a:r>
          </a:p>
        </p:txBody>
      </p:sp>
    </p:spTree>
    <p:extLst>
      <p:ext uri="{BB962C8B-B14F-4D97-AF65-F5344CB8AC3E}">
        <p14:creationId xmlns:p14="http://schemas.microsoft.com/office/powerpoint/2010/main" val="332318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40E0-987E-4394-8D4B-743B87C0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Changes </a:t>
            </a:r>
            <a:r>
              <a:rPr lang="en-US" dirty="0"/>
              <a:t>Anonymity Concern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D82F85C-265B-ED48-82CF-B39AB00B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F2FB-B7A6-0D47-BC52-8930EADAF19E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97789-7575-394B-87E2-B16BF77E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14</a:t>
            </a:fld>
            <a:endParaRPr lang="th-TH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C14446F-AA4D-4E48-B189-B0FBFAF49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Addresses anonymity concerns at different indegrees’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5E4E9-49FB-4EBA-A8C9-5A6989E0B8AB}"/>
              </a:ext>
            </a:extLst>
          </p:cNvPr>
          <p:cNvSpPr txBox="1"/>
          <p:nvPr/>
        </p:nvSpPr>
        <p:spPr>
          <a:xfrm>
            <a:off x="939052" y="6249341"/>
            <a:ext cx="7900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Addresses are less likely to have a sudden change in anonymity concerns.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A9E9B90-EEBC-4241-BA05-F5A6600FE9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074172"/>
              </p:ext>
            </p:extLst>
          </p:nvPr>
        </p:nvGraphicFramePr>
        <p:xfrm>
          <a:off x="195264" y="1295400"/>
          <a:ext cx="8753473" cy="3119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033ABF5-B91F-484A-AB53-4A3E3735AC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908680"/>
                  </p:ext>
                </p:extLst>
              </p:nvPr>
            </p:nvGraphicFramePr>
            <p:xfrm>
              <a:off x="899864" y="4414557"/>
              <a:ext cx="8009684" cy="1615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6429">
                      <a:extLst>
                        <a:ext uri="{9D8B030D-6E8A-4147-A177-3AD203B41FA5}">
                          <a16:colId xmlns:a16="http://schemas.microsoft.com/office/drawing/2014/main" val="3714207857"/>
                        </a:ext>
                      </a:extLst>
                    </a:gridCol>
                    <a:gridCol w="1290918">
                      <a:extLst>
                        <a:ext uri="{9D8B030D-6E8A-4147-A177-3AD203B41FA5}">
                          <a16:colId xmlns:a16="http://schemas.microsoft.com/office/drawing/2014/main" val="1568363299"/>
                        </a:ext>
                      </a:extLst>
                    </a:gridCol>
                    <a:gridCol w="1869141">
                      <a:extLst>
                        <a:ext uri="{9D8B030D-6E8A-4147-A177-3AD203B41FA5}">
                          <a16:colId xmlns:a16="http://schemas.microsoft.com/office/drawing/2014/main" val="4210862434"/>
                        </a:ext>
                      </a:extLst>
                    </a:gridCol>
                    <a:gridCol w="1593196">
                      <a:extLst>
                        <a:ext uri="{9D8B030D-6E8A-4147-A177-3AD203B41FA5}">
                          <a16:colId xmlns:a16="http://schemas.microsoft.com/office/drawing/2014/main" val="4170738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Indegree of Addresses when balance turn to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Min 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 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Average (%)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46108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(0, 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66.39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99.77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78.23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699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(1, 15]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29.35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13.89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977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(15, +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2087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033ABF5-B91F-484A-AB53-4A3E3735AC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908680"/>
                  </p:ext>
                </p:extLst>
              </p:nvPr>
            </p:nvGraphicFramePr>
            <p:xfrm>
              <a:off x="899864" y="4414557"/>
              <a:ext cx="8009684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6429">
                      <a:extLst>
                        <a:ext uri="{9D8B030D-6E8A-4147-A177-3AD203B41FA5}">
                          <a16:colId xmlns:a16="http://schemas.microsoft.com/office/drawing/2014/main" val="3714207857"/>
                        </a:ext>
                      </a:extLst>
                    </a:gridCol>
                    <a:gridCol w="1290918">
                      <a:extLst>
                        <a:ext uri="{9D8B030D-6E8A-4147-A177-3AD203B41FA5}">
                          <a16:colId xmlns:a16="http://schemas.microsoft.com/office/drawing/2014/main" val="1568363299"/>
                        </a:ext>
                      </a:extLst>
                    </a:gridCol>
                    <a:gridCol w="1869141">
                      <a:extLst>
                        <a:ext uri="{9D8B030D-6E8A-4147-A177-3AD203B41FA5}">
                          <a16:colId xmlns:a16="http://schemas.microsoft.com/office/drawing/2014/main" val="4210862434"/>
                        </a:ext>
                      </a:extLst>
                    </a:gridCol>
                    <a:gridCol w="1593196">
                      <a:extLst>
                        <a:ext uri="{9D8B030D-6E8A-4147-A177-3AD203B41FA5}">
                          <a16:colId xmlns:a16="http://schemas.microsoft.com/office/drawing/2014/main" val="4170738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Indegree of Addresses when balance turn to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Min 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 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Average (%)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46108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(0, 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66.39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99.77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78.23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699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(1, 15]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29.35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13.89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977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7" t="-380328" r="-14654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2087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073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6037104-ECC5-46EA-B7B8-9BFB36252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548453"/>
              </p:ext>
            </p:extLst>
          </p:nvPr>
        </p:nvGraphicFramePr>
        <p:xfrm>
          <a:off x="205539" y="1316175"/>
          <a:ext cx="8732923" cy="4008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5EE2FB6-3D21-464F-A362-6D1910E9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6279"/>
            <a:ext cx="9144000" cy="685800"/>
          </a:xfrm>
        </p:spPr>
        <p:txBody>
          <a:bodyPr/>
          <a:lstStyle/>
          <a:p>
            <a:r>
              <a:rPr lang="en-US" sz="3600" dirty="0"/>
              <a:t>Rich Vs Poor Addresses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B3B28E7-3B59-FC4A-B44A-F342ABA5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A440-412B-D846-B158-8FC2A7DAB752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C67C2-2130-3F49-9437-D1D42C37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15</a:t>
            </a:fld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1A730-F6AA-47F9-8B44-1F5EE812B2D6}"/>
              </a:ext>
            </a:extLst>
          </p:cNvPr>
          <p:cNvSpPr/>
          <p:nvPr/>
        </p:nvSpPr>
        <p:spPr>
          <a:xfrm>
            <a:off x="1318304" y="5480269"/>
            <a:ext cx="72469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Rich addresses are more concerned about anonymity.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35FAA-C65C-46DC-A2C8-684943AFFC35}"/>
              </a:ext>
            </a:extLst>
          </p:cNvPr>
          <p:cNvSpPr txBox="1"/>
          <p:nvPr/>
        </p:nvSpPr>
        <p:spPr>
          <a:xfrm>
            <a:off x="2115918" y="844318"/>
            <a:ext cx="33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 of hacking and stealing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E14C635-1C66-4307-8805-A84F3A5B97D6}"/>
              </a:ext>
            </a:extLst>
          </p:cNvPr>
          <p:cNvSpPr/>
          <p:nvPr/>
        </p:nvSpPr>
        <p:spPr>
          <a:xfrm>
            <a:off x="2899095" y="1241353"/>
            <a:ext cx="210589" cy="433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209298-3FB3-4641-A838-C5A7380F8F86}"/>
              </a:ext>
            </a:extLst>
          </p:cNvPr>
          <p:cNvSpPr/>
          <p:nvPr/>
        </p:nvSpPr>
        <p:spPr>
          <a:xfrm>
            <a:off x="4626202" y="5067465"/>
            <a:ext cx="4760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Rich Addresses: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Top 25% rich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Bitcoin addresses.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Poor Addresses: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Remaining non-zero Bitcoin addresses.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F72864-51E5-4C7F-AE9E-1FE54DD33FE8}"/>
              </a:ext>
            </a:extLst>
          </p:cNvPr>
          <p:cNvSpPr/>
          <p:nvPr/>
        </p:nvSpPr>
        <p:spPr>
          <a:xfrm>
            <a:off x="317182" y="5796832"/>
            <a:ext cx="86643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References: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Timithy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 B. Lee. A brief history of Bitcoin hacks and frauds. Available at https://arstechnica.com/tech-policy/2017/12/a-brief-history-of-bitcoin-hacks-and-frauds/ 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61815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4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9BB1-A090-413E-91F4-B8AD1894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2EF76-1908-A646-AD89-6374078D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DE39-7F8B-754C-9695-1045AB2ED970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37920-1331-4B43-92D4-E5019682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16</a:t>
            </a:fld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7D739-54C6-4BA6-A368-73843479E359}"/>
              </a:ext>
            </a:extLst>
          </p:cNvPr>
          <p:cNvSpPr txBox="1"/>
          <p:nvPr/>
        </p:nvSpPr>
        <p:spPr>
          <a:xfrm>
            <a:off x="111760" y="974110"/>
            <a:ext cx="8849360" cy="4878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Introduction and Background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Anonymity Metrics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Macro Analysis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558ED5"/>
                </a:solidFill>
              </a:rPr>
              <a:t>Micro Analysis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14438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338B0F4-D0FB-ED47-8242-F238F7A65FA7}"/>
              </a:ext>
            </a:extLst>
          </p:cNvPr>
          <p:cNvGrpSpPr/>
          <p:nvPr/>
        </p:nvGrpSpPr>
        <p:grpSpPr>
          <a:xfrm>
            <a:off x="441959" y="1546412"/>
            <a:ext cx="7922111" cy="4924006"/>
            <a:chOff x="441959" y="1546412"/>
            <a:chExt cx="7922111" cy="49240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DB7A39-11B4-AA4E-867C-F1B3B9166D7E}"/>
                </a:ext>
              </a:extLst>
            </p:cNvPr>
            <p:cNvGrpSpPr/>
            <p:nvPr/>
          </p:nvGrpSpPr>
          <p:grpSpPr>
            <a:xfrm>
              <a:off x="3186952" y="1546412"/>
              <a:ext cx="4507792" cy="2151530"/>
              <a:chOff x="3186952" y="1546412"/>
              <a:chExt cx="4507792" cy="215153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3AC7530-3924-C943-B371-7450D43E470A}"/>
                  </a:ext>
                </a:extLst>
              </p:cNvPr>
              <p:cNvSpPr/>
              <p:nvPr/>
            </p:nvSpPr>
            <p:spPr>
              <a:xfrm>
                <a:off x="3186952" y="1963272"/>
                <a:ext cx="403413" cy="173467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C48D143-0DDC-D64B-BB12-FAFDE252D7B2}"/>
                  </a:ext>
                </a:extLst>
              </p:cNvPr>
              <p:cNvSpPr/>
              <p:nvPr/>
            </p:nvSpPr>
            <p:spPr>
              <a:xfrm>
                <a:off x="4382958" y="1922930"/>
                <a:ext cx="260759" cy="14470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B741C0D-350A-F244-8834-986A452EC045}"/>
                  </a:ext>
                </a:extLst>
              </p:cNvPr>
              <p:cNvSpPr/>
              <p:nvPr/>
            </p:nvSpPr>
            <p:spPr>
              <a:xfrm>
                <a:off x="4854388" y="1963271"/>
                <a:ext cx="235323" cy="87405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6882316-7F28-194F-9A34-45F5035A534C}"/>
                  </a:ext>
                </a:extLst>
              </p:cNvPr>
              <p:cNvSpPr/>
              <p:nvPr/>
            </p:nvSpPr>
            <p:spPr>
              <a:xfrm>
                <a:off x="7291331" y="1546412"/>
                <a:ext cx="403413" cy="67235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2676871-C07B-4F44-AF89-BDFAABD757FB}"/>
                  </a:ext>
                </a:extLst>
              </p:cNvPr>
              <p:cNvSpPr/>
              <p:nvPr/>
            </p:nvSpPr>
            <p:spPr>
              <a:xfrm>
                <a:off x="5448300" y="2091019"/>
                <a:ext cx="343685" cy="67235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15BF70-E833-574D-BFFF-974D6084705C}"/>
                </a:ext>
              </a:extLst>
            </p:cNvPr>
            <p:cNvSpPr/>
            <p:nvPr/>
          </p:nvSpPr>
          <p:spPr>
            <a:xfrm>
              <a:off x="441959" y="5824087"/>
              <a:ext cx="79221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FF0000"/>
                  </a:solidFill>
                </a:rPr>
                <a:t>More insights: </a:t>
              </a:r>
              <a:r>
                <a:rPr lang="en-US" dirty="0"/>
                <a:t>stock addresses are immediately influenced by the exchange rate of Bitcoin. 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D96824-BBDD-4CDE-9FFC-510A4009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Stock Buyer Addresses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21AAE-D975-7045-8979-E2C1FD87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E635-10A0-6A4F-97B7-A143388BF76B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40F6E-2252-7746-87E4-B3BAC213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17</a:t>
            </a:fld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9EA33C-65C7-4234-998C-8FD69AFBC83D}"/>
              </a:ext>
            </a:extLst>
          </p:cNvPr>
          <p:cNvSpPr/>
          <p:nvPr/>
        </p:nvSpPr>
        <p:spPr>
          <a:xfrm>
            <a:off x="441960" y="4772245"/>
            <a:ext cx="8092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NimbusRomNo9L-Regu"/>
              </a:rPr>
              <a:t>Stock buyer address features:</a:t>
            </a:r>
            <a:r>
              <a:rPr lang="en-US" b="1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only receive the Bitcoin but never spent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NimbusRomNo9L-Regu"/>
              </a:rPr>
              <a:t>Out-degree =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NimbusRomNo9L-Regu"/>
                <a:sym typeface="Wingdings" panose="05000000000000000000" pitchFamily="2" charset="2"/>
              </a:rPr>
              <a:t>This is how we reveal their intentions.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22A4113B-76D5-3447-8273-8CEBADF51F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728084"/>
              </p:ext>
            </p:extLst>
          </p:nvPr>
        </p:nvGraphicFramePr>
        <p:xfrm>
          <a:off x="188259" y="1344706"/>
          <a:ext cx="8794376" cy="3321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F6BD172-4574-8148-ACAA-258687AE156C}"/>
              </a:ext>
            </a:extLst>
          </p:cNvPr>
          <p:cNvSpPr txBox="1"/>
          <p:nvPr/>
        </p:nvSpPr>
        <p:spPr>
          <a:xfrm rot="16200000">
            <a:off x="8079966" y="2609483"/>
            <a:ext cx="1548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Bitcoin price (USD)</a:t>
            </a:r>
          </a:p>
        </p:txBody>
      </p:sp>
    </p:spTree>
    <p:extLst>
      <p:ext uri="{BB962C8B-B14F-4D97-AF65-F5344CB8AC3E}">
        <p14:creationId xmlns:p14="http://schemas.microsoft.com/office/powerpoint/2010/main" val="422444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D9F624F-2BEC-4F90-8FCE-9D34AAFC1F3A}"/>
              </a:ext>
            </a:extLst>
          </p:cNvPr>
          <p:cNvSpPr txBox="1"/>
          <p:nvPr/>
        </p:nvSpPr>
        <p:spPr>
          <a:xfrm>
            <a:off x="2566819" y="2841073"/>
            <a:ext cx="905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 BTC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49D43-D6D0-49A3-8E31-DE24A5EF795C}"/>
              </a:ext>
            </a:extLst>
          </p:cNvPr>
          <p:cNvSpPr txBox="1"/>
          <p:nvPr/>
        </p:nvSpPr>
        <p:spPr>
          <a:xfrm>
            <a:off x="2566820" y="1337969"/>
            <a:ext cx="905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 BTC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FA47B71-5D42-4415-96F6-791D69C274A3}"/>
              </a:ext>
            </a:extLst>
          </p:cNvPr>
          <p:cNvSpPr/>
          <p:nvPr/>
        </p:nvSpPr>
        <p:spPr>
          <a:xfrm>
            <a:off x="2678236" y="903488"/>
            <a:ext cx="486137" cy="4485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4601331-1700-45B4-9F87-60F7399B1351}"/>
              </a:ext>
            </a:extLst>
          </p:cNvPr>
          <p:cNvSpPr/>
          <p:nvPr/>
        </p:nvSpPr>
        <p:spPr>
          <a:xfrm>
            <a:off x="2678236" y="1649170"/>
            <a:ext cx="486137" cy="4485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D46E7D5-486C-43AF-998E-68BDFEA62361}"/>
              </a:ext>
            </a:extLst>
          </p:cNvPr>
          <p:cNvSpPr/>
          <p:nvPr/>
        </p:nvSpPr>
        <p:spPr>
          <a:xfrm>
            <a:off x="2685900" y="2395858"/>
            <a:ext cx="486137" cy="4485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M3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5CCA5E2-7887-4593-88D7-516D3F60C52F}"/>
              </a:ext>
            </a:extLst>
          </p:cNvPr>
          <p:cNvSpPr/>
          <p:nvPr/>
        </p:nvSpPr>
        <p:spPr>
          <a:xfrm>
            <a:off x="3368234" y="2395858"/>
            <a:ext cx="669790" cy="44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EF4C004-3813-4A45-AB57-2DEE9716E02D}"/>
              </a:ext>
            </a:extLst>
          </p:cNvPr>
          <p:cNvSpPr/>
          <p:nvPr/>
        </p:nvSpPr>
        <p:spPr>
          <a:xfrm>
            <a:off x="3368234" y="1649170"/>
            <a:ext cx="669790" cy="44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7449784-6F0B-4C4C-8424-EF27B92F7D97}"/>
              </a:ext>
            </a:extLst>
          </p:cNvPr>
          <p:cNvSpPr/>
          <p:nvPr/>
        </p:nvSpPr>
        <p:spPr>
          <a:xfrm>
            <a:off x="3368234" y="903488"/>
            <a:ext cx="669790" cy="44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B4E92E8-F1A9-4E8C-805D-75DEE9F8FB35}"/>
              </a:ext>
            </a:extLst>
          </p:cNvPr>
          <p:cNvSpPr/>
          <p:nvPr/>
        </p:nvSpPr>
        <p:spPr>
          <a:xfrm>
            <a:off x="4333717" y="1649170"/>
            <a:ext cx="486137" cy="4485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28DB818-81C1-4D62-A6F6-714F5D8C40EE}"/>
              </a:ext>
            </a:extLst>
          </p:cNvPr>
          <p:cNvSpPr/>
          <p:nvPr/>
        </p:nvSpPr>
        <p:spPr>
          <a:xfrm>
            <a:off x="5076263" y="1649170"/>
            <a:ext cx="669790" cy="44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71A8CB-CF90-4300-B863-7242891ADE9A}"/>
              </a:ext>
            </a:extLst>
          </p:cNvPr>
          <p:cNvCxnSpPr>
            <a:stCxn id="83" idx="3"/>
            <a:endCxn id="88" idx="2"/>
          </p:cNvCxnSpPr>
          <p:nvPr/>
        </p:nvCxnSpPr>
        <p:spPr>
          <a:xfrm>
            <a:off x="3164373" y="1127747"/>
            <a:ext cx="203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F820FAD-BC90-4CB3-8D97-95F53DE3B69C}"/>
              </a:ext>
            </a:extLst>
          </p:cNvPr>
          <p:cNvCxnSpPr>
            <a:stCxn id="84" idx="3"/>
            <a:endCxn id="87" idx="2"/>
          </p:cNvCxnSpPr>
          <p:nvPr/>
        </p:nvCxnSpPr>
        <p:spPr>
          <a:xfrm>
            <a:off x="3164373" y="1873429"/>
            <a:ext cx="203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882755-8CB4-40A2-8555-CA842CAC1AD6}"/>
              </a:ext>
            </a:extLst>
          </p:cNvPr>
          <p:cNvCxnSpPr>
            <a:stCxn id="85" idx="3"/>
            <a:endCxn id="86" idx="2"/>
          </p:cNvCxnSpPr>
          <p:nvPr/>
        </p:nvCxnSpPr>
        <p:spPr>
          <a:xfrm>
            <a:off x="3172037" y="2620117"/>
            <a:ext cx="19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07FEA7-B3CB-4022-AD59-F2A742464056}"/>
              </a:ext>
            </a:extLst>
          </p:cNvPr>
          <p:cNvCxnSpPr>
            <a:cxnSpLocks/>
            <a:stCxn id="86" idx="6"/>
            <a:endCxn id="100" idx="1"/>
          </p:cNvCxnSpPr>
          <p:nvPr/>
        </p:nvCxnSpPr>
        <p:spPr>
          <a:xfrm flipV="1">
            <a:off x="4038024" y="2615737"/>
            <a:ext cx="295693" cy="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9F93240-4655-4B81-A14C-2FA09C48D4F9}"/>
              </a:ext>
            </a:extLst>
          </p:cNvPr>
          <p:cNvCxnSpPr>
            <a:stCxn id="87" idx="6"/>
            <a:endCxn id="89" idx="1"/>
          </p:cNvCxnSpPr>
          <p:nvPr/>
        </p:nvCxnSpPr>
        <p:spPr>
          <a:xfrm>
            <a:off x="4038024" y="1873429"/>
            <a:ext cx="295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6308D83-861D-4B19-B505-C34FF92A119D}"/>
              </a:ext>
            </a:extLst>
          </p:cNvPr>
          <p:cNvCxnSpPr>
            <a:cxnSpLocks/>
            <a:stCxn id="88" idx="6"/>
            <a:endCxn id="99" idx="1"/>
          </p:cNvCxnSpPr>
          <p:nvPr/>
        </p:nvCxnSpPr>
        <p:spPr>
          <a:xfrm>
            <a:off x="4038024" y="1127747"/>
            <a:ext cx="295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9731561-5866-4CD0-A001-AF64B4C39127}"/>
              </a:ext>
            </a:extLst>
          </p:cNvPr>
          <p:cNvCxnSpPr>
            <a:stCxn id="89" idx="3"/>
            <a:endCxn id="90" idx="2"/>
          </p:cNvCxnSpPr>
          <p:nvPr/>
        </p:nvCxnSpPr>
        <p:spPr>
          <a:xfrm>
            <a:off x="4819854" y="1873429"/>
            <a:ext cx="256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3B80266-8A04-4EA9-A56A-CAE60105335E}"/>
              </a:ext>
            </a:extLst>
          </p:cNvPr>
          <p:cNvSpPr txBox="1"/>
          <p:nvPr/>
        </p:nvSpPr>
        <p:spPr>
          <a:xfrm>
            <a:off x="54299" y="863903"/>
            <a:ext cx="2485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CASE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Miner accumulates the mined Bitcoins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Low Anonymity concern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4DCFD61-A6C7-47E4-AE4A-A9E374BD3D37}"/>
              </a:ext>
            </a:extLst>
          </p:cNvPr>
          <p:cNvSpPr/>
          <p:nvPr/>
        </p:nvSpPr>
        <p:spPr>
          <a:xfrm>
            <a:off x="4333717" y="903488"/>
            <a:ext cx="486137" cy="4485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A6DADE3-B44A-49C4-A1FC-8EAE66FE873A}"/>
              </a:ext>
            </a:extLst>
          </p:cNvPr>
          <p:cNvSpPr/>
          <p:nvPr/>
        </p:nvSpPr>
        <p:spPr>
          <a:xfrm>
            <a:off x="4333717" y="2391478"/>
            <a:ext cx="486137" cy="4485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C205AED-56FD-481D-A920-659E90F902A4}"/>
              </a:ext>
            </a:extLst>
          </p:cNvPr>
          <p:cNvSpPr/>
          <p:nvPr/>
        </p:nvSpPr>
        <p:spPr>
          <a:xfrm>
            <a:off x="5076263" y="903488"/>
            <a:ext cx="669790" cy="44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FDE086C-8BF6-4364-BF94-9E7ED09481AF}"/>
              </a:ext>
            </a:extLst>
          </p:cNvPr>
          <p:cNvSpPr/>
          <p:nvPr/>
        </p:nvSpPr>
        <p:spPr>
          <a:xfrm>
            <a:off x="5051269" y="2395858"/>
            <a:ext cx="669790" cy="44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2DA1551-2B7B-4439-AD81-4F94E415EA5F}"/>
              </a:ext>
            </a:extLst>
          </p:cNvPr>
          <p:cNvCxnSpPr>
            <a:stCxn id="100" idx="3"/>
            <a:endCxn id="102" idx="2"/>
          </p:cNvCxnSpPr>
          <p:nvPr/>
        </p:nvCxnSpPr>
        <p:spPr>
          <a:xfrm>
            <a:off x="4819854" y="2615737"/>
            <a:ext cx="231415" cy="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C1469CF-7ECD-4943-85C6-FAC4846C3FD4}"/>
              </a:ext>
            </a:extLst>
          </p:cNvPr>
          <p:cNvCxnSpPr>
            <a:stCxn id="99" idx="3"/>
            <a:endCxn id="101" idx="2"/>
          </p:cNvCxnSpPr>
          <p:nvPr/>
        </p:nvCxnSpPr>
        <p:spPr>
          <a:xfrm>
            <a:off x="4819854" y="1127747"/>
            <a:ext cx="256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D53AB8A-0EEA-49BE-9990-A4392B7AFFE9}"/>
              </a:ext>
            </a:extLst>
          </p:cNvPr>
          <p:cNvSpPr/>
          <p:nvPr/>
        </p:nvSpPr>
        <p:spPr>
          <a:xfrm>
            <a:off x="6009829" y="1649170"/>
            <a:ext cx="486137" cy="4485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92DB532-FA5E-4452-9BEE-2D4BEC4A0045}"/>
              </a:ext>
            </a:extLst>
          </p:cNvPr>
          <p:cNvSpPr/>
          <p:nvPr/>
        </p:nvSpPr>
        <p:spPr>
          <a:xfrm>
            <a:off x="6718429" y="1712670"/>
            <a:ext cx="669790" cy="44851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BD6AD0A-C321-43FF-9BE1-AE299A48B444}"/>
              </a:ext>
            </a:extLst>
          </p:cNvPr>
          <p:cNvCxnSpPr>
            <a:stCxn id="101" idx="5"/>
            <a:endCxn id="105" idx="0"/>
          </p:cNvCxnSpPr>
          <p:nvPr/>
        </p:nvCxnSpPr>
        <p:spPr>
          <a:xfrm>
            <a:off x="5647965" y="1286321"/>
            <a:ext cx="604933" cy="36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79CEE8C-75F8-452E-B51B-6FDB5B996375}"/>
              </a:ext>
            </a:extLst>
          </p:cNvPr>
          <p:cNvCxnSpPr>
            <a:stCxn id="90" idx="6"/>
            <a:endCxn id="105" idx="1"/>
          </p:cNvCxnSpPr>
          <p:nvPr/>
        </p:nvCxnSpPr>
        <p:spPr>
          <a:xfrm>
            <a:off x="5746053" y="1873429"/>
            <a:ext cx="26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58E2F37-A138-4AF5-BC46-DEC8E4682FA8}"/>
              </a:ext>
            </a:extLst>
          </p:cNvPr>
          <p:cNvCxnSpPr>
            <a:stCxn id="102" idx="6"/>
            <a:endCxn id="105" idx="2"/>
          </p:cNvCxnSpPr>
          <p:nvPr/>
        </p:nvCxnSpPr>
        <p:spPr>
          <a:xfrm flipV="1">
            <a:off x="5721059" y="2097687"/>
            <a:ext cx="531839" cy="52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4A2CF2D-5491-434F-82F3-0A2A7C4DF4ED}"/>
              </a:ext>
            </a:extLst>
          </p:cNvPr>
          <p:cNvCxnSpPr>
            <a:cxnSpLocks/>
            <a:stCxn id="105" idx="3"/>
            <a:endCxn id="106" idx="2"/>
          </p:cNvCxnSpPr>
          <p:nvPr/>
        </p:nvCxnSpPr>
        <p:spPr>
          <a:xfrm>
            <a:off x="6495966" y="1873429"/>
            <a:ext cx="222463" cy="6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D06EBAA-A6D3-4ED0-80D6-236F90C6B319}"/>
              </a:ext>
            </a:extLst>
          </p:cNvPr>
          <p:cNvSpPr/>
          <p:nvPr/>
        </p:nvSpPr>
        <p:spPr>
          <a:xfrm>
            <a:off x="43299" y="2309990"/>
            <a:ext cx="27591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5F5F5F"/>
                </a:solidFill>
                <a:effectLst/>
                <a:latin typeface="Helvetica Neue"/>
              </a:rPr>
              <a:t>2010-06-04 to 2010-06-15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D974D8D-2B01-4015-B0FE-06AFCE782990}"/>
              </a:ext>
            </a:extLst>
          </p:cNvPr>
          <p:cNvSpPr txBox="1"/>
          <p:nvPr/>
        </p:nvSpPr>
        <p:spPr>
          <a:xfrm>
            <a:off x="6626018" y="1367317"/>
            <a:ext cx="905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150 BTC</a:t>
            </a:r>
            <a:endParaRPr lang="en-US" sz="1600" b="0" dirty="0">
              <a:effectLst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B85D00C-C8E8-46CD-80F5-7010E4929A3D}"/>
              </a:ext>
            </a:extLst>
          </p:cNvPr>
          <p:cNvSpPr txBox="1"/>
          <p:nvPr/>
        </p:nvSpPr>
        <p:spPr>
          <a:xfrm>
            <a:off x="2566820" y="2101005"/>
            <a:ext cx="905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 BTC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F37BB74-4E5A-4FC6-A2F3-09A1892C87B6}"/>
              </a:ext>
            </a:extLst>
          </p:cNvPr>
          <p:cNvSpPr txBox="1"/>
          <p:nvPr/>
        </p:nvSpPr>
        <p:spPr>
          <a:xfrm>
            <a:off x="7913863" y="1347016"/>
            <a:ext cx="1331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Address with BTC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6406D29-CA18-46DC-92AA-9C8F3C3DB14A}"/>
              </a:ext>
            </a:extLst>
          </p:cNvPr>
          <p:cNvSpPr/>
          <p:nvPr/>
        </p:nvSpPr>
        <p:spPr>
          <a:xfrm flipV="1">
            <a:off x="7448890" y="972992"/>
            <a:ext cx="449542" cy="308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E105A15-8FDA-4503-87AC-B93F32A15A4C}"/>
              </a:ext>
            </a:extLst>
          </p:cNvPr>
          <p:cNvSpPr/>
          <p:nvPr/>
        </p:nvSpPr>
        <p:spPr>
          <a:xfrm flipV="1">
            <a:off x="7521285" y="1868252"/>
            <a:ext cx="326280" cy="30880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9D0D71E-284E-4947-BB62-3B46AA27F8BA}"/>
              </a:ext>
            </a:extLst>
          </p:cNvPr>
          <p:cNvSpPr/>
          <p:nvPr/>
        </p:nvSpPr>
        <p:spPr>
          <a:xfrm rot="10800000" flipV="1">
            <a:off x="7515139" y="2368129"/>
            <a:ext cx="326280" cy="30880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10912F5-2323-4220-A622-E74F78CAE4D8}"/>
              </a:ext>
            </a:extLst>
          </p:cNvPr>
          <p:cNvSpPr/>
          <p:nvPr/>
        </p:nvSpPr>
        <p:spPr>
          <a:xfrm flipV="1">
            <a:off x="7448890" y="1369980"/>
            <a:ext cx="449542" cy="308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BC448D3-C8F7-4CD6-A94D-33ABFFE99335}"/>
              </a:ext>
            </a:extLst>
          </p:cNvPr>
          <p:cNvSpPr txBox="1"/>
          <p:nvPr/>
        </p:nvSpPr>
        <p:spPr>
          <a:xfrm>
            <a:off x="7913863" y="953384"/>
            <a:ext cx="1079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Addresses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E4D90BB-F601-45DC-933E-BD80A1B230D6}"/>
              </a:ext>
            </a:extLst>
          </p:cNvPr>
          <p:cNvSpPr txBox="1"/>
          <p:nvPr/>
        </p:nvSpPr>
        <p:spPr>
          <a:xfrm>
            <a:off x="7913863" y="1842129"/>
            <a:ext cx="172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Transaction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844A2E-E5AC-44BB-A7F2-087D474A08DD}"/>
              </a:ext>
            </a:extLst>
          </p:cNvPr>
          <p:cNvSpPr txBox="1"/>
          <p:nvPr/>
        </p:nvSpPr>
        <p:spPr>
          <a:xfrm>
            <a:off x="7913863" y="2342192"/>
            <a:ext cx="172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Mining Transaction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F75832-8108-D746-A192-7984E3A60E67}"/>
              </a:ext>
            </a:extLst>
          </p:cNvPr>
          <p:cNvGrpSpPr/>
          <p:nvPr/>
        </p:nvGrpSpPr>
        <p:grpSpPr>
          <a:xfrm>
            <a:off x="71595" y="3114442"/>
            <a:ext cx="9000811" cy="3634247"/>
            <a:chOff x="71595" y="3114442"/>
            <a:chExt cx="9000811" cy="363424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5649E8-212F-4ED4-AE93-F11C1DBD8B32}"/>
                </a:ext>
              </a:extLst>
            </p:cNvPr>
            <p:cNvSpPr/>
            <p:nvPr/>
          </p:nvSpPr>
          <p:spPr>
            <a:xfrm>
              <a:off x="203519" y="5142864"/>
              <a:ext cx="486137" cy="46009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2295E64-3974-4E0E-B2FC-AB3BCE95230A}"/>
                </a:ext>
              </a:extLst>
            </p:cNvPr>
            <p:cNvSpPr/>
            <p:nvPr/>
          </p:nvSpPr>
          <p:spPr>
            <a:xfrm>
              <a:off x="874372" y="5149214"/>
              <a:ext cx="669790" cy="4600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E05158-EAFA-41F7-B7AE-ACC71103E57D}"/>
                </a:ext>
              </a:extLst>
            </p:cNvPr>
            <p:cNvSpPr/>
            <p:nvPr/>
          </p:nvSpPr>
          <p:spPr>
            <a:xfrm>
              <a:off x="1767727" y="5142864"/>
              <a:ext cx="486137" cy="46009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7601917-8F14-4870-AE13-AB14E8C51752}"/>
                </a:ext>
              </a:extLst>
            </p:cNvPr>
            <p:cNvSpPr/>
            <p:nvPr/>
          </p:nvSpPr>
          <p:spPr>
            <a:xfrm>
              <a:off x="2502247" y="5142864"/>
              <a:ext cx="669790" cy="4600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4B5C52-833F-42F2-A2BA-E9E2E1171392}"/>
                </a:ext>
              </a:extLst>
            </p:cNvPr>
            <p:cNvSpPr/>
            <p:nvPr/>
          </p:nvSpPr>
          <p:spPr>
            <a:xfrm>
              <a:off x="3363654" y="5142864"/>
              <a:ext cx="486137" cy="46009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BE0BF87-375C-4ADE-B13B-54A7602DA14D}"/>
                </a:ext>
              </a:extLst>
            </p:cNvPr>
            <p:cNvSpPr/>
            <p:nvPr/>
          </p:nvSpPr>
          <p:spPr>
            <a:xfrm>
              <a:off x="4013337" y="5142864"/>
              <a:ext cx="669790" cy="4600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C75FA6-E69D-4BD8-9E06-1212A704963B}"/>
                </a:ext>
              </a:extLst>
            </p:cNvPr>
            <p:cNvSpPr/>
            <p:nvPr/>
          </p:nvSpPr>
          <p:spPr>
            <a:xfrm>
              <a:off x="4908190" y="5142864"/>
              <a:ext cx="486137" cy="46009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C479622-3DE1-4FB3-B8AC-C1819772FC4D}"/>
                </a:ext>
              </a:extLst>
            </p:cNvPr>
            <p:cNvSpPr/>
            <p:nvPr/>
          </p:nvSpPr>
          <p:spPr>
            <a:xfrm>
              <a:off x="5670103" y="5149214"/>
              <a:ext cx="669790" cy="4600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F26432-1066-4BAC-86C9-A1636A5B51CB}"/>
                </a:ext>
              </a:extLst>
            </p:cNvPr>
            <p:cNvSpPr/>
            <p:nvPr/>
          </p:nvSpPr>
          <p:spPr>
            <a:xfrm>
              <a:off x="6635229" y="5142864"/>
              <a:ext cx="486137" cy="46009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927D62A-4404-41B4-B855-9776BF9455E8}"/>
                </a:ext>
              </a:extLst>
            </p:cNvPr>
            <p:cNvSpPr/>
            <p:nvPr/>
          </p:nvSpPr>
          <p:spPr>
            <a:xfrm>
              <a:off x="7331139" y="5142864"/>
              <a:ext cx="669790" cy="4600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998DAE8-3A70-4762-B3E3-9619D052A6B5}"/>
                </a:ext>
              </a:extLst>
            </p:cNvPr>
            <p:cNvSpPr/>
            <p:nvPr/>
          </p:nvSpPr>
          <p:spPr>
            <a:xfrm>
              <a:off x="7102370" y="5657483"/>
              <a:ext cx="669790" cy="4600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FAE93B-2399-4F53-9286-45EA9551AD96}"/>
                </a:ext>
              </a:extLst>
            </p:cNvPr>
            <p:cNvSpPr/>
            <p:nvPr/>
          </p:nvSpPr>
          <p:spPr>
            <a:xfrm>
              <a:off x="8333107" y="5698663"/>
              <a:ext cx="486137" cy="46009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D7EE77-6077-4566-A9EC-C352B6EEBFA6}"/>
                </a:ext>
              </a:extLst>
            </p:cNvPr>
            <p:cNvSpPr/>
            <p:nvPr/>
          </p:nvSpPr>
          <p:spPr>
            <a:xfrm>
              <a:off x="8316070" y="5132136"/>
              <a:ext cx="486137" cy="46009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90915E-DD53-4A58-A0B8-ECBF9F40EE76}"/>
                </a:ext>
              </a:extLst>
            </p:cNvPr>
            <p:cNvSpPr/>
            <p:nvPr/>
          </p:nvSpPr>
          <p:spPr>
            <a:xfrm>
              <a:off x="8321138" y="4431371"/>
              <a:ext cx="486137" cy="46009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B93341-72AE-4760-A3DD-DB2FFBE7B98B}"/>
                </a:ext>
              </a:extLst>
            </p:cNvPr>
            <p:cNvSpPr/>
            <p:nvPr/>
          </p:nvSpPr>
          <p:spPr>
            <a:xfrm>
              <a:off x="7501109" y="4431371"/>
              <a:ext cx="486137" cy="46009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E1863C3-9749-48C7-B34B-BD3FF04A3B99}"/>
                </a:ext>
              </a:extLst>
            </p:cNvPr>
            <p:cNvSpPr/>
            <p:nvPr/>
          </p:nvSpPr>
          <p:spPr>
            <a:xfrm>
              <a:off x="8176981" y="3814498"/>
              <a:ext cx="669790" cy="4600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E3F048B-A0AC-4B29-892B-046609200ACC}"/>
                </a:ext>
              </a:extLst>
            </p:cNvPr>
            <p:cNvSpPr/>
            <p:nvPr/>
          </p:nvSpPr>
          <p:spPr>
            <a:xfrm>
              <a:off x="7231056" y="3814498"/>
              <a:ext cx="669790" cy="46009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D15202-375F-488A-B212-51AB1D1796B4}"/>
                </a:ext>
              </a:extLst>
            </p:cNvPr>
            <p:cNvSpPr/>
            <p:nvPr/>
          </p:nvSpPr>
          <p:spPr>
            <a:xfrm>
              <a:off x="6445123" y="3814498"/>
              <a:ext cx="669790" cy="4600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560E4A-CAE9-41CA-910C-425BFFE89319}"/>
                </a:ext>
              </a:extLst>
            </p:cNvPr>
            <p:cNvSpPr/>
            <p:nvPr/>
          </p:nvSpPr>
          <p:spPr>
            <a:xfrm>
              <a:off x="6747180" y="4431371"/>
              <a:ext cx="486137" cy="46009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DE20B03-0CAD-4B9D-992C-2AEC4420CE20}"/>
                </a:ext>
              </a:extLst>
            </p:cNvPr>
            <p:cNvSpPr/>
            <p:nvPr/>
          </p:nvSpPr>
          <p:spPr>
            <a:xfrm>
              <a:off x="5499198" y="4068442"/>
              <a:ext cx="669790" cy="4600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17CA2FC-6E16-4FA4-A05B-2EDB086283C3}"/>
                </a:ext>
              </a:extLst>
            </p:cNvPr>
            <p:cNvSpPr/>
            <p:nvPr/>
          </p:nvSpPr>
          <p:spPr>
            <a:xfrm>
              <a:off x="5845100" y="3454430"/>
              <a:ext cx="486137" cy="46009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6A639C6-3421-4AB0-923A-4C1169B9775D}"/>
                </a:ext>
              </a:extLst>
            </p:cNvPr>
            <p:cNvSpPr/>
            <p:nvPr/>
          </p:nvSpPr>
          <p:spPr>
            <a:xfrm>
              <a:off x="4749521" y="3452089"/>
              <a:ext cx="669790" cy="46009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20E268-42ED-44FB-8D4F-0BCB2E469608}"/>
                </a:ext>
              </a:extLst>
            </p:cNvPr>
            <p:cNvSpPr/>
            <p:nvPr/>
          </p:nvSpPr>
          <p:spPr>
            <a:xfrm>
              <a:off x="4719046" y="4018727"/>
              <a:ext cx="669790" cy="4600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6475346-8F94-4489-B623-D47EA8BD0C6F}"/>
                </a:ext>
              </a:extLst>
            </p:cNvPr>
            <p:cNvSpPr/>
            <p:nvPr/>
          </p:nvSpPr>
          <p:spPr>
            <a:xfrm>
              <a:off x="4119427" y="3872539"/>
              <a:ext cx="486137" cy="46009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5B2C722-4640-4506-BED2-DF94398CA18D}"/>
                </a:ext>
              </a:extLst>
            </p:cNvPr>
            <p:cNvSpPr/>
            <p:nvPr/>
          </p:nvSpPr>
          <p:spPr>
            <a:xfrm>
              <a:off x="3229800" y="3883317"/>
              <a:ext cx="669790" cy="4600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59C0A87-AC63-4BCB-A99C-392B4B171F4F}"/>
                </a:ext>
              </a:extLst>
            </p:cNvPr>
            <p:cNvSpPr/>
            <p:nvPr/>
          </p:nvSpPr>
          <p:spPr>
            <a:xfrm>
              <a:off x="2456196" y="3618082"/>
              <a:ext cx="486137" cy="46009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6D26BC7-0F91-4C24-9E3F-0758B77C1416}"/>
                </a:ext>
              </a:extLst>
            </p:cNvPr>
            <p:cNvSpPr/>
            <p:nvPr/>
          </p:nvSpPr>
          <p:spPr>
            <a:xfrm>
              <a:off x="1533254" y="3602593"/>
              <a:ext cx="669790" cy="46009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26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66416C7-321F-4F9E-AE16-ADF45460398E}"/>
                </a:ext>
              </a:extLst>
            </p:cNvPr>
            <p:cNvCxnSpPr>
              <a:cxnSpLocks/>
              <a:stCxn id="9" idx="3"/>
              <a:endCxn id="10" idx="2"/>
            </p:cNvCxnSpPr>
            <p:nvPr/>
          </p:nvCxnSpPr>
          <p:spPr>
            <a:xfrm>
              <a:off x="689656" y="5372911"/>
              <a:ext cx="184716" cy="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C582F97-37B7-42C7-896D-880A0C485F98}"/>
                </a:ext>
              </a:extLst>
            </p:cNvPr>
            <p:cNvCxnSpPr>
              <a:cxnSpLocks/>
              <a:stCxn id="10" idx="6"/>
              <a:endCxn id="11" idx="1"/>
            </p:cNvCxnSpPr>
            <p:nvPr/>
          </p:nvCxnSpPr>
          <p:spPr>
            <a:xfrm flipV="1">
              <a:off x="1544162" y="5372911"/>
              <a:ext cx="223565" cy="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ED8D0B0-0347-48FE-BA93-34A32E6398A7}"/>
                </a:ext>
              </a:extLst>
            </p:cNvPr>
            <p:cNvCxnSpPr>
              <a:cxnSpLocks/>
              <a:stCxn id="11" idx="3"/>
              <a:endCxn id="12" idx="2"/>
            </p:cNvCxnSpPr>
            <p:nvPr/>
          </p:nvCxnSpPr>
          <p:spPr>
            <a:xfrm>
              <a:off x="2253864" y="5372911"/>
              <a:ext cx="2483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0318E56-6C45-449D-8DE1-8A5D681A874C}"/>
                </a:ext>
              </a:extLst>
            </p:cNvPr>
            <p:cNvCxnSpPr>
              <a:cxnSpLocks/>
              <a:stCxn id="12" idx="6"/>
              <a:endCxn id="13" idx="1"/>
            </p:cNvCxnSpPr>
            <p:nvPr/>
          </p:nvCxnSpPr>
          <p:spPr>
            <a:xfrm>
              <a:off x="3172037" y="5372911"/>
              <a:ext cx="191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1440B47-1876-42EE-AE25-4A05EE37DE37}"/>
                </a:ext>
              </a:extLst>
            </p:cNvPr>
            <p:cNvCxnSpPr>
              <a:cxnSpLocks/>
              <a:stCxn id="13" idx="3"/>
              <a:endCxn id="14" idx="2"/>
            </p:cNvCxnSpPr>
            <p:nvPr/>
          </p:nvCxnSpPr>
          <p:spPr>
            <a:xfrm>
              <a:off x="3849791" y="5372911"/>
              <a:ext cx="1635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1AF8E3B-C2D2-4BA1-81E3-C1337F6D0671}"/>
                </a:ext>
              </a:extLst>
            </p:cNvPr>
            <p:cNvCxnSpPr>
              <a:cxnSpLocks/>
              <a:stCxn id="14" idx="6"/>
              <a:endCxn id="15" idx="1"/>
            </p:cNvCxnSpPr>
            <p:nvPr/>
          </p:nvCxnSpPr>
          <p:spPr>
            <a:xfrm>
              <a:off x="4683127" y="5372911"/>
              <a:ext cx="2250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EF14779F-D91A-490F-AF3F-DC402C187436}"/>
                </a:ext>
              </a:extLst>
            </p:cNvPr>
            <p:cNvCxnSpPr>
              <a:cxnSpLocks/>
              <a:stCxn id="15" idx="2"/>
              <a:endCxn id="14" idx="4"/>
            </p:cNvCxnSpPr>
            <p:nvPr/>
          </p:nvCxnSpPr>
          <p:spPr>
            <a:xfrm rot="5400000">
              <a:off x="4749746" y="5201445"/>
              <a:ext cx="12700" cy="803027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CD224A-591D-4096-A9B4-C41594365A0B}"/>
                </a:ext>
              </a:extLst>
            </p:cNvPr>
            <p:cNvSpPr/>
            <p:nvPr/>
          </p:nvSpPr>
          <p:spPr>
            <a:xfrm>
              <a:off x="4902699" y="4593705"/>
              <a:ext cx="486137" cy="46009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B99099D-B0BB-44C9-ABE7-3CDB5B697516}"/>
                </a:ext>
              </a:extLst>
            </p:cNvPr>
            <p:cNvCxnSpPr>
              <a:cxnSpLocks/>
              <a:stCxn id="14" idx="0"/>
              <a:endCxn id="43" idx="1"/>
            </p:cNvCxnSpPr>
            <p:nvPr/>
          </p:nvCxnSpPr>
          <p:spPr>
            <a:xfrm flipV="1">
              <a:off x="4348232" y="4823752"/>
              <a:ext cx="554467" cy="319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F20B711-CD58-499B-A32B-A8EA22F5D05C}"/>
                </a:ext>
              </a:extLst>
            </p:cNvPr>
            <p:cNvCxnSpPr>
              <a:cxnSpLocks/>
              <a:stCxn id="43" idx="3"/>
              <a:endCxn id="16" idx="0"/>
            </p:cNvCxnSpPr>
            <p:nvPr/>
          </p:nvCxnSpPr>
          <p:spPr>
            <a:xfrm>
              <a:off x="5388836" y="4823752"/>
              <a:ext cx="616162" cy="325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016947A-B927-419A-BA5A-C0B34DD8D72E}"/>
                </a:ext>
              </a:extLst>
            </p:cNvPr>
            <p:cNvCxnSpPr>
              <a:cxnSpLocks/>
              <a:stCxn id="15" idx="3"/>
              <a:endCxn id="16" idx="2"/>
            </p:cNvCxnSpPr>
            <p:nvPr/>
          </p:nvCxnSpPr>
          <p:spPr>
            <a:xfrm>
              <a:off x="5394327" y="5372911"/>
              <a:ext cx="275776" cy="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E5450D7-56B1-4A4D-9F88-7272CD5C2AAC}"/>
                </a:ext>
              </a:extLst>
            </p:cNvPr>
            <p:cNvCxnSpPr>
              <a:cxnSpLocks/>
              <a:stCxn id="16" idx="6"/>
              <a:endCxn id="17" idx="1"/>
            </p:cNvCxnSpPr>
            <p:nvPr/>
          </p:nvCxnSpPr>
          <p:spPr>
            <a:xfrm flipV="1">
              <a:off x="6339893" y="5372911"/>
              <a:ext cx="295336" cy="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DB30841-1105-4E4A-9B1B-E6D7B60EF9BF}"/>
                </a:ext>
              </a:extLst>
            </p:cNvPr>
            <p:cNvCxnSpPr>
              <a:cxnSpLocks/>
              <a:stCxn id="17" idx="3"/>
              <a:endCxn id="18" idx="2"/>
            </p:cNvCxnSpPr>
            <p:nvPr/>
          </p:nvCxnSpPr>
          <p:spPr>
            <a:xfrm>
              <a:off x="7121366" y="5372911"/>
              <a:ext cx="209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986612A-F4F9-45B3-8C24-A732A463159A}"/>
                </a:ext>
              </a:extLst>
            </p:cNvPr>
            <p:cNvCxnSpPr>
              <a:cxnSpLocks/>
              <a:stCxn id="17" idx="2"/>
              <a:endCxn id="19" idx="1"/>
            </p:cNvCxnSpPr>
            <p:nvPr/>
          </p:nvCxnSpPr>
          <p:spPr>
            <a:xfrm>
              <a:off x="6878298" y="5602958"/>
              <a:ext cx="322160" cy="121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9612202E-19E4-4EB9-82BE-6E6BF639EEDC}"/>
                </a:ext>
              </a:extLst>
            </p:cNvPr>
            <p:cNvCxnSpPr>
              <a:cxnSpLocks/>
              <a:stCxn id="18" idx="7"/>
              <a:endCxn id="21" idx="0"/>
            </p:cNvCxnSpPr>
            <p:nvPr/>
          </p:nvCxnSpPr>
          <p:spPr>
            <a:xfrm rot="5400000" flipH="1" flipV="1">
              <a:off x="8191937" y="4843041"/>
              <a:ext cx="78107" cy="656298"/>
            </a:xfrm>
            <a:prstGeom prst="curvedConnector3">
              <a:avLst>
                <a:gd name="adj1" fmla="val 39267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6ADE30A-060E-49E0-90AD-77D9E055001F}"/>
                </a:ext>
              </a:extLst>
            </p:cNvPr>
            <p:cNvCxnSpPr>
              <a:cxnSpLocks/>
              <a:stCxn id="21" idx="1"/>
              <a:endCxn id="18" idx="6"/>
            </p:cNvCxnSpPr>
            <p:nvPr/>
          </p:nvCxnSpPr>
          <p:spPr>
            <a:xfrm flipH="1">
              <a:off x="8000929" y="5362183"/>
              <a:ext cx="315141" cy="10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DD3AD7F-98F4-4EFA-802A-72716165A1B3}"/>
                </a:ext>
              </a:extLst>
            </p:cNvPr>
            <p:cNvCxnSpPr>
              <a:cxnSpLocks/>
              <a:stCxn id="19" idx="6"/>
              <a:endCxn id="20" idx="1"/>
            </p:cNvCxnSpPr>
            <p:nvPr/>
          </p:nvCxnSpPr>
          <p:spPr>
            <a:xfrm>
              <a:off x="7772160" y="5887530"/>
              <a:ext cx="560947" cy="41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E5DDE50-1660-4DBD-A82B-9A2369B83D74}"/>
                </a:ext>
              </a:extLst>
            </p:cNvPr>
            <p:cNvCxnSpPr>
              <a:cxnSpLocks/>
              <a:stCxn id="20" idx="0"/>
              <a:endCxn id="18" idx="5"/>
            </p:cNvCxnSpPr>
            <p:nvPr/>
          </p:nvCxnSpPr>
          <p:spPr>
            <a:xfrm flipH="1" flipV="1">
              <a:off x="7902841" y="5535579"/>
              <a:ext cx="673335" cy="163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D4C56F4-5EBD-4DAC-9556-016F3C4A76F9}"/>
                </a:ext>
              </a:extLst>
            </p:cNvPr>
            <p:cNvCxnSpPr>
              <a:cxnSpLocks/>
              <a:stCxn id="18" idx="0"/>
              <a:endCxn id="27" idx="2"/>
            </p:cNvCxnSpPr>
            <p:nvPr/>
          </p:nvCxnSpPr>
          <p:spPr>
            <a:xfrm flipH="1" flipV="1">
              <a:off x="6990249" y="4891465"/>
              <a:ext cx="675785" cy="251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120AF67-FC4A-4571-B9A7-65F0A0EAAA16}"/>
                </a:ext>
              </a:extLst>
            </p:cNvPr>
            <p:cNvCxnSpPr>
              <a:cxnSpLocks/>
              <a:stCxn id="18" idx="0"/>
              <a:endCxn id="23" idx="2"/>
            </p:cNvCxnSpPr>
            <p:nvPr/>
          </p:nvCxnSpPr>
          <p:spPr>
            <a:xfrm flipV="1">
              <a:off x="7666034" y="4891465"/>
              <a:ext cx="78144" cy="251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95BAA2F-1311-4006-91C5-B9F399DBF3A9}"/>
                </a:ext>
              </a:extLst>
            </p:cNvPr>
            <p:cNvCxnSpPr>
              <a:cxnSpLocks/>
              <a:stCxn id="18" idx="0"/>
              <a:endCxn id="22" idx="2"/>
            </p:cNvCxnSpPr>
            <p:nvPr/>
          </p:nvCxnSpPr>
          <p:spPr>
            <a:xfrm flipV="1">
              <a:off x="7666034" y="4891465"/>
              <a:ext cx="898173" cy="251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8B429C0-52A7-4314-A7E8-C75C74988E27}"/>
                </a:ext>
              </a:extLst>
            </p:cNvPr>
            <p:cNvCxnSpPr>
              <a:cxnSpLocks/>
              <a:stCxn id="22" idx="0"/>
              <a:endCxn id="25" idx="5"/>
            </p:cNvCxnSpPr>
            <p:nvPr/>
          </p:nvCxnSpPr>
          <p:spPr>
            <a:xfrm flipH="1" flipV="1">
              <a:off x="7802758" y="4207213"/>
              <a:ext cx="761449" cy="224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DD62F6-DED3-4A1A-BBF7-33C9E15C32DC}"/>
                </a:ext>
              </a:extLst>
            </p:cNvPr>
            <p:cNvCxnSpPr>
              <a:cxnSpLocks/>
              <a:stCxn id="22" idx="0"/>
              <a:endCxn id="24" idx="4"/>
            </p:cNvCxnSpPr>
            <p:nvPr/>
          </p:nvCxnSpPr>
          <p:spPr>
            <a:xfrm flipH="1" flipV="1">
              <a:off x="8511876" y="4274592"/>
              <a:ext cx="52331" cy="15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5998881-72FE-46CC-A27F-3C0C2A28F4B1}"/>
                </a:ext>
              </a:extLst>
            </p:cNvPr>
            <p:cNvCxnSpPr>
              <a:cxnSpLocks/>
              <a:stCxn id="23" idx="0"/>
              <a:endCxn id="25" idx="3"/>
            </p:cNvCxnSpPr>
            <p:nvPr/>
          </p:nvCxnSpPr>
          <p:spPr>
            <a:xfrm flipH="1" flipV="1">
              <a:off x="7329144" y="4207213"/>
              <a:ext cx="415034" cy="224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4F09C63-B99A-4658-AA04-2827EB2FDE0B}"/>
                </a:ext>
              </a:extLst>
            </p:cNvPr>
            <p:cNvCxnSpPr>
              <a:cxnSpLocks/>
              <a:stCxn id="23" idx="0"/>
              <a:endCxn id="26" idx="5"/>
            </p:cNvCxnSpPr>
            <p:nvPr/>
          </p:nvCxnSpPr>
          <p:spPr>
            <a:xfrm flipH="1" flipV="1">
              <a:off x="7016825" y="4207213"/>
              <a:ext cx="727353" cy="224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6194DE9-C0BC-4001-B2EE-9B20BE2D55D8}"/>
                </a:ext>
              </a:extLst>
            </p:cNvPr>
            <p:cNvCxnSpPr>
              <a:cxnSpLocks/>
              <a:endCxn id="26" idx="4"/>
            </p:cNvCxnSpPr>
            <p:nvPr/>
          </p:nvCxnSpPr>
          <p:spPr>
            <a:xfrm flipH="1" flipV="1">
              <a:off x="6780018" y="4274592"/>
              <a:ext cx="455503" cy="30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38FCEF2-7197-47A8-8512-081EC524854A}"/>
                </a:ext>
              </a:extLst>
            </p:cNvPr>
            <p:cNvCxnSpPr>
              <a:cxnSpLocks/>
              <a:stCxn id="17" idx="0"/>
              <a:endCxn id="28" idx="4"/>
            </p:cNvCxnSpPr>
            <p:nvPr/>
          </p:nvCxnSpPr>
          <p:spPr>
            <a:xfrm flipH="1" flipV="1">
              <a:off x="5834093" y="4528536"/>
              <a:ext cx="1044205" cy="614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A7B46D8-21F1-46FA-83DE-071E208752AC}"/>
                </a:ext>
              </a:extLst>
            </p:cNvPr>
            <p:cNvCxnSpPr>
              <a:cxnSpLocks/>
              <a:stCxn id="28" idx="7"/>
              <a:endCxn id="29" idx="2"/>
            </p:cNvCxnSpPr>
            <p:nvPr/>
          </p:nvCxnSpPr>
          <p:spPr>
            <a:xfrm flipV="1">
              <a:off x="6070900" y="3914524"/>
              <a:ext cx="17269" cy="221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CD37BDD-44FB-4307-880C-36AA02B8ECC8}"/>
                </a:ext>
              </a:extLst>
            </p:cNvPr>
            <p:cNvCxnSpPr>
              <a:cxnSpLocks/>
              <a:stCxn id="26" idx="2"/>
              <a:endCxn id="29" idx="2"/>
            </p:cNvCxnSpPr>
            <p:nvPr/>
          </p:nvCxnSpPr>
          <p:spPr>
            <a:xfrm flipH="1" flipV="1">
              <a:off x="6088169" y="3914524"/>
              <a:ext cx="356954" cy="130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0E4686A-195F-4752-90F9-C8A9A824E2F6}"/>
                </a:ext>
              </a:extLst>
            </p:cNvPr>
            <p:cNvCxnSpPr>
              <a:cxnSpLocks/>
              <a:stCxn id="29" idx="1"/>
              <a:endCxn id="30" idx="6"/>
            </p:cNvCxnSpPr>
            <p:nvPr/>
          </p:nvCxnSpPr>
          <p:spPr>
            <a:xfrm flipH="1" flipV="1">
              <a:off x="5419311" y="3682136"/>
              <a:ext cx="425789" cy="2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D886008-1699-4913-B40B-ABA8E2F224AC}"/>
                </a:ext>
              </a:extLst>
            </p:cNvPr>
            <p:cNvCxnSpPr>
              <a:cxnSpLocks/>
              <a:stCxn id="29" idx="2"/>
              <a:endCxn id="31" idx="7"/>
            </p:cNvCxnSpPr>
            <p:nvPr/>
          </p:nvCxnSpPr>
          <p:spPr>
            <a:xfrm flipH="1">
              <a:off x="5290748" y="3914524"/>
              <a:ext cx="797421" cy="171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8D62362-1E2D-4695-B838-72F2BE2E1E2E}"/>
                </a:ext>
              </a:extLst>
            </p:cNvPr>
            <p:cNvCxnSpPr>
              <a:cxnSpLocks/>
              <a:stCxn id="31" idx="2"/>
              <a:endCxn id="32" idx="3"/>
            </p:cNvCxnSpPr>
            <p:nvPr/>
          </p:nvCxnSpPr>
          <p:spPr>
            <a:xfrm flipH="1" flipV="1">
              <a:off x="4605564" y="4102586"/>
              <a:ext cx="113482" cy="1461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AB8EEE1-6109-4753-A516-80802EA90E3E}"/>
                </a:ext>
              </a:extLst>
            </p:cNvPr>
            <p:cNvCxnSpPr>
              <a:cxnSpLocks/>
              <a:stCxn id="32" idx="0"/>
              <a:endCxn id="30" idx="2"/>
            </p:cNvCxnSpPr>
            <p:nvPr/>
          </p:nvCxnSpPr>
          <p:spPr>
            <a:xfrm flipV="1">
              <a:off x="4362496" y="3682136"/>
              <a:ext cx="387025" cy="190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2E5C3C1-F918-416A-8C48-97A71A4C561E}"/>
                </a:ext>
              </a:extLst>
            </p:cNvPr>
            <p:cNvCxnSpPr>
              <a:cxnSpLocks/>
              <a:stCxn id="32" idx="1"/>
              <a:endCxn id="33" idx="6"/>
            </p:cNvCxnSpPr>
            <p:nvPr/>
          </p:nvCxnSpPr>
          <p:spPr>
            <a:xfrm flipH="1">
              <a:off x="3899590" y="4102586"/>
              <a:ext cx="219837" cy="10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8F47F6D-FE8E-40DD-9807-759DBACEFFC9}"/>
                </a:ext>
              </a:extLst>
            </p:cNvPr>
            <p:cNvCxnSpPr>
              <a:cxnSpLocks/>
              <a:stCxn id="33" idx="2"/>
              <a:endCxn id="34" idx="3"/>
            </p:cNvCxnSpPr>
            <p:nvPr/>
          </p:nvCxnSpPr>
          <p:spPr>
            <a:xfrm flipH="1" flipV="1">
              <a:off x="2942333" y="3848129"/>
              <a:ext cx="287467" cy="265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8D74A2A-7BD6-4AA4-A0E7-4327EA7FF8B5}"/>
                </a:ext>
              </a:extLst>
            </p:cNvPr>
            <p:cNvCxnSpPr>
              <a:cxnSpLocks/>
              <a:stCxn id="34" idx="1"/>
              <a:endCxn id="35" idx="6"/>
            </p:cNvCxnSpPr>
            <p:nvPr/>
          </p:nvCxnSpPr>
          <p:spPr>
            <a:xfrm flipH="1" flipV="1">
              <a:off x="2203044" y="3832640"/>
              <a:ext cx="253152" cy="1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18EDA26-BF42-4697-ADA3-E38611A3FCA0}"/>
                </a:ext>
              </a:extLst>
            </p:cNvPr>
            <p:cNvSpPr txBox="1"/>
            <p:nvPr/>
          </p:nvSpPr>
          <p:spPr>
            <a:xfrm>
              <a:off x="1076116" y="3266919"/>
              <a:ext cx="21204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17.97607515 BTC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D4B5907-8EE2-49A1-8D39-9C9B65054823}"/>
                </a:ext>
              </a:extLst>
            </p:cNvPr>
            <p:cNvSpPr txBox="1"/>
            <p:nvPr/>
          </p:nvSpPr>
          <p:spPr>
            <a:xfrm>
              <a:off x="4292250" y="3118112"/>
              <a:ext cx="21204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16.00036303 BTC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96577CF-76E7-4FE7-8362-335E10887680}"/>
                </a:ext>
              </a:extLst>
            </p:cNvPr>
            <p:cNvSpPr txBox="1"/>
            <p:nvPr/>
          </p:nvSpPr>
          <p:spPr>
            <a:xfrm>
              <a:off x="6696217" y="3436280"/>
              <a:ext cx="21204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16.00036719 BTC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D42E72F7-FFDF-470A-AE5A-9BB46106C46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07675" y="3532342"/>
              <a:ext cx="2833073" cy="2188871"/>
            </a:xfrm>
            <a:prstGeom prst="bentConnector3">
              <a:avLst/>
            </a:prstGeom>
            <a:ln w="19050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04E89C7-9AC7-4803-B693-62EF011CA5DB}"/>
                </a:ext>
              </a:extLst>
            </p:cNvPr>
            <p:cNvSpPr/>
            <p:nvPr/>
          </p:nvSpPr>
          <p:spPr>
            <a:xfrm>
              <a:off x="2959080" y="5615333"/>
              <a:ext cx="16227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0" i="0" dirty="0">
                  <a:solidFill>
                    <a:srgbClr val="5F5F5F"/>
                  </a:solidFill>
                  <a:effectLst/>
                  <a:latin typeface="Helvetica Neue"/>
                </a:rPr>
                <a:t>2017-11-19 </a:t>
              </a:r>
              <a:r>
                <a:rPr lang="en-US" sz="1600" b="0" i="0" dirty="0">
                  <a:solidFill>
                    <a:srgbClr val="5F5F5F"/>
                  </a:solidFill>
                  <a:effectLst/>
                  <a:latin typeface="Helvetica Neue"/>
                  <a:sym typeface="Wingdings" panose="05000000000000000000" pitchFamily="2" charset="2"/>
                </a:rPr>
                <a:t> </a:t>
              </a:r>
              <a:endParaRPr lang="en-US" sz="16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E785FDE-450F-4BBF-A490-F38D6D6A84C2}"/>
                </a:ext>
              </a:extLst>
            </p:cNvPr>
            <p:cNvSpPr/>
            <p:nvPr/>
          </p:nvSpPr>
          <p:spPr>
            <a:xfrm>
              <a:off x="101215" y="5653179"/>
              <a:ext cx="129320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0" i="0" dirty="0">
                  <a:solidFill>
                    <a:srgbClr val="5F5F5F"/>
                  </a:solidFill>
                  <a:effectLst/>
                  <a:latin typeface="Helvetica Neue"/>
                </a:rPr>
                <a:t>2010-02-21</a:t>
              </a:r>
              <a:endParaRPr lang="en-US" sz="16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33D4D32-BD85-4CB0-9B14-A5D6D737D536}"/>
                </a:ext>
              </a:extLst>
            </p:cNvPr>
            <p:cNvSpPr/>
            <p:nvPr/>
          </p:nvSpPr>
          <p:spPr>
            <a:xfrm>
              <a:off x="1488470" y="5613378"/>
              <a:ext cx="129320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0" i="0" dirty="0">
                  <a:solidFill>
                    <a:srgbClr val="5F5F5F"/>
                  </a:solidFill>
                  <a:effectLst/>
                  <a:latin typeface="Helvetica Neue"/>
                </a:rPr>
                <a:t>2011-06-14</a:t>
              </a:r>
              <a:endParaRPr lang="en-US" sz="16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0E11DC2-032B-4520-AB88-F4092548CBAA}"/>
                </a:ext>
              </a:extLst>
            </p:cNvPr>
            <p:cNvSpPr/>
            <p:nvPr/>
          </p:nvSpPr>
          <p:spPr>
            <a:xfrm>
              <a:off x="1472999" y="4078689"/>
              <a:ext cx="129320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0" i="0" dirty="0">
                  <a:solidFill>
                    <a:srgbClr val="5F5F5F"/>
                  </a:solidFill>
                  <a:effectLst/>
                  <a:latin typeface="Helvetica Neue"/>
                </a:rPr>
                <a:t>2018-01-05</a:t>
              </a:r>
              <a:endParaRPr lang="en-US" sz="16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0AA0750-9E31-4C24-832F-DB8CF192E1E6}"/>
                </a:ext>
              </a:extLst>
            </p:cNvPr>
            <p:cNvSpPr txBox="1"/>
            <p:nvPr/>
          </p:nvSpPr>
          <p:spPr>
            <a:xfrm>
              <a:off x="614745" y="4870755"/>
              <a:ext cx="981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50 BTC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87763A3-7E43-4165-B3A6-BBE41382B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95" y="3114442"/>
              <a:ext cx="9000811" cy="3634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9F1B3788-327D-4D2D-8F67-31295BD0D802}"/>
                </a:ext>
              </a:extLst>
            </p:cNvPr>
            <p:cNvSpPr txBox="1"/>
            <p:nvPr/>
          </p:nvSpPr>
          <p:spPr>
            <a:xfrm>
              <a:off x="1577078" y="5886860"/>
              <a:ext cx="5394612" cy="8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CASE II</a:t>
              </a:r>
            </a:p>
            <a:p>
              <a:r>
                <a:rPr lang="en-US" sz="1600" b="1" dirty="0">
                  <a:solidFill>
                    <a:srgbClr val="FF0000"/>
                  </a:solidFill>
                </a:rPr>
                <a:t>Miner splits the mined Bitcoins, when Bitcoin price rises.</a:t>
              </a:r>
            </a:p>
            <a:p>
              <a:r>
                <a:rPr lang="en-US" sz="1600" b="1" dirty="0">
                  <a:solidFill>
                    <a:srgbClr val="FF0000"/>
                  </a:solidFill>
                </a:rPr>
                <a:t>Change in anonymity concern </a:t>
              </a:r>
            </a:p>
          </p:txBody>
        </p:sp>
      </p:grpSp>
      <p:sp>
        <p:nvSpPr>
          <p:cNvPr id="393" name="Title 1">
            <a:extLst>
              <a:ext uri="{FF2B5EF4-FFF2-40B4-BE49-F238E27FC236}">
                <a16:creationId xmlns:a16="http://schemas.microsoft.com/office/drawing/2014/main" id="{B0C263A3-4436-4E6C-8E73-11420205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76279"/>
            <a:ext cx="9000810" cy="685800"/>
          </a:xfrm>
        </p:spPr>
        <p:txBody>
          <a:bodyPr>
            <a:normAutofit/>
          </a:bodyPr>
          <a:lstStyle/>
          <a:p>
            <a:r>
              <a:rPr lang="en-US" sz="2800" dirty="0"/>
              <a:t>Miners: Before and After Bitcoin Price Hike (2 real cases)</a:t>
            </a:r>
          </a:p>
        </p:txBody>
      </p:sp>
      <p:sp>
        <p:nvSpPr>
          <p:cNvPr id="395" name="Date Placeholder 2">
            <a:extLst>
              <a:ext uri="{FF2B5EF4-FFF2-40B4-BE49-F238E27FC236}">
                <a16:creationId xmlns:a16="http://schemas.microsoft.com/office/drawing/2014/main" id="{0A52C847-9A20-43DA-8631-A44807E5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920115" cy="365125"/>
          </a:xfrm>
        </p:spPr>
        <p:txBody>
          <a:bodyPr vert="horz" lIns="91440" tIns="45720" rIns="91440" bIns="45720" rtlCol="0" anchor="ctr"/>
          <a:lstStyle/>
          <a:p>
            <a:fld id="{B189287E-5745-264C-B56A-6D1BB657D2E0}" type="datetime1">
              <a:rPr lang="en-US" altLang="ja-JP" smtClean="0"/>
              <a:pPr/>
              <a:t>7/27/2023</a:t>
            </a:fld>
            <a:endParaRPr lang="th-TH" dirty="0"/>
          </a:p>
        </p:txBody>
      </p:sp>
      <p:sp>
        <p:nvSpPr>
          <p:cNvPr id="394" name="Slide Number Placeholder 4">
            <a:extLst>
              <a:ext uri="{FF2B5EF4-FFF2-40B4-BE49-F238E27FC236}">
                <a16:creationId xmlns:a16="http://schemas.microsoft.com/office/drawing/2014/main" id="{A5E3DCBB-EFE0-46C9-923A-CDE2D463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z="1600" smtClean="0"/>
              <a:pPr/>
              <a:t>18</a:t>
            </a:fld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347113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4C8A-6C46-4391-8123-4204EF55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Hot and Cold Wallets of Big Organizations</a:t>
            </a:r>
          </a:p>
        </p:txBody>
      </p:sp>
      <p:pic>
        <p:nvPicPr>
          <p:cNvPr id="39938" name="Picture 2" descr="Image result for cold and hot wallets">
            <a:extLst>
              <a:ext uri="{FF2B5EF4-FFF2-40B4-BE49-F238E27FC236}">
                <a16:creationId xmlns:a16="http://schemas.microsoft.com/office/drawing/2014/main" id="{6E97A559-7C27-494F-9665-57628E9F8D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2" b="46284"/>
          <a:stretch/>
        </p:blipFill>
        <p:spPr bwMode="auto">
          <a:xfrm>
            <a:off x="289787" y="1166130"/>
            <a:ext cx="8564426" cy="200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4D48D-FC61-4DEF-AC83-67023F29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D50B-5EE5-B04A-9B67-962931BD145D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DCEC5-2A7B-406D-B939-69076E7B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19</a:t>
            </a:fld>
            <a:endParaRPr lang="th-TH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7E89A8-8AF3-4132-88D8-51628FD6C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85842"/>
              </p:ext>
            </p:extLst>
          </p:nvPr>
        </p:nvGraphicFramePr>
        <p:xfrm>
          <a:off x="1524000" y="3686537"/>
          <a:ext cx="6096000" cy="1376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016644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24185623"/>
                    </a:ext>
                  </a:extLst>
                </a:gridCol>
              </a:tblGrid>
              <a:tr h="322644">
                <a:tc>
                  <a:txBody>
                    <a:bodyPr/>
                    <a:lstStyle/>
                    <a:p>
                      <a:r>
                        <a:rPr lang="en-US" dirty="0"/>
                        <a:t>Hot Wallet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Cold Wallet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210212"/>
                  </a:ext>
                </a:extLst>
              </a:tr>
              <a:tr h="322644">
                <a:tc>
                  <a:txBody>
                    <a:bodyPr/>
                    <a:lstStyle/>
                    <a:p>
                      <a:r>
                        <a:rPr lang="en-US" dirty="0"/>
                        <a:t>Connected to the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Offline (hard disk or paper)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832658"/>
                  </a:ext>
                </a:extLst>
              </a:tr>
              <a:tr h="645289">
                <a:tc>
                  <a:txBody>
                    <a:bodyPr/>
                    <a:lstStyle/>
                    <a:p>
                      <a:r>
                        <a:rPr lang="en-US" dirty="0"/>
                        <a:t>Convenient to use but vulnerable to hacking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secured but not convenient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669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35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7354-7CEC-4B61-88B5-15F73FDE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Bitcoin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2EA96BCC-6CF8-4CBE-AE90-5C0A42EAA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846" y="1433107"/>
            <a:ext cx="1305393" cy="1305393"/>
          </a:xfr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FD81E04-B5AC-A64A-99EF-BDFF96B1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11955" y="6553200"/>
            <a:ext cx="1058476" cy="365125"/>
          </a:xfrm>
        </p:spPr>
        <p:txBody>
          <a:bodyPr/>
          <a:lstStyle/>
          <a:p>
            <a:fld id="{829C5155-07C8-F94E-844E-F091E5DEA067}" type="datetime1">
              <a:rPr lang="en-US" altLang="ja-JP" smtClean="0"/>
              <a:t>7/27/2023</a:t>
            </a:fld>
            <a:endParaRPr lang="th-TH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B3086B5-4F0D-1241-813C-A8E51752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2</a:t>
            </a:fld>
            <a:endParaRPr lang="th-TH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42DFF2-222E-40AA-8CF0-9E931D422115}"/>
              </a:ext>
            </a:extLst>
          </p:cNvPr>
          <p:cNvGrpSpPr/>
          <p:nvPr/>
        </p:nvGrpSpPr>
        <p:grpSpPr>
          <a:xfrm>
            <a:off x="1833349" y="4661945"/>
            <a:ext cx="5477302" cy="1553351"/>
            <a:chOff x="428585" y="4028154"/>
            <a:chExt cx="7187085" cy="21966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817A86-15A7-44F2-8CA9-5625F291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585" y="4579787"/>
              <a:ext cx="2844265" cy="60813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9148231-3A89-40FE-B339-94B93E5F9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136" y="5219095"/>
              <a:ext cx="1450734" cy="948418"/>
            </a:xfrm>
            <a:prstGeom prst="rect">
              <a:avLst/>
            </a:prstGeom>
          </p:spPr>
        </p:pic>
        <p:pic>
          <p:nvPicPr>
            <p:cNvPr id="14" name="Picture 13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C54B5FAC-530A-4278-818B-DA114CD09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8214" y="4304017"/>
              <a:ext cx="1667456" cy="66783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A39547E-E290-4593-8371-7243CEA01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120" y="5693304"/>
              <a:ext cx="2117558" cy="531458"/>
            </a:xfrm>
            <a:prstGeom prst="rect">
              <a:avLst/>
            </a:prstGeom>
          </p:spPr>
        </p:pic>
        <p:pic>
          <p:nvPicPr>
            <p:cNvPr id="18" name="Picture 17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4C26E4C9-9983-491E-8F7A-57898F2FD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342" y="4028154"/>
              <a:ext cx="1064237" cy="1305393"/>
            </a:xfrm>
            <a:prstGeom prst="rect">
              <a:avLst/>
            </a:prstGeom>
          </p:spPr>
        </p:pic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26F2471-A1B6-4897-9147-211F274D0657}"/>
              </a:ext>
            </a:extLst>
          </p:cNvPr>
          <p:cNvSpPr txBox="1">
            <a:spLocks/>
          </p:cNvSpPr>
          <p:nvPr/>
        </p:nvSpPr>
        <p:spPr>
          <a:xfrm>
            <a:off x="457200" y="962526"/>
            <a:ext cx="8229600" cy="543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Intent of Bitcoin:</a:t>
            </a:r>
            <a:r>
              <a:rPr lang="en-US" dirty="0">
                <a:solidFill>
                  <a:srgbClr val="FF0000"/>
                </a:solidFill>
              </a:rPr>
              <a:t> replacing banks!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Technical guarantees: </a:t>
            </a:r>
          </a:p>
          <a:p>
            <a:pPr lvl="1"/>
            <a:r>
              <a:rPr lang="en-US" dirty="0"/>
              <a:t>Distributed consensus</a:t>
            </a:r>
          </a:p>
          <a:p>
            <a:pPr lvl="1"/>
            <a:r>
              <a:rPr lang="en-US" dirty="0"/>
              <a:t>Pseudo-anonymous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338" name="Picture 2" descr="Image result for bank">
            <a:extLst>
              <a:ext uri="{FF2B5EF4-FFF2-40B4-BE49-F238E27FC236}">
                <a16:creationId xmlns:a16="http://schemas.microsoft.com/office/drawing/2014/main" id="{A4A995F2-0ED2-4543-B3A2-1145EB6B3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664" y="1662244"/>
            <a:ext cx="1818148" cy="102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9A7405C-FB3C-48E9-AF87-62F9A2949980}"/>
              </a:ext>
            </a:extLst>
          </p:cNvPr>
          <p:cNvSpPr/>
          <p:nvPr/>
        </p:nvSpPr>
        <p:spPr>
          <a:xfrm>
            <a:off x="3505200" y="1559031"/>
            <a:ext cx="789612" cy="60813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BC6ACE66-0C40-4B4C-89DB-A0276D246CB2}"/>
              </a:ext>
            </a:extLst>
          </p:cNvPr>
          <p:cNvSpPr/>
          <p:nvPr/>
        </p:nvSpPr>
        <p:spPr>
          <a:xfrm rot="8290030" flipH="1">
            <a:off x="7079675" y="1722733"/>
            <a:ext cx="548197" cy="338744"/>
          </a:xfrm>
          <a:custGeom>
            <a:avLst/>
            <a:gdLst>
              <a:gd name="connsiteX0" fmla="*/ 0 w 843036"/>
              <a:gd name="connsiteY0" fmla="*/ 0 h 331952"/>
              <a:gd name="connsiteX1" fmla="*/ 843036 w 843036"/>
              <a:gd name="connsiteY1" fmla="*/ 0 h 331952"/>
              <a:gd name="connsiteX2" fmla="*/ 479173 w 843036"/>
              <a:gd name="connsiteY2" fmla="*/ 143274 h 331952"/>
              <a:gd name="connsiteX3" fmla="*/ 136001 w 843036"/>
              <a:gd name="connsiteY3" fmla="*/ 143274 h 331952"/>
              <a:gd name="connsiteX4" fmla="*/ 136001 w 843036"/>
              <a:gd name="connsiteY4" fmla="*/ 278401 h 331952"/>
              <a:gd name="connsiteX5" fmla="*/ 0 w 843036"/>
              <a:gd name="connsiteY5" fmla="*/ 331952 h 331952"/>
              <a:gd name="connsiteX6" fmla="*/ 0 w 843036"/>
              <a:gd name="connsiteY6" fmla="*/ 0 h 331952"/>
              <a:gd name="connsiteX0" fmla="*/ 0 w 548197"/>
              <a:gd name="connsiteY0" fmla="*/ 6792 h 338744"/>
              <a:gd name="connsiteX1" fmla="*/ 548197 w 548197"/>
              <a:gd name="connsiteY1" fmla="*/ 0 h 338744"/>
              <a:gd name="connsiteX2" fmla="*/ 479173 w 548197"/>
              <a:gd name="connsiteY2" fmla="*/ 150066 h 338744"/>
              <a:gd name="connsiteX3" fmla="*/ 136001 w 548197"/>
              <a:gd name="connsiteY3" fmla="*/ 150066 h 338744"/>
              <a:gd name="connsiteX4" fmla="*/ 136001 w 548197"/>
              <a:gd name="connsiteY4" fmla="*/ 285193 h 338744"/>
              <a:gd name="connsiteX5" fmla="*/ 0 w 548197"/>
              <a:gd name="connsiteY5" fmla="*/ 338744 h 338744"/>
              <a:gd name="connsiteX6" fmla="*/ 0 w 548197"/>
              <a:gd name="connsiteY6" fmla="*/ 6792 h 3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197" h="338744">
                <a:moveTo>
                  <a:pt x="0" y="6792"/>
                </a:moveTo>
                <a:lnTo>
                  <a:pt x="548197" y="0"/>
                </a:lnTo>
                <a:lnTo>
                  <a:pt x="479173" y="150066"/>
                </a:lnTo>
                <a:lnTo>
                  <a:pt x="136001" y="150066"/>
                </a:lnTo>
                <a:lnTo>
                  <a:pt x="136001" y="285193"/>
                </a:lnTo>
                <a:lnTo>
                  <a:pt x="0" y="338744"/>
                </a:lnTo>
                <a:lnTo>
                  <a:pt x="0" y="6792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3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E68171-4555-4CA2-AF68-70401E542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3375"/>
              </p:ext>
            </p:extLst>
          </p:nvPr>
        </p:nvGraphicFramePr>
        <p:xfrm>
          <a:off x="45978" y="1052890"/>
          <a:ext cx="9052043" cy="3435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4522">
                  <a:extLst>
                    <a:ext uri="{9D8B030D-6E8A-4147-A177-3AD203B41FA5}">
                      <a16:colId xmlns:a16="http://schemas.microsoft.com/office/drawing/2014/main" val="3867622417"/>
                    </a:ext>
                  </a:extLst>
                </a:gridCol>
                <a:gridCol w="3576320">
                  <a:extLst>
                    <a:ext uri="{9D8B030D-6E8A-4147-A177-3AD203B41FA5}">
                      <a16:colId xmlns:a16="http://schemas.microsoft.com/office/drawing/2014/main" val="389435703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822254566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614155522"/>
                    </a:ext>
                  </a:extLst>
                </a:gridCol>
                <a:gridCol w="894081">
                  <a:extLst>
                    <a:ext uri="{9D8B030D-6E8A-4147-A177-3AD203B41FA5}">
                      <a16:colId xmlns:a16="http://schemas.microsoft.com/office/drawing/2014/main" val="184742485"/>
                    </a:ext>
                  </a:extLst>
                </a:gridCol>
              </a:tblGrid>
              <a:tr h="332545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</a:rPr>
                        <a:t>Tag 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</a:rPr>
                        <a:t>Address ID 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</a:rPr>
                        <a:t>Total inflow from other addresses 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</a:rPr>
                        <a:t>Bitcoin balance 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</a:rPr>
                        <a:t>Degree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033301"/>
                  </a:ext>
                </a:extLst>
              </a:tr>
              <a:tr h="277121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Deepbit</a:t>
                      </a:r>
                      <a:endParaRPr lang="en-US" sz="140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1VayNert3x1KzbpzMGt2qdqrAThiRovi8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25467352.64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 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1565611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282078"/>
                  </a:ext>
                </a:extLst>
              </a:tr>
              <a:tr h="38312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SatoshiDICE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Hot Wallet 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18uvwkMJsg9cxFEd1QDFgQpoeXWmmSnqSs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399678.8714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0.00053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414842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303665"/>
                  </a:ext>
                </a:extLst>
              </a:tr>
              <a:tr h="277121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SatoshiDICE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Hot Wallet 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1MSzmVTBaaSpKDARK3VGvP8v7aCtwZ9zbw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386456.4036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0.00033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414270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986745"/>
                  </a:ext>
                </a:extLst>
              </a:tr>
              <a:tr h="38312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SatoshiDICE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Hot Wallet 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1PeohaRGaTF8cSzDqP1yYfzDah66xiriEQ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384443.0361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0.00079806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413407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158603"/>
                  </a:ext>
                </a:extLst>
              </a:tr>
              <a:tr h="277121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SatoshiDICE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Hot Wallet 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1Bd5wrFxHYRkk4UCFttcPNMYzqJnQKfXUE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383879.8434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0.05339999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415362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583382"/>
                  </a:ext>
                </a:extLst>
              </a:tr>
              <a:tr h="277121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SatoshiDICE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Hot Wallet 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15fXdTyFL1p53qQ8NkrjBqPUbPWvWmZ3G9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383444.5918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0.00028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415042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835115"/>
                  </a:ext>
                </a:extLst>
              </a:tr>
              <a:tr h="277121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FoxBit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Hot Wallet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1FoxBitjXcBeZUS4eDzPZ7b124q3N7QJK7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156329.1069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0.04314468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560202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283896"/>
                  </a:ext>
                </a:extLst>
              </a:tr>
              <a:tr h="2771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Unknown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13vHWR3iLsHeYwT42RnuKYNBoVPrKKZgRv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17600542.04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0.00306531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1011905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735120"/>
                  </a:ext>
                </a:extLst>
              </a:tr>
              <a:tr h="383128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Unknown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19iVyH1qUxgywY8LJSbpV4VavjZmyuEyxV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9326468.877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0.00000651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430643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2504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14762CE-DA8D-4CF0-94D8-C2B6C9FD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7" y="76279"/>
            <a:ext cx="9052043" cy="685800"/>
          </a:xfrm>
        </p:spPr>
        <p:txBody>
          <a:bodyPr>
            <a:normAutofit/>
          </a:bodyPr>
          <a:lstStyle/>
          <a:p>
            <a:r>
              <a:rPr lang="en-US" dirty="0"/>
              <a:t>Hot Wallet Addresses of Big Organizations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22506-990E-4476-96D1-D8A3AD449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8" y="4734850"/>
            <a:ext cx="9052042" cy="1175037"/>
          </a:xfrm>
        </p:spPr>
        <p:txBody>
          <a:bodyPr>
            <a:noAutofit/>
          </a:bodyPr>
          <a:lstStyle/>
          <a:p>
            <a:r>
              <a:rPr lang="en-US" sz="1600" dirty="0"/>
              <a:t>Hot wallet addresses of big organizations: </a:t>
            </a:r>
          </a:p>
          <a:p>
            <a:pPr lvl="1"/>
            <a:r>
              <a:rPr lang="en-US" sz="1600" b="1" dirty="0"/>
              <a:t>Private key</a:t>
            </a:r>
            <a:r>
              <a:rPr lang="en-US" sz="1600" dirty="0"/>
              <a:t> is online for convenience</a:t>
            </a:r>
          </a:p>
          <a:p>
            <a:pPr lvl="1"/>
            <a:r>
              <a:rPr lang="en-US" sz="1600" dirty="0"/>
              <a:t>Has relatively high degree, with low accumulations of Bitcoin but higher flow through them.</a:t>
            </a:r>
          </a:p>
          <a:p>
            <a:pPr lvl="1"/>
            <a:r>
              <a:rPr lang="en-US" sz="1600" dirty="0"/>
              <a:t>Feature: </a:t>
            </a:r>
            <a:r>
              <a:rPr lang="en-US" sz="1600" b="1" dirty="0"/>
              <a:t>Degree &gt;= 50,000, flow &gt;= 150,000 BTC , Accumulated BTC &lt;=10 BTC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9E5FD4-9445-B34A-841C-7425598D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0C9F-8EBA-C749-BE39-7ACCF133BC01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F05971-7FF7-354F-97D1-0FE538DC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20</a:t>
            </a:fld>
            <a:endParaRPr lang="th-TH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C524178-4DF2-412F-A167-C9A78BA47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175" y="3481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9E23D2B-4991-4623-BA0B-07559404A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614" y="4444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C78788-CD09-4908-BA86-FAEC86E74472}"/>
              </a:ext>
            </a:extLst>
          </p:cNvPr>
          <p:cNvGrpSpPr/>
          <p:nvPr/>
        </p:nvGrpSpPr>
        <p:grpSpPr>
          <a:xfrm>
            <a:off x="45977" y="1515469"/>
            <a:ext cx="9052042" cy="2972803"/>
            <a:chOff x="45977" y="1515469"/>
            <a:chExt cx="9052042" cy="29728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F49692-B6D6-4E32-8ACF-FB091177E971}"/>
                </a:ext>
              </a:extLst>
            </p:cNvPr>
            <p:cNvSpPr/>
            <p:nvPr/>
          </p:nvSpPr>
          <p:spPr>
            <a:xfrm>
              <a:off x="45977" y="1515469"/>
              <a:ext cx="9052042" cy="2305038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F55C98-AC28-4D2F-AC0E-DB3E6DD066EB}"/>
                </a:ext>
              </a:extLst>
            </p:cNvPr>
            <p:cNvSpPr/>
            <p:nvPr/>
          </p:nvSpPr>
          <p:spPr>
            <a:xfrm>
              <a:off x="45977" y="3820507"/>
              <a:ext cx="9052042" cy="667765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0A7DB15-40B9-4844-BDEF-D040D9F49B1F}"/>
              </a:ext>
            </a:extLst>
          </p:cNvPr>
          <p:cNvSpPr txBox="1">
            <a:spLocks/>
          </p:cNvSpPr>
          <p:nvPr/>
        </p:nvSpPr>
        <p:spPr>
          <a:xfrm>
            <a:off x="38287" y="5965681"/>
            <a:ext cx="9052042" cy="559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We can help uncover hidden (similar) hot wallets!</a:t>
            </a:r>
          </a:p>
        </p:txBody>
      </p:sp>
    </p:spTree>
    <p:extLst>
      <p:ext uri="{BB962C8B-B14F-4D97-AF65-F5344CB8AC3E}">
        <p14:creationId xmlns:p14="http://schemas.microsoft.com/office/powerpoint/2010/main" val="221547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9BB1-A090-413E-91F4-B8AD1894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2EF76-1908-A646-AD89-6374078D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DE39-7F8B-754C-9695-1045AB2ED970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37920-1331-4B43-92D4-E5019682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21</a:t>
            </a:fld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7D739-54C6-4BA6-A368-73843479E359}"/>
              </a:ext>
            </a:extLst>
          </p:cNvPr>
          <p:cNvSpPr txBox="1"/>
          <p:nvPr/>
        </p:nvSpPr>
        <p:spPr>
          <a:xfrm>
            <a:off x="111760" y="974110"/>
            <a:ext cx="8849360" cy="4878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Introduction and Background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Anonymity Metrics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Macro Analysis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Micro Analysis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558ED5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633515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93B2-6E2F-4E27-993C-BCB16DC8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E2F3-E690-41AE-91B6-5A3F34FE6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6194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Majority of the users </a:t>
            </a:r>
            <a:r>
              <a:rPr lang="en-US" b="1" dirty="0"/>
              <a:t>don't care</a:t>
            </a:r>
            <a:r>
              <a:rPr lang="en-US" dirty="0"/>
              <a:t> about the anonymity</a:t>
            </a:r>
          </a:p>
          <a:p>
            <a:r>
              <a:rPr lang="en-US" dirty="0"/>
              <a:t>Most of the addresses that are concerned about anonymity are rich addresses</a:t>
            </a:r>
          </a:p>
          <a:p>
            <a:r>
              <a:rPr lang="en-US" dirty="0"/>
              <a:t>Users start concerning about anonymity when the price of Bitcoin goes high</a:t>
            </a:r>
          </a:p>
          <a:p>
            <a:pPr lvl="1"/>
            <a:r>
              <a:rPr lang="en-US" dirty="0"/>
              <a:t>Seen with a real examples of miners </a:t>
            </a:r>
          </a:p>
          <a:p>
            <a:pPr lvl="1"/>
            <a:r>
              <a:rPr lang="en-US" dirty="0"/>
              <a:t>Rich addresses concerning more when price hiked, and hacking events started</a:t>
            </a:r>
          </a:p>
          <a:p>
            <a:r>
              <a:rPr lang="en-US" dirty="0"/>
              <a:t>Stock addresses don’t hide their intent of making profits on Bitcoin price hike.</a:t>
            </a:r>
          </a:p>
          <a:p>
            <a:r>
              <a:rPr lang="en-US" dirty="0"/>
              <a:t>With design of some filters, one can find the hot wallet addresses and cold wallet addresses of big organizations (like exchange centers, gambling sites, miners etc.)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524AA-91FB-9B46-BF65-521A0547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E904-89BF-0140-B1B5-F488416113A1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EE53-CD03-6843-9B9A-5FFC5A4A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9810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3" y="1186248"/>
            <a:ext cx="9069860" cy="2971371"/>
          </a:xfrm>
        </p:spPr>
        <p:txBody>
          <a:bodyPr/>
          <a:lstStyle/>
          <a:p>
            <a:r>
              <a:rPr lang="en-US" dirty="0"/>
              <a:t>Thank You &amp; Questions?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b="1" dirty="0"/>
              <a:t>Opensource at: </a:t>
            </a:r>
            <a:r>
              <a:rPr lang="en-US" sz="2000" dirty="0">
                <a:hlinkClick r:id="rId2"/>
              </a:rPr>
              <a:t>https://github.com/Anil-Gaihre/Bitcoin_AnonymityConcern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Contacts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Anil_Gaihre@student.uml.edu</a:t>
            </a:r>
            <a:endParaRPr lang="th-TH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1610F-51A4-A542-8425-C1E92F14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A03-B895-B144-8897-9791AAD3AB0B}" type="datetime1">
              <a:rPr lang="en-US" altLang="ja-JP" smtClean="0"/>
              <a:t>7/27/2023</a:t>
            </a:fld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5D2F0-9BBE-704C-B0D7-8B9AE46D8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93" y="4485341"/>
            <a:ext cx="1422400" cy="142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9BAABC-3151-C345-88FC-D9ED4138B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8506" y="4621494"/>
            <a:ext cx="1475373" cy="1150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0A59B7-075E-8640-B8D7-DCB7B5D96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690" y="4737385"/>
            <a:ext cx="1764862" cy="105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57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935D-5975-914B-BD99-F60C89E0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Back Up Slides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F8635-DA9E-8C48-991E-40C0C2AF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D4DD-4618-7F4C-B9F3-00B211028551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A4A62-ED43-E24A-BBB8-01580259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9300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0728073-A392-4062-8BFB-663F053BE0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15669"/>
              </p:ext>
            </p:extLst>
          </p:nvPr>
        </p:nvGraphicFramePr>
        <p:xfrm>
          <a:off x="152400" y="1250990"/>
          <a:ext cx="8686800" cy="3414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F7A4951-9A42-4E4A-8C63-62811788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Miners Addresses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3FBF82-0221-0F4C-B970-AA9ABE3E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DFD9-402A-884F-94AB-514F58095E46}" type="datetime1">
              <a:rPr lang="en-US" altLang="ja-JP" smtClean="0"/>
              <a:t>7/27/2023</a:t>
            </a:fld>
            <a:endParaRPr lang="th-TH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0DCDF-7653-0F40-AFAF-A14C7D2B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25</a:t>
            </a:fld>
            <a:endParaRPr lang="th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56287-2F20-4E0A-A08B-01012B25BDA1}"/>
              </a:ext>
            </a:extLst>
          </p:cNvPr>
          <p:cNvSpPr txBox="1"/>
          <p:nvPr/>
        </p:nvSpPr>
        <p:spPr>
          <a:xfrm>
            <a:off x="0" y="4862036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of anonymity analysis: </a:t>
            </a:r>
            <a:r>
              <a:rPr lang="en-US" b="1" dirty="0"/>
              <a:t>Claim 3 (Intention)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The mining addresses along with their transactions remain as separate connected component if none of them transact with main connected component.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Detected intentions of saving Bitcoin!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At the date of download, some of the small connected components were detected from around 2010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F8980C5-435E-477F-AEE4-FC5D742C260D}"/>
              </a:ext>
            </a:extLst>
          </p:cNvPr>
          <p:cNvSpPr/>
          <p:nvPr/>
        </p:nvSpPr>
        <p:spPr>
          <a:xfrm>
            <a:off x="2014855" y="1390095"/>
            <a:ext cx="313690" cy="597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4217C-401A-413E-AB1C-C1DFC5609FE2}"/>
              </a:ext>
            </a:extLst>
          </p:cNvPr>
          <p:cNvSpPr txBox="1"/>
          <p:nvPr/>
        </p:nvSpPr>
        <p:spPr>
          <a:xfrm>
            <a:off x="609600" y="922358"/>
            <a:ext cx="334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Exchange centers established.</a:t>
            </a:r>
          </a:p>
        </p:txBody>
      </p:sp>
    </p:spTree>
    <p:extLst>
      <p:ext uri="{BB962C8B-B14F-4D97-AF65-F5344CB8AC3E}">
        <p14:creationId xmlns:p14="http://schemas.microsoft.com/office/powerpoint/2010/main" val="21951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6E88-1A9C-4019-8072-392FA8F6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79"/>
            <a:ext cx="9144000" cy="685800"/>
          </a:xfrm>
        </p:spPr>
        <p:txBody>
          <a:bodyPr>
            <a:normAutofit/>
          </a:bodyPr>
          <a:lstStyle/>
          <a:p>
            <a:r>
              <a:rPr lang="en-US" dirty="0"/>
              <a:t>Construction of Bitcoin transaction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AB63-75B7-4744-9902-3BB77057D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Raw Data Download (January 3, 2009 to June 7, 2018)</a:t>
            </a:r>
          </a:p>
          <a:p>
            <a:pPr lvl="1"/>
            <a:r>
              <a:rPr lang="en-US" dirty="0"/>
              <a:t>Bitcoin Core v0.16.0 </a:t>
            </a:r>
          </a:p>
          <a:p>
            <a:pPr lvl="1"/>
            <a:r>
              <a:rPr lang="en-US" dirty="0"/>
              <a:t>Raw data size of  approximately 230 GB</a:t>
            </a:r>
          </a:p>
          <a:p>
            <a:r>
              <a:rPr lang="en-US" dirty="0"/>
              <a:t>Parsing:</a:t>
            </a:r>
          </a:p>
          <a:p>
            <a:pPr lvl="1"/>
            <a:r>
              <a:rPr lang="en-US" dirty="0"/>
              <a:t>Rusty Block parser (</a:t>
            </a:r>
            <a:r>
              <a:rPr lang="en-US" dirty="0">
                <a:hlinkClick r:id="rId2"/>
              </a:rPr>
              <a:t>https://github.com/gcarq/rusty-blockparser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csv dump</a:t>
            </a:r>
          </a:p>
          <a:p>
            <a:r>
              <a:rPr lang="en-US" dirty="0"/>
              <a:t>Transaction-address bipartite graph</a:t>
            </a:r>
          </a:p>
          <a:p>
            <a:pPr lvl="1"/>
            <a:r>
              <a:rPr lang="en-US" dirty="0"/>
              <a:t>Developed tool to process the csv dumps from the Rusty Block Parser</a:t>
            </a:r>
          </a:p>
          <a:p>
            <a:pPr lvl="1"/>
            <a:r>
              <a:rPr lang="en-US" dirty="0"/>
              <a:t>Output: Edge lists with Bitcoin as weights, Addresses/Transactions Maps, Transactions Timestamps</a:t>
            </a:r>
          </a:p>
          <a:p>
            <a:r>
              <a:rPr lang="en-US" dirty="0"/>
              <a:t>Compressed Sparse Row (CSR construction)</a:t>
            </a:r>
          </a:p>
          <a:p>
            <a:pPr lvl="1"/>
            <a:r>
              <a:rPr lang="en-US" dirty="0"/>
              <a:t>Graph project start (</a:t>
            </a:r>
            <a:r>
              <a:rPr lang="en-US" dirty="0">
                <a:hlinkClick r:id="rId3"/>
              </a:rPr>
              <a:t>https://github.com/asherliu/graph_project_start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</a:t>
            </a:r>
            <a:r>
              <a:rPr lang="en-US" dirty="0" err="1"/>
              <a:t>csr</a:t>
            </a:r>
            <a:r>
              <a:rPr lang="en-US" dirty="0"/>
              <a:t> edge lists</a:t>
            </a:r>
            <a:br>
              <a:rPr lang="en-US" dirty="0"/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17FE2-6182-584C-8352-A293014D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1AA0-EEEA-8441-8246-F2693111F07F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FDBFD-2AF6-2E44-A099-E0FCD54B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7637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Blockchain and Bitcoin?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84D8-D385-49F5-9AAD-B5393E020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Blockchain : A distributed ledger of transaction</a:t>
            </a:r>
          </a:p>
          <a:p>
            <a:pPr lvl="1"/>
            <a:r>
              <a:rPr lang="en-US" dirty="0"/>
              <a:t>Append only distributed ledger</a:t>
            </a:r>
          </a:p>
          <a:p>
            <a:pPr lvl="1"/>
            <a:r>
              <a:rPr lang="en-US" b="1" dirty="0"/>
              <a:t>Decentralized consensus </a:t>
            </a:r>
            <a:r>
              <a:rPr lang="en-US" dirty="0"/>
              <a:t>used for validation</a:t>
            </a:r>
          </a:p>
          <a:p>
            <a:pPr lvl="1"/>
            <a:r>
              <a:rPr lang="en-US" dirty="0"/>
              <a:t>Collects the transactions in blocks and attach the blocks to maintain a linked list.</a:t>
            </a:r>
          </a:p>
          <a:p>
            <a:pPr lvl="1"/>
            <a:r>
              <a:rPr lang="en-US" dirty="0"/>
              <a:t>Miners to validate the transactions </a:t>
            </a:r>
          </a:p>
          <a:p>
            <a:pPr lvl="2"/>
            <a:r>
              <a:rPr lang="en-US" dirty="0"/>
              <a:t>Check for double spend</a:t>
            </a:r>
          </a:p>
          <a:p>
            <a:r>
              <a:rPr lang="en-US" dirty="0"/>
              <a:t>Bitcoin : </a:t>
            </a:r>
          </a:p>
          <a:p>
            <a:pPr lvl="1"/>
            <a:r>
              <a:rPr lang="en-US" dirty="0"/>
              <a:t>A  blockchain based cryptocurrency</a:t>
            </a:r>
          </a:p>
          <a:p>
            <a:pPr lvl="1"/>
            <a:r>
              <a:rPr lang="en-US" dirty="0"/>
              <a:t>Most popular and widely used cryptocurrency</a:t>
            </a:r>
          </a:p>
          <a:p>
            <a:pPr lvl="1"/>
            <a:r>
              <a:rPr lang="en-US" dirty="0"/>
              <a:t>Users references to UTXO (Unspent Transaction Output), of a transaction in the blockchain.</a:t>
            </a:r>
          </a:p>
          <a:p>
            <a:pPr lvl="1"/>
            <a:r>
              <a:rPr lang="en-US" b="1" dirty="0"/>
              <a:t>Pseudo anonymous </a:t>
            </a:r>
            <a:r>
              <a:rPr lang="en-US" dirty="0"/>
              <a:t>in nature</a:t>
            </a:r>
          </a:p>
          <a:p>
            <a:pPr lvl="1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5479E-8CC2-0B47-8B5E-5CDB3582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3A91-CE29-9943-A419-F31523F69C25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F79BD-7B51-554A-809C-1B90419F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7328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C492-EEA6-4F34-968B-C09A3EB3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E576-8739-4B9B-A8AD-E5F26BBA1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Case I Mining Transactions: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fa796ffd60affebb030d7ff8e81474ceb7e3fba91e92235f809469e434025f1b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e9e2747a9a10db68912d3215a4fda1a5ff0d4c018928851ac5f8e0e80d0c091c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c43ed2ff2dbc51f7c677ce88c416050e13e892707bd12738a1f68bdd81226c3e </a:t>
            </a:r>
          </a:p>
          <a:p>
            <a:endParaRPr lang="en-US" dirty="0"/>
          </a:p>
          <a:p>
            <a:r>
              <a:rPr lang="en-US" b="1" dirty="0"/>
              <a:t>Case II Mining Transactions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089bf008a36a182f816498f3f15aa56885dda745b678d8f9fd7f51b05aab502f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4858C-4056-1648-B1EB-7E0CE1A6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1E44-C1AE-F247-9566-EF8B67A72A07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781C4-0249-6A46-9C94-B64BDB82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28</a:t>
            </a:fld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5FC10-8CD8-4AFF-837B-DC9C5908C665}"/>
              </a:ext>
            </a:extLst>
          </p:cNvPr>
          <p:cNvSpPr txBox="1"/>
          <p:nvPr/>
        </p:nvSpPr>
        <p:spPr>
          <a:xfrm>
            <a:off x="1304275" y="924580"/>
            <a:ext cx="6520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Miners Real world examples</a:t>
            </a:r>
          </a:p>
        </p:txBody>
      </p:sp>
    </p:spTree>
    <p:extLst>
      <p:ext uri="{BB962C8B-B14F-4D97-AF65-F5344CB8AC3E}">
        <p14:creationId xmlns:p14="http://schemas.microsoft.com/office/powerpoint/2010/main" val="3191329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6EFF-5E6C-4314-B8E2-4FF98B6F9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981200"/>
          </a:xfrm>
        </p:spPr>
        <p:txBody>
          <a:bodyPr/>
          <a:lstStyle/>
          <a:p>
            <a:r>
              <a:rPr lang="en-US" dirty="0"/>
              <a:t>https://www.blockchain.com/</a:t>
            </a:r>
          </a:p>
          <a:p>
            <a:r>
              <a:rPr lang="en-US" dirty="0"/>
              <a:t>https://bitinfocharts.com/top-100-richest-bitcoin-addresses.html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63B2336-B014-274D-81FB-353D9276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17AA-CB9A-8C4E-98DC-E54774BCC849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CF07C-945D-7D40-995F-1F88A91F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29</a:t>
            </a:fld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7CD46-D970-4F48-BE8B-D5C1F04699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Result Validation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9F9DC1-86A7-45EA-AA8A-706C460D619D}"/>
              </a:ext>
            </a:extLst>
          </p:cNvPr>
          <p:cNvGrpSpPr/>
          <p:nvPr/>
        </p:nvGrpSpPr>
        <p:grpSpPr>
          <a:xfrm>
            <a:off x="3810000" y="3924300"/>
            <a:ext cx="1524000" cy="807720"/>
            <a:chOff x="3810000" y="3924300"/>
            <a:chExt cx="1524000" cy="8077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17321A-FDC9-4C93-8AA4-56718CE161B4}"/>
                </a:ext>
              </a:extLst>
            </p:cNvPr>
            <p:cNvSpPr/>
            <p:nvPr/>
          </p:nvSpPr>
          <p:spPr>
            <a:xfrm>
              <a:off x="3810000" y="3924300"/>
              <a:ext cx="1524000" cy="4038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Signed by Alice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236B2F-B942-4524-8868-F998790511F2}"/>
                </a:ext>
              </a:extLst>
            </p:cNvPr>
            <p:cNvSpPr/>
            <p:nvPr/>
          </p:nvSpPr>
          <p:spPr>
            <a:xfrm>
              <a:off x="3810000" y="4328160"/>
              <a:ext cx="1524000" cy="4038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Pay to </a:t>
              </a:r>
              <a:r>
                <a:rPr lang="en-US" sz="1400" dirty="0" err="1">
                  <a:solidFill>
                    <a:schemeClr val="tx1"/>
                  </a:solidFill>
                </a:rPr>
                <a:t>Pk</a:t>
              </a:r>
              <a:r>
                <a:rPr lang="en-US" sz="1050" dirty="0" err="1">
                  <a:solidFill>
                    <a:schemeClr val="tx1"/>
                  </a:solidFill>
                </a:rPr>
                <a:t>bob</a:t>
              </a:r>
              <a:r>
                <a:rPr lang="en-US" sz="1400" dirty="0">
                  <a:solidFill>
                    <a:schemeClr val="tx1"/>
                  </a:solidFill>
                </a:rPr>
                <a:t>: H()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55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Does Bitcoin Work?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3D785-1CCF-D349-901B-4A3BDEC7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7F79-7017-9C41-8FAB-1629EB03CA09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E18F8-208D-874F-B04A-7E91E3E9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3</a:t>
            </a:fld>
            <a:endParaRPr lang="th-TH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5BDE7B7-E621-49FB-94EF-C8FB72306ABC}"/>
              </a:ext>
            </a:extLst>
          </p:cNvPr>
          <p:cNvGrpSpPr/>
          <p:nvPr/>
        </p:nvGrpSpPr>
        <p:grpSpPr>
          <a:xfrm>
            <a:off x="1981200" y="2633016"/>
            <a:ext cx="3434079" cy="1024875"/>
            <a:chOff x="1981200" y="2633016"/>
            <a:chExt cx="3434079" cy="102487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8F849FB-308E-4AD4-8777-D3E529C7595C}"/>
                </a:ext>
              </a:extLst>
            </p:cNvPr>
            <p:cNvCxnSpPr/>
            <p:nvPr/>
          </p:nvCxnSpPr>
          <p:spPr>
            <a:xfrm flipV="1">
              <a:off x="1981200" y="2633016"/>
              <a:ext cx="802639" cy="864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8980F5F-5C41-4424-B38A-5328838E0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2800" y="2685711"/>
              <a:ext cx="1889760" cy="882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99443CD-9519-4DFC-8D8D-8B09A7BE7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8841" y="2633017"/>
              <a:ext cx="3266438" cy="1024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B60FE84-ABD5-4CC5-94FE-A8D2DE4FAF10}"/>
              </a:ext>
            </a:extLst>
          </p:cNvPr>
          <p:cNvGrpSpPr/>
          <p:nvPr/>
        </p:nvGrpSpPr>
        <p:grpSpPr>
          <a:xfrm>
            <a:off x="926435" y="3711871"/>
            <a:ext cx="1215345" cy="1345245"/>
            <a:chOff x="926435" y="3711871"/>
            <a:chExt cx="1215345" cy="134524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0237A1F-7E2D-4E77-A1E7-C9E4FA44A359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H="1" flipV="1">
              <a:off x="1534108" y="4135254"/>
              <a:ext cx="83828" cy="442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128769-65BC-4E1B-B08F-856185B79332}"/>
                </a:ext>
              </a:extLst>
            </p:cNvPr>
            <p:cNvSpPr/>
            <p:nvPr/>
          </p:nvSpPr>
          <p:spPr>
            <a:xfrm>
              <a:off x="926435" y="3711871"/>
              <a:ext cx="1215345" cy="42338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Transaction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Alice</a:t>
              </a:r>
              <a:r>
                <a:rPr 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 Bob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4" name="Graphic 23" descr="Laptop">
              <a:extLst>
                <a:ext uri="{FF2B5EF4-FFF2-40B4-BE49-F238E27FC236}">
                  <a16:creationId xmlns:a16="http://schemas.microsoft.com/office/drawing/2014/main" id="{96948916-A743-4964-8321-F0305558F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4587" y="4430418"/>
              <a:ext cx="626698" cy="626698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9D0CAC4-A7BB-43A2-9D39-B82929E7E8F1}"/>
              </a:ext>
            </a:extLst>
          </p:cNvPr>
          <p:cNvGrpSpPr/>
          <p:nvPr/>
        </p:nvGrpSpPr>
        <p:grpSpPr>
          <a:xfrm>
            <a:off x="2560319" y="1263066"/>
            <a:ext cx="3273301" cy="1351525"/>
            <a:chOff x="2560319" y="1263066"/>
            <a:chExt cx="3273301" cy="135152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5A1CA9-6384-4AA0-A3C2-B24AA73CF69F}"/>
                </a:ext>
              </a:extLst>
            </p:cNvPr>
            <p:cNvSpPr txBox="1"/>
            <p:nvPr/>
          </p:nvSpPr>
          <p:spPr>
            <a:xfrm>
              <a:off x="2944721" y="1696061"/>
              <a:ext cx="18637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Miners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4D1036-23E4-4488-882E-2D27B2F8B420}"/>
                </a:ext>
              </a:extLst>
            </p:cNvPr>
            <p:cNvSpPr txBox="1"/>
            <p:nvPr/>
          </p:nvSpPr>
          <p:spPr>
            <a:xfrm>
              <a:off x="4238081" y="1605360"/>
              <a:ext cx="1595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Proof of work</a:t>
              </a:r>
            </a:p>
          </p:txBody>
        </p:sp>
        <p:pic>
          <p:nvPicPr>
            <p:cNvPr id="23" name="Graphic 22" descr="Team">
              <a:extLst>
                <a:ext uri="{FF2B5EF4-FFF2-40B4-BE49-F238E27FC236}">
                  <a16:creationId xmlns:a16="http://schemas.microsoft.com/office/drawing/2014/main" id="{CC67A865-6D2B-4136-A78F-ED55857FF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83838" y="1263066"/>
              <a:ext cx="701041" cy="701041"/>
            </a:xfrm>
            <a:prstGeom prst="rect">
              <a:avLst/>
            </a:prstGeom>
          </p:spPr>
        </p:pic>
        <p:pic>
          <p:nvPicPr>
            <p:cNvPr id="25" name="Graphic 24" descr="Remote control">
              <a:extLst>
                <a:ext uri="{FF2B5EF4-FFF2-40B4-BE49-F238E27FC236}">
                  <a16:creationId xmlns:a16="http://schemas.microsoft.com/office/drawing/2014/main" id="{E7BAC821-D5C2-4E29-A600-F9962EDFF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60319" y="1968260"/>
              <a:ext cx="646331" cy="646331"/>
            </a:xfrm>
            <a:prstGeom prst="rect">
              <a:avLst/>
            </a:prstGeom>
          </p:spPr>
        </p:pic>
        <p:pic>
          <p:nvPicPr>
            <p:cNvPr id="27" name="Graphic 26" descr="Remote control">
              <a:extLst>
                <a:ext uri="{FF2B5EF4-FFF2-40B4-BE49-F238E27FC236}">
                  <a16:creationId xmlns:a16="http://schemas.microsoft.com/office/drawing/2014/main" id="{2978562D-EC6C-4706-82AC-13C63FAB2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06118" y="1968260"/>
              <a:ext cx="646331" cy="646331"/>
            </a:xfrm>
            <a:prstGeom prst="rect">
              <a:avLst/>
            </a:prstGeom>
          </p:spPr>
        </p:pic>
        <p:pic>
          <p:nvPicPr>
            <p:cNvPr id="28" name="Graphic 27" descr="Remote control">
              <a:extLst>
                <a:ext uri="{FF2B5EF4-FFF2-40B4-BE49-F238E27FC236}">
                  <a16:creationId xmlns:a16="http://schemas.microsoft.com/office/drawing/2014/main" id="{85CEEC85-FC2F-4749-8C33-5D468EBD5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21968" y="1968260"/>
              <a:ext cx="646331" cy="646331"/>
            </a:xfrm>
            <a:prstGeom prst="rect">
              <a:avLst/>
            </a:prstGeom>
          </p:spPr>
        </p:pic>
        <p:pic>
          <p:nvPicPr>
            <p:cNvPr id="29" name="Graphic 28" descr="Remote control">
              <a:extLst>
                <a:ext uri="{FF2B5EF4-FFF2-40B4-BE49-F238E27FC236}">
                  <a16:creationId xmlns:a16="http://schemas.microsoft.com/office/drawing/2014/main" id="{37C4ED57-CBB3-4FDD-B3AB-B7C38159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67767" y="1968260"/>
              <a:ext cx="646331" cy="646331"/>
            </a:xfrm>
            <a:prstGeom prst="rect">
              <a:avLst/>
            </a:prstGeom>
          </p:spPr>
        </p:pic>
        <p:pic>
          <p:nvPicPr>
            <p:cNvPr id="30" name="Graphic 29" descr="Remote control">
              <a:extLst>
                <a:ext uri="{FF2B5EF4-FFF2-40B4-BE49-F238E27FC236}">
                  <a16:creationId xmlns:a16="http://schemas.microsoft.com/office/drawing/2014/main" id="{0ACA5031-1C0D-4279-A6D5-C201D649C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91803" y="1968260"/>
              <a:ext cx="646331" cy="646331"/>
            </a:xfrm>
            <a:prstGeom prst="rect">
              <a:avLst/>
            </a:prstGeom>
          </p:spPr>
        </p:pic>
        <p:pic>
          <p:nvPicPr>
            <p:cNvPr id="31" name="Graphic 30" descr="Remote control">
              <a:extLst>
                <a:ext uri="{FF2B5EF4-FFF2-40B4-BE49-F238E27FC236}">
                  <a16:creationId xmlns:a16="http://schemas.microsoft.com/office/drawing/2014/main" id="{75318658-2F81-451E-9041-2A5055FB6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37602" y="1968260"/>
              <a:ext cx="646331" cy="646331"/>
            </a:xfrm>
            <a:prstGeom prst="rect">
              <a:avLst/>
            </a:prstGeom>
          </p:spPr>
        </p:pic>
        <p:pic>
          <p:nvPicPr>
            <p:cNvPr id="48" name="Graphic 47" descr="Hammer">
              <a:extLst>
                <a:ext uri="{FF2B5EF4-FFF2-40B4-BE49-F238E27FC236}">
                  <a16:creationId xmlns:a16="http://schemas.microsoft.com/office/drawing/2014/main" id="{50C63EE8-E854-4E19-96B8-8BB1861FA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58425" y="1282420"/>
              <a:ext cx="449908" cy="449908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FAF5875-9282-465A-B68D-FD500E5FEB49}"/>
              </a:ext>
            </a:extLst>
          </p:cNvPr>
          <p:cNvGrpSpPr/>
          <p:nvPr/>
        </p:nvGrpSpPr>
        <p:grpSpPr>
          <a:xfrm>
            <a:off x="6437750" y="4325626"/>
            <a:ext cx="1588651" cy="1220363"/>
            <a:chOff x="6437750" y="4325626"/>
            <a:chExt cx="1588651" cy="1220363"/>
          </a:xfrm>
        </p:grpSpPr>
        <p:pic>
          <p:nvPicPr>
            <p:cNvPr id="26" name="Graphic 25" descr="Laptop">
              <a:extLst>
                <a:ext uri="{FF2B5EF4-FFF2-40B4-BE49-F238E27FC236}">
                  <a16:creationId xmlns:a16="http://schemas.microsoft.com/office/drawing/2014/main" id="{8F46A955-FF7A-43B3-8710-A70103269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83158" y="4919291"/>
              <a:ext cx="626698" cy="626698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D177C98-AF0A-4855-A82D-CF5257B4D314}"/>
                </a:ext>
              </a:extLst>
            </p:cNvPr>
            <p:cNvSpPr/>
            <p:nvPr/>
          </p:nvSpPr>
          <p:spPr>
            <a:xfrm>
              <a:off x="6437750" y="4325626"/>
              <a:ext cx="1588651" cy="42338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Transaction Confirmed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Alice</a:t>
              </a:r>
              <a:r>
                <a:rPr 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 Bob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A8576A4-8E1A-44DB-B7F0-9525472E743E}"/>
                </a:ext>
              </a:extLst>
            </p:cNvPr>
            <p:cNvCxnSpPr>
              <a:cxnSpLocks/>
            </p:cNvCxnSpPr>
            <p:nvPr/>
          </p:nvCxnSpPr>
          <p:spPr>
            <a:xfrm>
              <a:off x="7562252" y="4749009"/>
              <a:ext cx="98107" cy="308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26543D6-C227-4E9C-8B65-68583E5686FC}"/>
              </a:ext>
            </a:extLst>
          </p:cNvPr>
          <p:cNvSpPr txBox="1"/>
          <p:nvPr/>
        </p:nvSpPr>
        <p:spPr>
          <a:xfrm>
            <a:off x="784149" y="5361323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F81B7-6221-43AA-AB04-EBA8DD2D4B1A}"/>
              </a:ext>
            </a:extLst>
          </p:cNvPr>
          <p:cNvSpPr txBox="1"/>
          <p:nvPr/>
        </p:nvSpPr>
        <p:spPr>
          <a:xfrm>
            <a:off x="6879653" y="5606252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</a:p>
        </p:txBody>
      </p:sp>
      <p:pic>
        <p:nvPicPr>
          <p:cNvPr id="21" name="Graphic 20" descr="Man">
            <a:extLst>
              <a:ext uri="{FF2B5EF4-FFF2-40B4-BE49-F238E27FC236}">
                <a16:creationId xmlns:a16="http://schemas.microsoft.com/office/drawing/2014/main" id="{E0968BC8-5EE4-495E-9C15-0E5668B431E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779" y="4641099"/>
            <a:ext cx="794393" cy="794393"/>
          </a:xfrm>
          <a:prstGeom prst="rect">
            <a:avLst/>
          </a:prstGeom>
        </p:spPr>
      </p:pic>
      <p:pic>
        <p:nvPicPr>
          <p:cNvPr id="22" name="Graphic 21" descr="Man">
            <a:extLst>
              <a:ext uri="{FF2B5EF4-FFF2-40B4-BE49-F238E27FC236}">
                <a16:creationId xmlns:a16="http://schemas.microsoft.com/office/drawing/2014/main" id="{80A1D369-B937-419E-A77F-87A8A9C0D7E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07577" y="4886028"/>
            <a:ext cx="794393" cy="794393"/>
          </a:xfrm>
          <a:prstGeom prst="rect">
            <a:avLst/>
          </a:prstGeom>
        </p:spPr>
      </p:pic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046CB082-D0DF-40A3-A023-BF19EC8E0058}"/>
              </a:ext>
            </a:extLst>
          </p:cNvPr>
          <p:cNvCxnSpPr>
            <a:cxnSpLocks/>
            <a:stCxn id="13" idx="2"/>
            <a:endCxn id="10" idx="2"/>
          </p:cNvCxnSpPr>
          <p:nvPr/>
        </p:nvCxnSpPr>
        <p:spPr>
          <a:xfrm rot="5400000" flipH="1">
            <a:off x="4065036" y="2805368"/>
            <a:ext cx="244929" cy="6095504"/>
          </a:xfrm>
          <a:prstGeom prst="curvedConnector3">
            <a:avLst>
              <a:gd name="adj1" fmla="val -93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9689CA0-BFF7-4DD2-AD08-AEBCA0FB57E1}"/>
              </a:ext>
            </a:extLst>
          </p:cNvPr>
          <p:cNvGrpSpPr/>
          <p:nvPr/>
        </p:nvGrpSpPr>
        <p:grpSpPr>
          <a:xfrm>
            <a:off x="4949571" y="2817028"/>
            <a:ext cx="839399" cy="859289"/>
            <a:chOff x="4949571" y="2817028"/>
            <a:chExt cx="839399" cy="859289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26A46AD-8FCC-4F3D-B74C-E6D9D0492A7A}"/>
                </a:ext>
              </a:extLst>
            </p:cNvPr>
            <p:cNvCxnSpPr>
              <a:cxnSpLocks/>
            </p:cNvCxnSpPr>
            <p:nvPr/>
          </p:nvCxnSpPr>
          <p:spPr>
            <a:xfrm>
              <a:off x="4949571" y="3055532"/>
              <a:ext cx="496939" cy="251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8E55011-8C68-47B8-8AEE-1CD5FA7DC89D}"/>
                </a:ext>
              </a:extLst>
            </p:cNvPr>
            <p:cNvGrpSpPr/>
            <p:nvPr/>
          </p:nvGrpSpPr>
          <p:grpSpPr>
            <a:xfrm>
              <a:off x="5505203" y="3142917"/>
              <a:ext cx="283767" cy="533400"/>
              <a:chOff x="9345153" y="787478"/>
              <a:chExt cx="283767" cy="5334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337957A-1C1E-426F-8AB1-D964EC05FD51}"/>
                  </a:ext>
                </a:extLst>
              </p:cNvPr>
              <p:cNvSpPr/>
              <p:nvPr/>
            </p:nvSpPr>
            <p:spPr>
              <a:xfrm>
                <a:off x="9345153" y="787478"/>
                <a:ext cx="283767" cy="5334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C7E5A2A-B209-417E-B65C-320F1A3B348A}"/>
                  </a:ext>
                </a:extLst>
              </p:cNvPr>
              <p:cNvSpPr/>
              <p:nvPr/>
            </p:nvSpPr>
            <p:spPr>
              <a:xfrm>
                <a:off x="9345153" y="1017250"/>
                <a:ext cx="283767" cy="45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pic>
          <p:nvPicPr>
            <p:cNvPr id="65" name="Picture 4" descr="mage result for stamp">
              <a:extLst>
                <a:ext uri="{FF2B5EF4-FFF2-40B4-BE49-F238E27FC236}">
                  <a16:creationId xmlns:a16="http://schemas.microsoft.com/office/drawing/2014/main" id="{48C5F3E1-B454-431D-A79B-99EEA1203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256" y="2817028"/>
              <a:ext cx="558923" cy="316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256748B-8BCD-4A0F-8EA2-3CDF3E6F3E2D}"/>
                </a:ext>
              </a:extLst>
            </p:cNvPr>
            <p:cNvSpPr/>
            <p:nvPr/>
          </p:nvSpPr>
          <p:spPr>
            <a:xfrm>
              <a:off x="5503666" y="3629850"/>
              <a:ext cx="283767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DA240E0-D282-4056-9FF1-11BB8E4A2444}"/>
              </a:ext>
            </a:extLst>
          </p:cNvPr>
          <p:cNvGrpSpPr/>
          <p:nvPr/>
        </p:nvGrpSpPr>
        <p:grpSpPr>
          <a:xfrm>
            <a:off x="5810704" y="1384264"/>
            <a:ext cx="2420391" cy="2839349"/>
            <a:chOff x="5810704" y="1384264"/>
            <a:chExt cx="2420391" cy="283934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203C7B-DC8B-4AE5-AE49-F1AE6B5E0560}"/>
                </a:ext>
              </a:extLst>
            </p:cNvPr>
            <p:cNvSpPr/>
            <p:nvPr/>
          </p:nvSpPr>
          <p:spPr>
            <a:xfrm>
              <a:off x="7019847" y="1384264"/>
              <a:ext cx="966710" cy="23280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4F9811-75A0-4785-8376-E714832E860E}"/>
                </a:ext>
              </a:extLst>
            </p:cNvPr>
            <p:cNvSpPr/>
            <p:nvPr/>
          </p:nvSpPr>
          <p:spPr>
            <a:xfrm>
              <a:off x="7021100" y="3411786"/>
              <a:ext cx="967806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Ram </a:t>
              </a:r>
              <a:r>
                <a:rPr 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 Hari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DABDB04-65E1-4D3D-A7C3-105A20261BC5}"/>
                </a:ext>
              </a:extLst>
            </p:cNvPr>
            <p:cNvSpPr/>
            <p:nvPr/>
          </p:nvSpPr>
          <p:spPr>
            <a:xfrm>
              <a:off x="7022236" y="2108773"/>
              <a:ext cx="969031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Alice </a:t>
              </a:r>
              <a:r>
                <a:rPr 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 Bob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0935C5-543F-4231-BD41-D27BE89CD48F}"/>
                </a:ext>
              </a:extLst>
            </p:cNvPr>
            <p:cNvSpPr txBox="1"/>
            <p:nvPr/>
          </p:nvSpPr>
          <p:spPr>
            <a:xfrm>
              <a:off x="6458461" y="3700393"/>
              <a:ext cx="17726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Transactions inside block</a:t>
              </a:r>
            </a:p>
          </p:txBody>
        </p:sp>
        <p:pic>
          <p:nvPicPr>
            <p:cNvPr id="61" name="Graphic 60" descr="Arrow: Slight curve">
              <a:extLst>
                <a:ext uri="{FF2B5EF4-FFF2-40B4-BE49-F238E27FC236}">
                  <a16:creationId xmlns:a16="http://schemas.microsoft.com/office/drawing/2014/main" id="{E39FE1B3-59AE-42CE-BFBB-1D6DBF3DF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20566452">
              <a:off x="5810704" y="2749178"/>
              <a:ext cx="1257094" cy="66522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0DCF5E0-87B4-4055-B16C-C50A51B79D9F}"/>
                </a:ext>
              </a:extLst>
            </p:cNvPr>
            <p:cNvSpPr txBox="1"/>
            <p:nvPr/>
          </p:nvSpPr>
          <p:spPr>
            <a:xfrm rot="16200000">
              <a:off x="7239477" y="2607019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2800" dirty="0"/>
                <a:t>…</a:t>
              </a:r>
              <a:endParaRPr lang="en-US" sz="2800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EF7D07B-6BA5-4274-AF05-A7FE17EE27DF}"/>
              </a:ext>
            </a:extLst>
          </p:cNvPr>
          <p:cNvGrpSpPr/>
          <p:nvPr/>
        </p:nvGrpSpPr>
        <p:grpSpPr>
          <a:xfrm>
            <a:off x="2533143" y="3409617"/>
            <a:ext cx="4346510" cy="2279593"/>
            <a:chOff x="2533143" y="3409617"/>
            <a:chExt cx="4346510" cy="227959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076962-BA37-4788-8AF5-5242553F3D17}"/>
                </a:ext>
              </a:extLst>
            </p:cNvPr>
            <p:cNvSpPr txBox="1"/>
            <p:nvPr/>
          </p:nvSpPr>
          <p:spPr>
            <a:xfrm>
              <a:off x="3947145" y="4873241"/>
              <a:ext cx="2932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Normally 6 blocks after transaction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0D24BBC-E274-4675-BDDA-1B5939471814}"/>
                </a:ext>
              </a:extLst>
            </p:cNvPr>
            <p:cNvGrpSpPr/>
            <p:nvPr/>
          </p:nvGrpSpPr>
          <p:grpSpPr>
            <a:xfrm>
              <a:off x="2533143" y="3409617"/>
              <a:ext cx="3638953" cy="2279593"/>
              <a:chOff x="2533143" y="3409617"/>
              <a:chExt cx="3638953" cy="227959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F0366EF-4FDC-454C-8998-5A106060F46C}"/>
                  </a:ext>
                </a:extLst>
              </p:cNvPr>
              <p:cNvSpPr/>
              <p:nvPr/>
            </p:nvSpPr>
            <p:spPr>
              <a:xfrm>
                <a:off x="2533143" y="3986836"/>
                <a:ext cx="283767" cy="533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Connector: Elbow 32">
                <a:extLst>
                  <a:ext uri="{FF2B5EF4-FFF2-40B4-BE49-F238E27FC236}">
                    <a16:creationId xmlns:a16="http://schemas.microsoft.com/office/drawing/2014/main" id="{0D97B96A-F0C2-41A1-BF8D-29BDF391829E}"/>
                  </a:ext>
                </a:extLst>
              </p:cNvPr>
              <p:cNvCxnSpPr>
                <a:cxnSpLocks/>
                <a:stCxn id="34" idx="2"/>
                <a:endCxn id="32" idx="0"/>
              </p:cNvCxnSpPr>
              <p:nvPr/>
            </p:nvCxnSpPr>
            <p:spPr>
              <a:xfrm rot="5400000" flipH="1">
                <a:off x="2669453" y="3992411"/>
                <a:ext cx="533400" cy="522251"/>
              </a:xfrm>
              <a:prstGeom prst="bentConnector5">
                <a:avLst>
                  <a:gd name="adj1" fmla="val -42857"/>
                  <a:gd name="adj2" fmla="val 50000"/>
                  <a:gd name="adj3" fmla="val 142857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1D6201-2AC5-43F0-95D1-94DBB7613F1E}"/>
                  </a:ext>
                </a:extLst>
              </p:cNvPr>
              <p:cNvSpPr/>
              <p:nvPr/>
            </p:nvSpPr>
            <p:spPr>
              <a:xfrm>
                <a:off x="3055394" y="3986836"/>
                <a:ext cx="283767" cy="533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BDF9BF6A-A2B2-4DEB-8E42-655D5E788A77}"/>
                  </a:ext>
                </a:extLst>
              </p:cNvPr>
              <p:cNvCxnSpPr>
                <a:cxnSpLocks/>
                <a:stCxn id="36" idx="2"/>
                <a:endCxn id="34" idx="0"/>
              </p:cNvCxnSpPr>
              <p:nvPr/>
            </p:nvCxnSpPr>
            <p:spPr>
              <a:xfrm rot="5400000" flipH="1">
                <a:off x="3202308" y="3981807"/>
                <a:ext cx="533400" cy="543459"/>
              </a:xfrm>
              <a:prstGeom prst="bentConnector5">
                <a:avLst>
                  <a:gd name="adj1" fmla="val -42857"/>
                  <a:gd name="adj2" fmla="val 50000"/>
                  <a:gd name="adj3" fmla="val 142857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579628F-F051-41F0-AF3A-9B821BBF981B}"/>
                  </a:ext>
                </a:extLst>
              </p:cNvPr>
              <p:cNvSpPr/>
              <p:nvPr/>
            </p:nvSpPr>
            <p:spPr>
              <a:xfrm>
                <a:off x="3598853" y="3986836"/>
                <a:ext cx="283767" cy="533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AAA362DB-48BB-4712-B000-CC5F7ACCDC3D}"/>
                  </a:ext>
                </a:extLst>
              </p:cNvPr>
              <p:cNvCxnSpPr>
                <a:cxnSpLocks/>
                <a:stCxn id="59" idx="2"/>
                <a:endCxn id="36" idx="0"/>
              </p:cNvCxnSpPr>
              <p:nvPr/>
            </p:nvCxnSpPr>
            <p:spPr>
              <a:xfrm rot="5400000" flipH="1">
                <a:off x="3719132" y="4008442"/>
                <a:ext cx="534558" cy="491347"/>
              </a:xfrm>
              <a:prstGeom prst="bentConnector5">
                <a:avLst>
                  <a:gd name="adj1" fmla="val -42764"/>
                  <a:gd name="adj2" fmla="val 50000"/>
                  <a:gd name="adj3" fmla="val 142764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20D731BB-F559-46E3-BDE8-89C3CD2FED87}"/>
                  </a:ext>
                </a:extLst>
              </p:cNvPr>
              <p:cNvCxnSpPr>
                <a:cxnSpLocks/>
                <a:stCxn id="39" idx="2"/>
                <a:endCxn id="59" idx="0"/>
              </p:cNvCxnSpPr>
              <p:nvPr/>
            </p:nvCxnSpPr>
            <p:spPr>
              <a:xfrm rot="5400000" flipH="1">
                <a:off x="4167135" y="4052944"/>
                <a:ext cx="545580" cy="415681"/>
              </a:xfrm>
              <a:prstGeom prst="bentConnector5">
                <a:avLst>
                  <a:gd name="adj1" fmla="val -41900"/>
                  <a:gd name="adj2" fmla="val 50000"/>
                  <a:gd name="adj3" fmla="val 141900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7880EAB-6309-46E6-9B5E-54FFD3F0C6FC}"/>
                  </a:ext>
                </a:extLst>
              </p:cNvPr>
              <p:cNvSpPr/>
              <p:nvPr/>
            </p:nvSpPr>
            <p:spPr>
              <a:xfrm>
                <a:off x="4505881" y="4000174"/>
                <a:ext cx="283767" cy="533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55AE930-5FC5-48F7-A008-65BC16C3D7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8081" y="3409617"/>
                <a:ext cx="1243239" cy="2482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6329A82B-8910-42A0-A95C-FFCE18BAF2B9}"/>
                  </a:ext>
                </a:extLst>
              </p:cNvPr>
              <p:cNvCxnSpPr>
                <a:cxnSpLocks/>
                <a:stCxn id="69" idx="2"/>
                <a:endCxn id="39" idx="0"/>
              </p:cNvCxnSpPr>
              <p:nvPr/>
            </p:nvCxnSpPr>
            <p:spPr>
              <a:xfrm rot="5400000" flipH="1">
                <a:off x="4620496" y="4027444"/>
                <a:ext cx="462131" cy="407593"/>
              </a:xfrm>
              <a:prstGeom prst="bentConnector5">
                <a:avLst>
                  <a:gd name="adj1" fmla="val -64063"/>
                  <a:gd name="adj2" fmla="val 46289"/>
                  <a:gd name="adj3" fmla="val 149466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9D7D2F1-CB10-4D7C-8B1B-CB90CF41509C}"/>
                  </a:ext>
                </a:extLst>
              </p:cNvPr>
              <p:cNvSpPr/>
              <p:nvPr/>
            </p:nvSpPr>
            <p:spPr>
              <a:xfrm>
                <a:off x="5471384" y="3986836"/>
                <a:ext cx="283767" cy="533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E02466D3-93F4-4E84-8C46-D6AD4DF72433}"/>
                  </a:ext>
                </a:extLst>
              </p:cNvPr>
              <p:cNvCxnSpPr>
                <a:cxnSpLocks/>
                <a:stCxn id="45" idx="2"/>
                <a:endCxn id="43" idx="0"/>
              </p:cNvCxnSpPr>
              <p:nvPr/>
            </p:nvCxnSpPr>
            <p:spPr>
              <a:xfrm rot="5400000" flipH="1">
                <a:off x="5555041" y="4045064"/>
                <a:ext cx="533400" cy="416945"/>
              </a:xfrm>
              <a:prstGeom prst="bentConnector5">
                <a:avLst>
                  <a:gd name="adj1" fmla="val -42857"/>
                  <a:gd name="adj2" fmla="val 50000"/>
                  <a:gd name="adj3" fmla="val 136554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1901DF0-4C14-42FE-B7B5-19B341D5AD8D}"/>
                  </a:ext>
                </a:extLst>
              </p:cNvPr>
              <p:cNvSpPr/>
              <p:nvPr/>
            </p:nvSpPr>
            <p:spPr>
              <a:xfrm>
                <a:off x="5888329" y="3986836"/>
                <a:ext cx="283767" cy="533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CEC7B32-311C-4C0F-99BC-F2DECBD724BC}"/>
                  </a:ext>
                </a:extLst>
              </p:cNvPr>
              <p:cNvGrpSpPr/>
              <p:nvPr/>
            </p:nvGrpSpPr>
            <p:grpSpPr>
              <a:xfrm>
                <a:off x="4090200" y="3987994"/>
                <a:ext cx="283767" cy="533400"/>
                <a:chOff x="9345153" y="787478"/>
                <a:chExt cx="283767" cy="53340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05D3849-5EE8-45E5-AB40-BE0C46D804BB}"/>
                    </a:ext>
                  </a:extLst>
                </p:cNvPr>
                <p:cNvSpPr/>
                <p:nvPr/>
              </p:nvSpPr>
              <p:spPr>
                <a:xfrm>
                  <a:off x="9345153" y="787478"/>
                  <a:ext cx="283767" cy="5334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5F04E625-F11A-45CD-96BF-B7F2DBAE202F}"/>
                    </a:ext>
                  </a:extLst>
                </p:cNvPr>
                <p:cNvSpPr/>
                <p:nvPr/>
              </p:nvSpPr>
              <p:spPr>
                <a:xfrm>
                  <a:off x="9345153" y="1023097"/>
                  <a:ext cx="283767" cy="4571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4E456E-7EC7-4F7F-92CE-998AE89E7986}"/>
                  </a:ext>
                </a:extLst>
              </p:cNvPr>
              <p:cNvSpPr txBox="1"/>
              <p:nvPr/>
            </p:nvSpPr>
            <p:spPr>
              <a:xfrm>
                <a:off x="2782426" y="5319878"/>
                <a:ext cx="2998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Publicly available blockchain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CB3BF34-DD4D-467C-9CE1-3046B1B705C7}"/>
                  </a:ext>
                </a:extLst>
              </p:cNvPr>
              <p:cNvSpPr/>
              <p:nvPr/>
            </p:nvSpPr>
            <p:spPr>
              <a:xfrm>
                <a:off x="4089847" y="4474517"/>
                <a:ext cx="283767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0A9F7E-4BBE-4D41-9D98-C38E4B3A25EF}"/>
                  </a:ext>
                </a:extLst>
              </p:cNvPr>
              <p:cNvSpPr txBox="1"/>
              <p:nvPr/>
            </p:nvSpPr>
            <p:spPr>
              <a:xfrm>
                <a:off x="4838792" y="3939085"/>
                <a:ext cx="4331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r-IN" sz="2800" dirty="0"/>
                  <a:t>…</a:t>
                </a:r>
                <a:endParaRPr lang="en-US" sz="2800" dirty="0"/>
              </a:p>
            </p:txBody>
          </p:sp>
          <p:cxnSp>
            <p:nvCxnSpPr>
              <p:cNvPr id="70" name="Connector: Elbow 173">
                <a:extLst>
                  <a:ext uri="{FF2B5EF4-FFF2-40B4-BE49-F238E27FC236}">
                    <a16:creationId xmlns:a16="http://schemas.microsoft.com/office/drawing/2014/main" id="{1A579A68-8C04-4A07-A97B-7C161EE2D477}"/>
                  </a:ext>
                </a:extLst>
              </p:cNvPr>
              <p:cNvCxnSpPr>
                <a:cxnSpLocks/>
                <a:stCxn id="43" idx="2"/>
                <a:endCxn id="69" idx="0"/>
              </p:cNvCxnSpPr>
              <p:nvPr/>
            </p:nvCxnSpPr>
            <p:spPr>
              <a:xfrm rot="5400000" flipH="1">
                <a:off x="5043737" y="3950706"/>
                <a:ext cx="581151" cy="557910"/>
              </a:xfrm>
              <a:prstGeom prst="bentConnector5">
                <a:avLst>
                  <a:gd name="adj1" fmla="val -39336"/>
                  <a:gd name="adj2" fmla="val 43307"/>
                  <a:gd name="adj3" fmla="val 126439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Left Brace 70">
                <a:extLst>
                  <a:ext uri="{FF2B5EF4-FFF2-40B4-BE49-F238E27FC236}">
                    <a16:creationId xmlns:a16="http://schemas.microsoft.com/office/drawing/2014/main" id="{0835E398-9452-4251-A84E-91973E66C49B}"/>
                  </a:ext>
                </a:extLst>
              </p:cNvPr>
              <p:cNvSpPr/>
              <p:nvPr/>
            </p:nvSpPr>
            <p:spPr>
              <a:xfrm rot="16200000">
                <a:off x="5264059" y="4183298"/>
                <a:ext cx="140506" cy="1385120"/>
              </a:xfrm>
              <a:prstGeom prst="leftBrace">
                <a:avLst>
                  <a:gd name="adj1" fmla="val 40975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2" name="Graphic 81" descr="Truck">
            <a:extLst>
              <a:ext uri="{FF2B5EF4-FFF2-40B4-BE49-F238E27FC236}">
                <a16:creationId xmlns:a16="http://schemas.microsoft.com/office/drawing/2014/main" id="{CD934827-C4E4-41D9-8B14-5251A123B86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6030588" y="5193805"/>
            <a:ext cx="93090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62 0.00996 L -0.09202 0.05579 C -0.12552 0.06598 -0.17535 0.07176 -0.22604 0.07176 C -0.28473 0.07176 -0.33177 0.06598 -0.36493 0.05579 L -0.52223 0.00996 " pathEditMode="relative" rAng="0" ptsTypes="AAAAA">
                                      <p:cBhvr>
                                        <p:cTn id="3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92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2F13-EBAD-4AF7-85AE-7043C774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Bitcoin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F2A80-9A69-499F-93A8-21C6CD73A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0" y="1447800"/>
            <a:ext cx="4023360" cy="4953000"/>
          </a:xfrm>
        </p:spPr>
        <p:txBody>
          <a:bodyPr/>
          <a:lstStyle/>
          <a:p>
            <a:r>
              <a:rPr lang="en-US" dirty="0"/>
              <a:t>A Bitcoin address is a 160-bit hash of the public portion of a public/private ECDSA keypair. Using public-key cryptography, you can "sign" data with your private key and anyone who knows your public key can verify that the signature is valid.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8DD0F-8451-3441-854A-046EF479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080B-03E9-5E4A-ABF6-F34ABEB1BAF6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B56FC-4B81-314F-9878-CC84711C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30</a:t>
            </a:fld>
            <a:endParaRPr lang="th-TH"/>
          </a:p>
        </p:txBody>
      </p:sp>
      <p:pic>
        <p:nvPicPr>
          <p:cNvPr id="12290" name="Picture 2" descr="https://en.bitcoin.it/w/images/en/9/9b/PubKeyToAddr.png">
            <a:extLst>
              <a:ext uri="{FF2B5EF4-FFF2-40B4-BE49-F238E27FC236}">
                <a16:creationId xmlns:a16="http://schemas.microsoft.com/office/drawing/2014/main" id="{EBDD10E7-B35D-4FCD-B836-03C867AAC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" y="993130"/>
            <a:ext cx="3911600" cy="593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957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5246-7226-4DA9-9FA1-98FBD3B8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addresses are created?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0B4A3-6FB7-954D-B937-A8BFADDD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5D64-9E89-FC42-8E51-CDE442D075C0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9D24A-6051-7B48-B881-5BB40CB9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31</a:t>
            </a:fld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A43D6-8392-4807-B4A6-CAD6A66E7D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B1452-C5DE-4808-BBE1-ACB913F10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1000125"/>
            <a:ext cx="86963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13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 transaction is verified cryptographically?</a:t>
            </a:r>
            <a:endParaRPr lang="zh-CN" altLang="en-US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sz="half" idx="1"/>
            <p:custDataLst>
              <p:tags r:id="rId1"/>
            </p:custDataLst>
          </p:nvPr>
        </p:nvSpPr>
        <p:spPr>
          <a:xfrm>
            <a:off x="497958" y="1622795"/>
            <a:ext cx="8147050" cy="164273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>
                <a:ea typeface="宋体" charset="-122"/>
              </a:rPr>
              <a:t>Suppose Alice receives m, digital signature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{ m, sig=sign(</a:t>
            </a:r>
            <a:r>
              <a:rPr lang="en-US" altLang="zh-CN" sz="1800" dirty="0" err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m,K</a:t>
            </a:r>
            <a:r>
              <a:rPr lang="en-US" altLang="zh-CN" sz="1800" baseline="-25000" dirty="0" err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R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) }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ea typeface="宋体" charset="-122"/>
              </a:rPr>
              <a:t>Alice verifies m signed by Bob by applying Bob’s public key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K</a:t>
            </a:r>
            <a:r>
              <a:rPr lang="en-US" altLang="zh-CN" sz="1800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u</a:t>
            </a:r>
            <a:r>
              <a:rPr lang="en-US" altLang="zh-CN" sz="1800" dirty="0">
                <a:ea typeface="宋体" charset="-122"/>
              </a:rPr>
              <a:t> to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sig</a:t>
            </a:r>
            <a:r>
              <a:rPr lang="en-US" altLang="zh-CN" sz="1800" dirty="0">
                <a:ea typeface="宋体" charset="-122"/>
              </a:rPr>
              <a:t> then checks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verify(m, sig, K</a:t>
            </a:r>
            <a:r>
              <a:rPr lang="en-US" altLang="zh-CN" sz="1800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u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) = 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Comic Sans MS" pitchFamily="66" charset="0"/>
                <a:ea typeface="宋体" charset="-122"/>
              </a:rPr>
              <a:t>true or false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?</a:t>
            </a:r>
            <a:endParaRPr lang="en-US" altLang="zh-CN" sz="1800" dirty="0">
              <a:ea typeface="宋体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ea typeface="宋体" charset="-122"/>
              </a:rPr>
              <a:t>If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true</a:t>
            </a:r>
            <a:r>
              <a:rPr lang="en-US" altLang="zh-CN" sz="1800" dirty="0">
                <a:ea typeface="宋体" charset="-122"/>
              </a:rPr>
              <a:t>, whoever signed m must have used Bob’s private key.</a:t>
            </a:r>
          </a:p>
        </p:txBody>
      </p:sp>
      <p:sp>
        <p:nvSpPr>
          <p:cNvPr id="218123" name="Rectangle 11"/>
          <p:cNvSpPr>
            <a:spLocks noGrp="1" noChangeArrowheads="1"/>
          </p:cNvSpPr>
          <p:nvPr>
            <p:ph sz="half" idx="2"/>
            <p:custDataLst>
              <p:tags r:id="rId2"/>
            </p:custDataLst>
          </p:nvPr>
        </p:nvSpPr>
        <p:spPr>
          <a:xfrm>
            <a:off x="755793" y="3549900"/>
            <a:ext cx="7391400" cy="1733550"/>
          </a:xfrm>
          <a:noFill/>
          <a:ln/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Alice thus verifies that:</a:t>
            </a:r>
          </a:p>
          <a:p>
            <a:pPr marL="600075" lvl="1" indent="-257175">
              <a:lnSpc>
                <a:spcPct val="90000"/>
              </a:lnSpc>
              <a:buFont typeface="ZapfDingbats" pitchFamily="82" charset="2"/>
              <a:buChar char="ü"/>
            </a:pPr>
            <a:r>
              <a:rPr lang="en-US" altLang="zh-CN" dirty="0">
                <a:ea typeface="宋体" charset="-122"/>
              </a:rPr>
              <a:t>Bob signed m.</a:t>
            </a:r>
          </a:p>
          <a:p>
            <a:pPr marL="600075" lvl="1" indent="-257175">
              <a:lnSpc>
                <a:spcPct val="90000"/>
              </a:lnSpc>
              <a:buFont typeface="ZapfDingbats" pitchFamily="82" charset="2"/>
              <a:buChar char="ü"/>
            </a:pPr>
            <a:r>
              <a:rPr lang="en-US" altLang="zh-CN" dirty="0">
                <a:ea typeface="宋体" charset="-122"/>
              </a:rPr>
              <a:t>No one else signed m.</a:t>
            </a:r>
          </a:p>
          <a:p>
            <a:pPr marL="600075" lvl="1" indent="-257175">
              <a:lnSpc>
                <a:spcPct val="90000"/>
              </a:lnSpc>
              <a:buFont typeface="ZapfDingbats" pitchFamily="82" charset="2"/>
              <a:buChar char="ü"/>
            </a:pPr>
            <a:r>
              <a:rPr lang="en-US" altLang="zh-CN" dirty="0">
                <a:ea typeface="宋体" charset="-122"/>
              </a:rPr>
              <a:t>Bob signed m and not m’.</a:t>
            </a:r>
          </a:p>
          <a:p>
            <a:pPr marL="285750" indent="-28575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Non-repudiation</a:t>
            </a:r>
            <a:r>
              <a:rPr lang="en-US" altLang="zh-CN" sz="1800" dirty="0">
                <a:ea typeface="宋体" charset="-122"/>
              </a:rPr>
              <a:t>:</a:t>
            </a:r>
          </a:p>
          <a:p>
            <a:pPr marL="600075" lvl="1" indent="-257175">
              <a:buFont typeface="Wingdings" pitchFamily="2" charset="2"/>
              <a:buChar char="ü"/>
            </a:pPr>
            <a:r>
              <a:rPr lang="en-US" altLang="zh-CN" dirty="0">
                <a:ea typeface="宋体" charset="-122"/>
              </a:rPr>
              <a:t>Alice can take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(m, sig) </a:t>
            </a:r>
            <a:r>
              <a:rPr lang="en-US" altLang="zh-CN" dirty="0">
                <a:ea typeface="宋体" charset="-122"/>
              </a:rPr>
              <a:t>to court and prove that Bob signed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. </a:t>
            </a:r>
            <a:endParaRPr lang="en-US" altLang="zh-CN" sz="1500" dirty="0">
              <a:ea typeface="宋体" charset="-12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080A5-0891-9045-9FA0-F128CA44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AB99-864A-8340-B76B-65C2A297FEA3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7E68A-954B-4B40-9E2D-33FFB2E7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552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8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8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8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8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8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8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Block format  in  Bitcoin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2"/>
          </p:nvPr>
        </p:nvSpPr>
        <p:spPr>
          <a:xfrm>
            <a:off x="963548" y="4837718"/>
            <a:ext cx="7307359" cy="106386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800" dirty="0"/>
              <a:t>A block contains “block head” and “block body”,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800" dirty="0"/>
              <a:t>“block head” stores the previous hash of the last block header.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51337" y="936006"/>
            <a:ext cx="184217" cy="455529"/>
            <a:chOff x="101018" y="88571"/>
            <a:chExt cx="554845" cy="1141787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1018" y="89708"/>
              <a:ext cx="554845" cy="1139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03109" y="88571"/>
              <a:ext cx="552332" cy="1141787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endParaRPr lang="zh-CN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66092" y="147306"/>
              <a:ext cx="424696" cy="106676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52" y="1659054"/>
            <a:ext cx="5905361" cy="266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线形标注 2 2"/>
          <p:cNvSpPr/>
          <p:nvPr/>
        </p:nvSpPr>
        <p:spPr>
          <a:xfrm>
            <a:off x="3984731" y="1482102"/>
            <a:ext cx="1277754" cy="4620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8749"/>
              <a:gd name="adj6" fmla="val -44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latin typeface="Comic Sans MS" panose="030F0702030302020204" pitchFamily="66" charset="0"/>
              </a:rPr>
              <a:t>Chain all blocks together</a:t>
            </a:r>
          </a:p>
        </p:txBody>
      </p:sp>
      <p:sp>
        <p:nvSpPr>
          <p:cNvPr id="17" name="线形标注 2 16"/>
          <p:cNvSpPr/>
          <p:nvPr/>
        </p:nvSpPr>
        <p:spPr>
          <a:xfrm>
            <a:off x="6753051" y="1370611"/>
            <a:ext cx="2022785" cy="6849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9989"/>
              <a:gd name="adj6" fmla="val -33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latin typeface="Comic Sans MS" panose="030F0702030302020204" pitchFamily="66" charset="0"/>
              </a:rPr>
              <a:t>Guarantee the integrity of transactions in a block</a:t>
            </a:r>
          </a:p>
        </p:txBody>
      </p:sp>
    </p:spTree>
    <p:extLst>
      <p:ext uri="{BB962C8B-B14F-4D97-AF65-F5344CB8AC3E}">
        <p14:creationId xmlns:p14="http://schemas.microsoft.com/office/powerpoint/2010/main" val="188216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</a:t>
            </a:r>
            <a:r>
              <a:rPr lang="zh-CN" altLang="en-US" dirty="0"/>
              <a:t>：</a:t>
            </a:r>
            <a:r>
              <a:rPr lang="en-US" altLang="zh-CN" dirty="0"/>
              <a:t>Proof of Work  --- solving a puzzle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0510" y="3429000"/>
                <a:ext cx="7762980" cy="2288072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Given difficulty </a:t>
                </a:r>
                <a:r>
                  <a:rPr lang="en-US" altLang="zh-CN" i="1" dirty="0"/>
                  <a:t>d</a:t>
                </a:r>
                <a:r>
                  <a:rPr lang="en-US" altLang="zh-CN" dirty="0"/>
                  <a:t>, challenger </a:t>
                </a:r>
                <a:r>
                  <a:rPr lang="en-US" altLang="zh-CN" i="1" dirty="0"/>
                  <a:t>c, </a:t>
                </a:r>
                <a:r>
                  <a:rPr lang="en-US" altLang="zh-CN" dirty="0"/>
                  <a:t>nonce </a:t>
                </a:r>
                <a:r>
                  <a:rPr lang="en-US" altLang="zh-CN" i="1" dirty="0"/>
                  <a:t>x,</a:t>
                </a:r>
                <a:r>
                  <a:rPr lang="en-US" altLang="zh-CN" dirty="0"/>
                  <a:t> it is easy to compute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𝐹</m:t>
                    </m:r>
                    <m:r>
                      <a:rPr lang="en-US" altLang="zh-CN" i="1" baseline="-2500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Given </a:t>
                </a:r>
                <a:r>
                  <a:rPr lang="en-US" altLang="zh-CN" i="1" dirty="0"/>
                  <a:t>d</a:t>
                </a:r>
                <a:r>
                  <a:rPr lang="en-US" altLang="zh-CN" dirty="0"/>
                  <a:t> and </a:t>
                </a:r>
                <a:r>
                  <a:rPr lang="en-US" altLang="zh-CN" i="1" dirty="0"/>
                  <a:t>c</a:t>
                </a:r>
                <a:r>
                  <a:rPr lang="en-US" altLang="zh-CN" dirty="0"/>
                  <a:t>, find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 so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𝐹</m:t>
                    </m:r>
                    <m:r>
                      <a:rPr lang="en-US" altLang="zh-CN" i="1" baseline="-2500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𝑡𝑟𝑢𝑒</m:t>
                    </m:r>
                  </m:oMath>
                </a14:m>
                <a:r>
                  <a:rPr lang="en-US" altLang="zh-CN" dirty="0"/>
                  <a:t> is possible, but difficult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𝑆𝐻𝐴</m:t>
                    </m:r>
                    <m:r>
                      <a:rPr lang="en-US" altLang="zh-CN" b="0" i="1" smtClean="0">
                        <a:latin typeface="Cambria Math"/>
                      </a:rPr>
                      <m:t>256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∈{0,1,…,2</m:t>
                    </m:r>
                    <m:r>
                      <a:rPr lang="en-US" altLang="zh-CN" b="0" i="1" baseline="30000" smtClean="0">
                        <a:latin typeface="Cambria Math"/>
                        <a:ea typeface="Cambria Math"/>
                      </a:rPr>
                      <m:t>256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−1}</m:t>
                    </m:r>
                  </m:oMath>
                </a14:m>
                <a:r>
                  <a:rPr lang="en-US" altLang="zh-CN" dirty="0"/>
                  <a:t>. Increase </a:t>
                </a:r>
                <a:r>
                  <a:rPr lang="en-US" altLang="zh-CN" i="1" dirty="0"/>
                  <a:t>d</a:t>
                </a:r>
                <a:r>
                  <a:rPr lang="en-US" altLang="zh-CN" dirty="0"/>
                  <a:t>, the target range decrease, and the difficulty of finding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 increases.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0510" y="3429000"/>
                <a:ext cx="7762980" cy="2288072"/>
              </a:xfrm>
              <a:blipFill>
                <a:blip r:embed="rId2"/>
                <a:stretch>
                  <a:fillRect l="-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/>
              <p:cNvSpPr txBox="1">
                <a:spLocks/>
              </p:cNvSpPr>
              <p:nvPr/>
            </p:nvSpPr>
            <p:spPr>
              <a:xfrm>
                <a:off x="844214" y="1695931"/>
                <a:ext cx="7469361" cy="10927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lIns="68580" tIns="34290" rIns="68580" bIns="3429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>
                      <a:lumMod val="75000"/>
                    </a:schemeClr>
                  </a:buClr>
                  <a:buSzPct val="70000"/>
                  <a:buFont typeface="Wingdings" panose="05000000000000000000" pitchFamily="2" charset="2"/>
                  <a:buChar char="u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>
                      <a:lumMod val="75000"/>
                    </a:schemeClr>
                  </a:buClr>
                  <a:buSzPct val="70000"/>
                  <a:buFont typeface="Wingdings" panose="05000000000000000000" pitchFamily="2" charset="2"/>
                  <a:buChar char="Ø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100" dirty="0"/>
                  <a:t> Definition 4 --- Bitcoin Proof-of-Work function </a:t>
                </a:r>
                <a14:m>
                  <m:oMath xmlns:m="http://schemas.openxmlformats.org/officeDocument/2006/math">
                    <m:r>
                      <a:rPr lang="en-US" altLang="zh-CN" sz="21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sz="2100" b="1" i="1" baseline="-250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altLang="zh-CN" sz="21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altLang="zh-CN" sz="21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sz="21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1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21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→{</m:t>
                    </m:r>
                    <m:r>
                      <a:rPr lang="en-US" altLang="zh-CN" sz="21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𝒕𝒓𝒖𝒆</m:t>
                    </m:r>
                    <m:r>
                      <a:rPr lang="en-US" altLang="zh-CN" sz="21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sz="21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𝒇𝒂𝒍𝒔𝒆</m:t>
                    </m:r>
                    <m:r>
                      <a:rPr lang="en-US" altLang="zh-CN" sz="21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US" altLang="zh-CN" sz="2100" b="1" dirty="0">
                    <a:solidFill>
                      <a:schemeClr val="accent2">
                        <a:lumMod val="75000"/>
                      </a:schemeClr>
                    </a:solidFill>
                  </a:rPr>
                  <a:t>:</a:t>
                </a:r>
                <a:endParaRPr lang="en-US" altLang="zh-CN" sz="2100" b="1" dirty="0"/>
              </a:p>
              <a:p>
                <a:pPr marL="0" indent="0">
                  <a:lnSpc>
                    <a:spcPct val="120000"/>
                  </a:lnSpc>
                  <a:spcBef>
                    <a:spcPts val="900"/>
                  </a:spcBef>
                  <a:spcAft>
                    <a:spcPts val="45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𝑺𝑯𝑨</m:t>
                      </m:r>
                      <m:r>
                        <a:rPr lang="en-US" altLang="zh-CN" sz="21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𝟐𝟓𝟔</m:t>
                      </m:r>
                      <m:d>
                        <m:dPr>
                          <m:ctrlPr>
                            <a:rPr lang="en-US" altLang="zh-CN" sz="21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1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𝑺𝑯𝑨</m:t>
                          </m:r>
                          <m:r>
                            <a:rPr lang="en-US" altLang="zh-CN" sz="21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𝟐𝟓𝟔</m:t>
                          </m:r>
                          <m:d>
                            <m:dPr>
                              <m:ctrlPr>
                                <a:rPr lang="en-US" altLang="zh-CN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altLang="zh-CN" sz="2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sz="21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&lt;</m:t>
                      </m:r>
                      <m:f>
                        <m:fPr>
                          <m:ctrlPr>
                            <a:rPr lang="en-US" altLang="zh-CN" sz="21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1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altLang="zh-CN" sz="2100" b="1" i="1" baseline="300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𝟐𝟐𝟒</m:t>
                          </m:r>
                        </m:num>
                        <m:den>
                          <m:r>
                            <a:rPr lang="en-US" altLang="zh-CN" sz="2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den>
                      </m:f>
                    </m:oMath>
                  </m:oMathPara>
                </a14:m>
                <a:endParaRPr lang="en-US" altLang="zh-CN" sz="2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14" y="1695931"/>
                <a:ext cx="7469361" cy="1092756"/>
              </a:xfrm>
              <a:prstGeom prst="rect">
                <a:avLst/>
              </a:prstGeom>
              <a:blipFill>
                <a:blip r:embed="rId3"/>
                <a:stretch>
                  <a:fillRect l="-244" t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03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78509" y="2661049"/>
            <a:ext cx="762000" cy="305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324160" y="2414589"/>
            <a:ext cx="1343025" cy="660353"/>
            <a:chOff x="432213" y="2076451"/>
            <a:chExt cx="1790700" cy="880471"/>
          </a:xfrm>
        </p:grpSpPr>
        <p:sp>
          <p:nvSpPr>
            <p:cNvPr id="221188" name="Rectangle 4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588846" y="2076451"/>
              <a:ext cx="1449917" cy="7905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1189" name="Text Box 5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432213" y="2092326"/>
              <a:ext cx="1790700" cy="864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500">
                  <a:solidFill>
                    <a:srgbClr val="FF0000"/>
                  </a:solidFill>
                  <a:latin typeface="Comic Sans MS" pitchFamily="66" charset="0"/>
                  <a:ea typeface="宋体" charset="-122"/>
                </a:rPr>
                <a:t>large 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500">
                  <a:solidFill>
                    <a:srgbClr val="FF0000"/>
                  </a:solidFill>
                  <a:latin typeface="Comic Sans MS" pitchFamily="66" charset="0"/>
                  <a:ea typeface="宋体" charset="-122"/>
                </a:rPr>
                <a:t>message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500">
                  <a:solidFill>
                    <a:srgbClr val="FF0000"/>
                  </a:solidFill>
                  <a:latin typeface="Comic Sans MS" pitchFamily="66" charset="0"/>
                  <a:ea typeface="宋体" charset="-122"/>
                </a:rPr>
                <a:t>m</a:t>
              </a:r>
            </a:p>
          </p:txBody>
        </p:sp>
      </p:grpSp>
      <p:grpSp>
        <p:nvGrpSpPr>
          <p:cNvPr id="5" name="组合 4"/>
          <p:cNvGrpSpPr/>
          <p:nvPr>
            <p:custDataLst>
              <p:tags r:id="rId3"/>
            </p:custDataLst>
          </p:nvPr>
        </p:nvGrpSpPr>
        <p:grpSpPr>
          <a:xfrm>
            <a:off x="1970397" y="2555083"/>
            <a:ext cx="982663" cy="511403"/>
            <a:chOff x="2627196" y="2263777"/>
            <a:chExt cx="1310217" cy="681870"/>
          </a:xfrm>
        </p:grpSpPr>
        <p:sp>
          <p:nvSpPr>
            <p:cNvPr id="221191" name="Rectangle 7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2627196" y="2263777"/>
              <a:ext cx="1310217" cy="6318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1192" name="Text Box 8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2724133" y="2268540"/>
              <a:ext cx="1139629" cy="677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350">
                  <a:latin typeface="Comic Sans MS" pitchFamily="66" charset="0"/>
                  <a:ea typeface="宋体" charset="-122"/>
                </a:rPr>
                <a:t>H: Hash</a:t>
              </a:r>
            </a:p>
            <a:p>
              <a:pPr algn="ctr"/>
              <a:r>
                <a:rPr lang="en-US" altLang="zh-CN" sz="1350">
                  <a:latin typeface="Comic Sans MS" pitchFamily="66" charset="0"/>
                  <a:ea typeface="宋体" charset="-122"/>
                </a:rPr>
                <a:t>function</a:t>
              </a:r>
            </a:p>
          </p:txBody>
        </p:sp>
      </p:grpSp>
      <p:sp>
        <p:nvSpPr>
          <p:cNvPr id="221193" name="Line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490972" y="2767013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21194" name="Text 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29296" y="2678907"/>
            <a:ext cx="84613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H(m)</a:t>
            </a:r>
          </a:p>
        </p:txBody>
      </p:sp>
      <p:sp>
        <p:nvSpPr>
          <p:cNvPr id="221195" name="Line 1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52511" y="2967770"/>
            <a:ext cx="1587" cy="24645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21196" name="Line 12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880034" y="2777729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4" name="组合 3"/>
          <p:cNvGrpSpPr/>
          <p:nvPr>
            <p:custDataLst>
              <p:tags r:id="rId8"/>
            </p:custDataLst>
          </p:nvPr>
        </p:nvGrpSpPr>
        <p:grpSpPr>
          <a:xfrm>
            <a:off x="2948297" y="3236119"/>
            <a:ext cx="1192213" cy="719153"/>
            <a:chOff x="3931062" y="3171825"/>
            <a:chExt cx="1589617" cy="958871"/>
          </a:xfrm>
        </p:grpSpPr>
        <p:sp>
          <p:nvSpPr>
            <p:cNvPr id="221198" name="Rectangle 14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931062" y="3171825"/>
              <a:ext cx="1589617" cy="9556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1199" name="Text Box 15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4106834" y="3176588"/>
              <a:ext cx="1250770" cy="954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350" dirty="0">
                  <a:latin typeface="Comic Sans MS" pitchFamily="66" charset="0"/>
                  <a:ea typeface="宋体" charset="-122"/>
                </a:rPr>
                <a:t>digital</a:t>
              </a:r>
            </a:p>
            <a:p>
              <a:pPr algn="ctr"/>
              <a:r>
                <a:rPr lang="en-US" altLang="zh-CN" sz="1350" dirty="0">
                  <a:latin typeface="Comic Sans MS" pitchFamily="66" charset="0"/>
                  <a:ea typeface="宋体" charset="-122"/>
                </a:rPr>
                <a:t>signature</a:t>
              </a:r>
            </a:p>
            <a:p>
              <a:pPr algn="ctr"/>
              <a:r>
                <a:rPr lang="en-US" altLang="zh-CN" sz="1350" dirty="0">
                  <a:latin typeface="Comic Sans MS" pitchFamily="66" charset="0"/>
                  <a:ea typeface="宋体" charset="-122"/>
                </a:rPr>
                <a:t>(encrypt)</a:t>
              </a:r>
            </a:p>
          </p:txBody>
        </p:sp>
      </p:grpSp>
      <p:sp>
        <p:nvSpPr>
          <p:cNvPr id="221200" name="Text Box 16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16335" y="3296842"/>
            <a:ext cx="9604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1200">
                <a:latin typeface="Comic Sans MS" pitchFamily="66" charset="0"/>
                <a:ea typeface="宋体" charset="-122"/>
              </a:rPr>
              <a:t>Bob’s </a:t>
            </a:r>
          </a:p>
          <a:p>
            <a:pPr algn="r"/>
            <a:r>
              <a:rPr lang="en-US" altLang="zh-CN" sz="1200">
                <a:latin typeface="Comic Sans MS" pitchFamily="66" charset="0"/>
                <a:ea typeface="宋体" charset="-122"/>
              </a:rPr>
              <a:t>private</a:t>
            </a:r>
          </a:p>
          <a:p>
            <a:pPr algn="r"/>
            <a:r>
              <a:rPr lang="en-US" altLang="zh-CN" sz="1200">
                <a:latin typeface="Comic Sans MS" pitchFamily="66" charset="0"/>
                <a:ea typeface="宋体" charset="-122"/>
              </a:rPr>
              <a:t>key </a:t>
            </a:r>
          </a:p>
        </p:txBody>
      </p:sp>
      <p:pic>
        <p:nvPicPr>
          <p:cNvPr id="221201" name="Picture 17" descr="BS00768_[1]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94235" y="3357562"/>
            <a:ext cx="458787" cy="17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204" name="Text Box 2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125283" y="3686175"/>
            <a:ext cx="43954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5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K</a:t>
            </a:r>
            <a:r>
              <a:rPr lang="en-US" altLang="zh-CN" sz="1500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R</a:t>
            </a:r>
            <a:r>
              <a:rPr lang="en-US" altLang="zh-CN" sz="15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</a:t>
            </a:r>
          </a:p>
        </p:txBody>
      </p:sp>
      <p:sp>
        <p:nvSpPr>
          <p:cNvPr id="221207" name="Line 2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2260910" y="3633787"/>
            <a:ext cx="565150" cy="5954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21208" name="Line 2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761096" y="3966094"/>
            <a:ext cx="0" cy="2744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组合 2"/>
          <p:cNvGrpSpPr/>
          <p:nvPr>
            <p:custDataLst>
              <p:tags r:id="rId14"/>
            </p:custDataLst>
          </p:nvPr>
        </p:nvGrpSpPr>
        <p:grpSpPr>
          <a:xfrm>
            <a:off x="554346" y="4456513"/>
            <a:ext cx="846138" cy="415498"/>
            <a:chOff x="739128" y="4799013"/>
            <a:chExt cx="1128184" cy="553996"/>
          </a:xfrm>
        </p:grpSpPr>
        <p:sp>
          <p:nvSpPr>
            <p:cNvPr id="221210" name="Text Box 26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739128" y="4799013"/>
              <a:ext cx="1128184" cy="55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100">
                  <a:latin typeface="Comic Sans MS" pitchFamily="66" charset="0"/>
                  <a:ea typeface="宋体" charset="-122"/>
                </a:rPr>
                <a:t>+</a:t>
              </a:r>
            </a:p>
          </p:txBody>
        </p:sp>
        <p:sp>
          <p:nvSpPr>
            <p:cNvPr id="221211" name="Oval 2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1094728" y="4946650"/>
              <a:ext cx="412750" cy="254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221212" name="Line 28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002021" y="3053954"/>
            <a:ext cx="0" cy="148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21213" name="Line 29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975035" y="4774406"/>
            <a:ext cx="3175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pic>
        <p:nvPicPr>
          <p:cNvPr id="221214" name="Picture 30" descr="BS00592_[1]"/>
          <p:cNvPicPr>
            <a:picLocks noGrp="1" noChangeAspect="1" noChangeArrowheads="1"/>
          </p:cNvPicPr>
          <p:nvPr>
            <p:ph sz="half" idx="1"/>
            <p:custDataLst>
              <p:tags r:id="rId17"/>
            </p:custDataLst>
          </p:nvPr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9447" y="5020866"/>
            <a:ext cx="627063" cy="5762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1216" name="Rectangle 32"/>
          <p:cNvSpPr>
            <a:spLocks noGrp="1" noChangeArrowheads="1"/>
          </p:cNvSpPr>
          <p:nvPr>
            <p:ph type="body" sz="half" idx="2"/>
            <p:custDataLst>
              <p:tags r:id="rId18"/>
            </p:custDataLst>
          </p:nvPr>
        </p:nvSpPr>
        <p:spPr>
          <a:xfrm>
            <a:off x="4818063" y="1813300"/>
            <a:ext cx="3992562" cy="792956"/>
          </a:xfrm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1800">
                <a:ea typeface="宋体" charset="-122"/>
              </a:rPr>
              <a:t>Alice verifies signature and integrity of digitally signed message: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A98C-1E66-8D44-8584-279E991B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DB64-1651-2E47-A997-42F0DCE84400}" type="datetime1">
              <a:rPr lang="en-US" altLang="zh-CN" smtClean="0"/>
              <a:t>7/27/2023</a:t>
            </a:fld>
            <a:endParaRPr lang="en-US" altLang="zh-C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BDF4DA-0475-DA40-8EFC-5CAF6A1C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F61A-C559-4EDB-80CA-F34E582189F5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221215" name="Rectangle 3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46371" y="1834754"/>
            <a:ext cx="3810000" cy="84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>
                <a:ea typeface="宋体" charset="-122"/>
              </a:rPr>
              <a:t>Bob sends digitally signed message:</a:t>
            </a:r>
          </a:p>
        </p:txBody>
      </p:sp>
      <p:grpSp>
        <p:nvGrpSpPr>
          <p:cNvPr id="2" name="组合 1"/>
          <p:cNvGrpSpPr/>
          <p:nvPr>
            <p:custDataLst>
              <p:tags r:id="rId20"/>
            </p:custDataLst>
          </p:nvPr>
        </p:nvGrpSpPr>
        <p:grpSpPr>
          <a:xfrm>
            <a:off x="2719763" y="4232725"/>
            <a:ext cx="1722438" cy="727472"/>
            <a:chOff x="3626350" y="4500634"/>
            <a:chExt cx="2296584" cy="969962"/>
          </a:xfrm>
        </p:grpSpPr>
        <p:sp>
          <p:nvSpPr>
            <p:cNvPr id="221219" name="Text Box 35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759701" y="4980843"/>
              <a:ext cx="1953684" cy="430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rgbClr val="FF0000"/>
                  </a:solidFill>
                  <a:latin typeface="Comic Sans MS" pitchFamily="66" charset="0"/>
                  <a:ea typeface="宋体" charset="-122"/>
                </a:rPr>
                <a:t>Sign(H(m), K</a:t>
              </a:r>
              <a:r>
                <a:rPr lang="en-US" altLang="zh-CN" baseline="-25000" dirty="0">
                  <a:solidFill>
                    <a:srgbClr val="FF0000"/>
                  </a:solidFill>
                  <a:latin typeface="Comic Sans MS" pitchFamily="66" charset="0"/>
                  <a:ea typeface="宋体" charset="-122"/>
                </a:rPr>
                <a:t>R</a:t>
              </a:r>
              <a:r>
                <a:rPr lang="en-US" altLang="zh-CN" sz="1500" dirty="0">
                  <a:solidFill>
                    <a:srgbClr val="FF0000"/>
                  </a:solidFill>
                  <a:latin typeface="Comic Sans MS" pitchFamily="66" charset="0"/>
                  <a:ea typeface="宋体" charset="-122"/>
                </a:rPr>
                <a:t>)</a:t>
              </a:r>
              <a:endParaRPr lang="en-US" altLang="zh-CN" dirty="0">
                <a:solidFill>
                  <a:srgbClr val="FF0000"/>
                </a:solidFill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221221" name="Rectangle 37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909983" y="4500634"/>
              <a:ext cx="1651000" cy="9699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1222" name="Text Box 38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626350" y="4503809"/>
              <a:ext cx="2296584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srgbClr val="FF0000"/>
                  </a:solidFill>
                  <a:latin typeface="Comic Sans MS" pitchFamily="66" charset="0"/>
                  <a:ea typeface="宋体" charset="-122"/>
                </a:rPr>
                <a:t>Signed msg digest</a:t>
              </a:r>
            </a:p>
          </p:txBody>
        </p:sp>
      </p:grpSp>
      <p:sp>
        <p:nvSpPr>
          <p:cNvPr id="221223" name="Line 39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1124617" y="4666060"/>
            <a:ext cx="1801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pic>
        <p:nvPicPr>
          <p:cNvPr id="221224" name="Picture 40" descr="BS00592_[1]"/>
          <p:cNvPicPr>
            <a:picLocks noChangeAspect="1" noChangeArrowheads="1"/>
          </p:cNvPicPr>
          <p:nvPr>
            <p:custDataLst>
              <p:tags r:id="rId22"/>
            </p:custDataLst>
          </p:nvPr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9" y="2653880"/>
            <a:ext cx="6270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225" name="Line 41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8116889" y="3517083"/>
            <a:ext cx="15875" cy="2345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221226" name="Group 42"/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7248525" y="2757466"/>
            <a:ext cx="1722438" cy="746522"/>
            <a:chOff x="3157" y="2362"/>
            <a:chExt cx="1085" cy="627"/>
          </a:xfrm>
        </p:grpSpPr>
        <p:sp>
          <p:nvSpPr>
            <p:cNvPr id="221228" name="Text Box 44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220" y="2728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srgbClr val="FF0000"/>
                  </a:solidFill>
                  <a:latin typeface="Comic Sans MS" pitchFamily="66" charset="0"/>
                  <a:ea typeface="宋体" charset="-122"/>
                </a:rPr>
                <a:t>Sign(H(m), K</a:t>
              </a:r>
              <a:r>
                <a:rPr lang="en-US" altLang="zh-CN" sz="1500" baseline="-25000" dirty="0">
                  <a:solidFill>
                    <a:srgbClr val="FF0000"/>
                  </a:solidFill>
                  <a:latin typeface="Comic Sans MS" pitchFamily="66" charset="0"/>
                  <a:ea typeface="宋体" charset="-122"/>
                </a:rPr>
                <a:t>R</a:t>
              </a:r>
              <a:r>
                <a:rPr lang="en-US" altLang="zh-CN" sz="1350" dirty="0">
                  <a:solidFill>
                    <a:srgbClr val="FF0000"/>
                  </a:solidFill>
                  <a:latin typeface="Comic Sans MS" pitchFamily="66" charset="0"/>
                  <a:ea typeface="宋体" charset="-122"/>
                </a:rPr>
                <a:t>)</a:t>
              </a:r>
              <a:endParaRPr lang="en-US" altLang="zh-CN" sz="1500" dirty="0">
                <a:solidFill>
                  <a:srgbClr val="FF0000"/>
                </a:solidFill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221230" name="Rectangle 46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1231" name="Text Box 47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3157" y="2362"/>
              <a:ext cx="108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srgbClr val="FF0000"/>
                  </a:solidFill>
                  <a:latin typeface="Comic Sans MS" pitchFamily="66" charset="0"/>
                  <a:ea typeface="宋体" charset="-122"/>
                </a:rPr>
                <a:t>signed msg digest</a:t>
              </a:r>
            </a:p>
          </p:txBody>
        </p:sp>
      </p:grpSp>
      <p:grpSp>
        <p:nvGrpSpPr>
          <p:cNvPr id="221232" name="Group 48"/>
          <p:cNvGrpSpPr>
            <a:grpSpLocks/>
          </p:cNvGrpSpPr>
          <p:nvPr>
            <p:custDataLst>
              <p:tags r:id="rId25"/>
            </p:custDataLst>
          </p:nvPr>
        </p:nvGrpSpPr>
        <p:grpSpPr bwMode="auto">
          <a:xfrm>
            <a:off x="5054600" y="3443267"/>
            <a:ext cx="1343025" cy="660797"/>
            <a:chOff x="403" y="1308"/>
            <a:chExt cx="846" cy="555"/>
          </a:xfrm>
        </p:grpSpPr>
        <p:sp>
          <p:nvSpPr>
            <p:cNvPr id="221233" name="Rectangle 49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1234" name="Text Box 50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03" y="1318"/>
              <a:ext cx="846" cy="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500" dirty="0">
                  <a:solidFill>
                    <a:srgbClr val="FF0000"/>
                  </a:solidFill>
                  <a:latin typeface="Comic Sans MS" pitchFamily="66" charset="0"/>
                  <a:ea typeface="宋体" charset="-122"/>
                </a:rPr>
                <a:t>large 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500" dirty="0">
                  <a:solidFill>
                    <a:srgbClr val="FF0000"/>
                  </a:solidFill>
                  <a:latin typeface="Comic Sans MS" pitchFamily="66" charset="0"/>
                  <a:ea typeface="宋体" charset="-122"/>
                </a:rPr>
                <a:t>message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500" dirty="0">
                  <a:solidFill>
                    <a:srgbClr val="FF0000"/>
                  </a:solidFill>
                  <a:latin typeface="Comic Sans MS" pitchFamily="66" charset="0"/>
                  <a:ea typeface="宋体" charset="-122"/>
                </a:rPr>
                <a:t>m</a:t>
              </a:r>
            </a:p>
          </p:txBody>
        </p:sp>
      </p:grpSp>
      <p:grpSp>
        <p:nvGrpSpPr>
          <p:cNvPr id="221235" name="Group 51"/>
          <p:cNvGrpSpPr>
            <a:grpSpLocks/>
          </p:cNvGrpSpPr>
          <p:nvPr>
            <p:custDataLst>
              <p:tags r:id="rId26"/>
            </p:custDataLst>
          </p:nvPr>
        </p:nvGrpSpPr>
        <p:grpSpPr bwMode="auto">
          <a:xfrm>
            <a:off x="5197476" y="4218361"/>
            <a:ext cx="982663" cy="511968"/>
            <a:chOff x="1397" y="982"/>
            <a:chExt cx="619" cy="430"/>
          </a:xfrm>
        </p:grpSpPr>
        <p:sp>
          <p:nvSpPr>
            <p:cNvPr id="221236" name="Rectangle 52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1237" name="Text Box 53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443" y="985"/>
              <a:ext cx="538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350" dirty="0">
                  <a:latin typeface="Comic Sans MS" pitchFamily="66" charset="0"/>
                  <a:ea typeface="宋体" charset="-122"/>
                </a:rPr>
                <a:t>H: Hash</a:t>
              </a:r>
            </a:p>
            <a:p>
              <a:pPr algn="ctr"/>
              <a:r>
                <a:rPr lang="en-US" altLang="zh-CN" sz="1350" dirty="0">
                  <a:latin typeface="Comic Sans MS" pitchFamily="66" charset="0"/>
                  <a:ea typeface="宋体" charset="-122"/>
                </a:rPr>
                <a:t>function</a:t>
              </a:r>
            </a:p>
          </p:txBody>
        </p:sp>
      </p:grpSp>
      <p:grpSp>
        <p:nvGrpSpPr>
          <p:cNvPr id="221238" name="Group 54"/>
          <p:cNvGrpSpPr>
            <a:grpSpLocks/>
          </p:cNvGrpSpPr>
          <p:nvPr>
            <p:custDataLst>
              <p:tags r:id="rId27"/>
            </p:custDataLst>
          </p:nvPr>
        </p:nvGrpSpPr>
        <p:grpSpPr bwMode="auto">
          <a:xfrm>
            <a:off x="5289551" y="4851774"/>
            <a:ext cx="873125" cy="340518"/>
            <a:chOff x="3305" y="3136"/>
            <a:chExt cx="550" cy="286"/>
          </a:xfrm>
        </p:grpSpPr>
        <p:sp>
          <p:nvSpPr>
            <p:cNvPr id="221239" name="Rectangle 55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1240" name="Text Box 56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3305" y="3151"/>
              <a:ext cx="55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500">
                  <a:solidFill>
                    <a:srgbClr val="FF0000"/>
                  </a:solidFill>
                  <a:latin typeface="Comic Sans MS" pitchFamily="66" charset="0"/>
                  <a:ea typeface="宋体" charset="-122"/>
                </a:rPr>
                <a:t>H(m)</a:t>
              </a:r>
            </a:p>
          </p:txBody>
        </p:sp>
      </p:grpSp>
      <p:grpSp>
        <p:nvGrpSpPr>
          <p:cNvPr id="221241" name="Group 57"/>
          <p:cNvGrpSpPr>
            <a:grpSpLocks/>
          </p:cNvGrpSpPr>
          <p:nvPr>
            <p:custDataLst>
              <p:tags r:id="rId28"/>
            </p:custDataLst>
          </p:nvPr>
        </p:nvGrpSpPr>
        <p:grpSpPr bwMode="auto">
          <a:xfrm>
            <a:off x="7596189" y="3781402"/>
            <a:ext cx="1192213" cy="719137"/>
            <a:chOff x="1126" y="2124"/>
            <a:chExt cx="751" cy="604"/>
          </a:xfrm>
        </p:grpSpPr>
        <p:sp>
          <p:nvSpPr>
            <p:cNvPr id="221242" name="Rectangle 58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1243" name="Text Box 59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208" y="2127"/>
              <a:ext cx="595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350" dirty="0">
                  <a:latin typeface="Comic Sans MS" pitchFamily="66" charset="0"/>
                  <a:ea typeface="宋体" charset="-122"/>
                </a:rPr>
                <a:t>digital</a:t>
              </a:r>
            </a:p>
            <a:p>
              <a:pPr algn="ctr"/>
              <a:r>
                <a:rPr lang="en-US" altLang="zh-CN" sz="1350" dirty="0">
                  <a:latin typeface="Comic Sans MS" pitchFamily="66" charset="0"/>
                  <a:ea typeface="宋体" charset="-122"/>
                </a:rPr>
                <a:t>signature</a:t>
              </a:r>
            </a:p>
            <a:p>
              <a:pPr algn="ctr"/>
              <a:r>
                <a:rPr lang="en-US" altLang="zh-CN" sz="1350" dirty="0">
                  <a:latin typeface="Comic Sans MS" pitchFamily="66" charset="0"/>
                  <a:ea typeface="宋体" charset="-122"/>
                </a:rPr>
                <a:t>(decrypt)</a:t>
              </a:r>
            </a:p>
          </p:txBody>
        </p:sp>
      </p:grpSp>
      <p:sp>
        <p:nvSpPr>
          <p:cNvPr id="221244" name="Line 6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8132764" y="4563644"/>
            <a:ext cx="15875" cy="2345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221245" name="Group 61"/>
          <p:cNvGrpSpPr>
            <a:grpSpLocks/>
          </p:cNvGrpSpPr>
          <p:nvPr>
            <p:custDataLst>
              <p:tags r:id="rId30"/>
            </p:custDataLst>
          </p:nvPr>
        </p:nvGrpSpPr>
        <p:grpSpPr bwMode="auto">
          <a:xfrm>
            <a:off x="7762876" y="4849393"/>
            <a:ext cx="873125" cy="340518"/>
            <a:chOff x="3305" y="3136"/>
            <a:chExt cx="550" cy="286"/>
          </a:xfrm>
        </p:grpSpPr>
        <p:sp>
          <p:nvSpPr>
            <p:cNvPr id="221246" name="Rectangle 62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1247" name="Text Box 63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305" y="3151"/>
              <a:ext cx="55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rgbClr val="FF0000"/>
                  </a:solidFill>
                  <a:latin typeface="Comic Sans MS" pitchFamily="66" charset="0"/>
                  <a:ea typeface="宋体" charset="-122"/>
                </a:rPr>
                <a:t>H(m)</a:t>
              </a:r>
            </a:p>
          </p:txBody>
        </p:sp>
      </p:grpSp>
      <p:sp>
        <p:nvSpPr>
          <p:cNvPr id="221248" name="Line 64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flipH="1">
            <a:off x="6003926" y="2931296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21249" name="Line 65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5638801" y="3188470"/>
            <a:ext cx="15875" cy="2345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21250" name="Line 66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H="1">
            <a:off x="5726113" y="3994207"/>
            <a:ext cx="0" cy="25957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21251" name="Line 67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5726113" y="4635080"/>
            <a:ext cx="0" cy="2345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21252" name="Text Box 68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061075" y="3734968"/>
            <a:ext cx="9604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1200">
                <a:latin typeface="Comic Sans MS" pitchFamily="66" charset="0"/>
                <a:ea typeface="宋体" charset="-122"/>
              </a:rPr>
              <a:t>Bob’s </a:t>
            </a:r>
          </a:p>
          <a:p>
            <a:pPr algn="r"/>
            <a:r>
              <a:rPr lang="en-US" altLang="zh-CN" sz="1200">
                <a:latin typeface="Comic Sans MS" pitchFamily="66" charset="0"/>
                <a:ea typeface="宋体" charset="-122"/>
              </a:rPr>
              <a:t>public</a:t>
            </a:r>
          </a:p>
          <a:p>
            <a:pPr algn="r"/>
            <a:r>
              <a:rPr lang="en-US" altLang="zh-CN" sz="1200">
                <a:latin typeface="Comic Sans MS" pitchFamily="66" charset="0"/>
                <a:ea typeface="宋体" charset="-122"/>
              </a:rPr>
              <a:t>key </a:t>
            </a:r>
          </a:p>
        </p:txBody>
      </p:sp>
      <p:pic>
        <p:nvPicPr>
          <p:cNvPr id="221253" name="Picture 69" descr="BS00768_[1]"/>
          <p:cNvPicPr>
            <a:picLocks noChangeAspect="1" noChangeArrowheads="1"/>
          </p:cNvPicPr>
          <p:nvPr>
            <p:custDataLst>
              <p:tags r:id="rId36"/>
            </p:custDataLst>
          </p:nvPr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8975" y="3795689"/>
            <a:ext cx="458788" cy="17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256" name="Text Box 72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962799" y="4124303"/>
            <a:ext cx="45397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5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K</a:t>
            </a:r>
            <a:r>
              <a:rPr lang="en-US" altLang="zh-CN" sz="1500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U</a:t>
            </a:r>
            <a:r>
              <a:rPr lang="en-US" altLang="zh-CN" sz="15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</a:t>
            </a:r>
          </a:p>
        </p:txBody>
      </p:sp>
      <p:sp>
        <p:nvSpPr>
          <p:cNvPr id="221259" name="Line 75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flipV="1">
            <a:off x="7105651" y="4071914"/>
            <a:ext cx="423863" cy="5954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21260" name="Line 76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5681664" y="5188720"/>
            <a:ext cx="859631" cy="3291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21261" name="Line 77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flipH="1">
            <a:off x="7394287" y="5183958"/>
            <a:ext cx="778163" cy="3339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21262" name="Text Box 78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6290227" y="5342312"/>
            <a:ext cx="14398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Comic Sans MS" pitchFamily="66" charset="0"/>
                <a:ea typeface="宋体" charset="-122"/>
              </a:rPr>
              <a:t>equal</a:t>
            </a:r>
          </a:p>
          <a:p>
            <a:pPr algn="ctr"/>
            <a:r>
              <a:rPr lang="en-US" altLang="zh-CN" b="1" dirty="0">
                <a:solidFill>
                  <a:srgbClr val="F91515"/>
                </a:solidFill>
                <a:latin typeface="Comic Sans MS" pitchFamily="66" charset="0"/>
                <a:ea typeface="宋体" charset="-122"/>
              </a:rPr>
              <a:t> ?</a:t>
            </a:r>
          </a:p>
        </p:txBody>
      </p:sp>
      <p:sp>
        <p:nvSpPr>
          <p:cNvPr id="221263" name="Rectangle 79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46372" y="929864"/>
            <a:ext cx="8183563" cy="74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tx2"/>
                </a:solidFill>
                <a:latin typeface="Arial" charset="0"/>
              </a:defRPr>
            </a:lvl1pPr>
            <a:lvl2pPr algn="ctr">
              <a:defRPr sz="3200">
                <a:solidFill>
                  <a:schemeClr val="tx2"/>
                </a:solidFill>
                <a:latin typeface="Arial" charset="0"/>
              </a:defRPr>
            </a:lvl2pPr>
            <a:lvl3pPr algn="ctr">
              <a:defRPr sz="3200">
                <a:solidFill>
                  <a:schemeClr val="tx2"/>
                </a:solidFill>
                <a:latin typeface="Arial" charset="0"/>
              </a:defRPr>
            </a:lvl3pPr>
            <a:lvl4pPr algn="ctr">
              <a:defRPr sz="3200">
                <a:solidFill>
                  <a:schemeClr val="tx2"/>
                </a:solidFill>
                <a:latin typeface="Arial" charset="0"/>
              </a:defRPr>
            </a:lvl4pPr>
            <a:lvl5pPr algn="ctr"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ea typeface="宋体" charset="-122"/>
              </a:rPr>
              <a:t>Digital signature = signed message digest</a:t>
            </a:r>
            <a:endParaRPr lang="en-US" altLang="zh-CN" sz="15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893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2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2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2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212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2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2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2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2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2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2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22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2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2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22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22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22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22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22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22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22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22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22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 animBg="1"/>
      <p:bldP spid="221193" grpId="0" animBg="1"/>
      <p:bldP spid="221194" grpId="0"/>
      <p:bldP spid="221195" grpId="0" animBg="1"/>
      <p:bldP spid="221196" grpId="0" animBg="1"/>
      <p:bldP spid="221200" grpId="0"/>
      <p:bldP spid="221204" grpId="0"/>
      <p:bldP spid="221207" grpId="0" animBg="1"/>
      <p:bldP spid="221208" grpId="0" animBg="1"/>
      <p:bldP spid="221212" grpId="0" animBg="1"/>
      <p:bldP spid="221213" grpId="0" animBg="1"/>
      <p:bldP spid="221216" grpId="0" build="p" animBg="1"/>
      <p:bldP spid="221215" grpId="0"/>
      <p:bldP spid="221223" grpId="0" animBg="1"/>
      <p:bldP spid="221225" grpId="0" animBg="1"/>
      <p:bldP spid="221244" grpId="0" animBg="1"/>
      <p:bldP spid="221248" grpId="0" animBg="1"/>
      <p:bldP spid="221249" grpId="0" animBg="1"/>
      <p:bldP spid="221250" grpId="0" animBg="1"/>
      <p:bldP spid="221251" grpId="0" animBg="1"/>
      <p:bldP spid="221252" grpId="0"/>
      <p:bldP spid="221256" grpId="0"/>
      <p:bldP spid="221259" grpId="0" animBg="1"/>
      <p:bldP spid="221260" grpId="0" animBg="1"/>
      <p:bldP spid="221261" grpId="0" animBg="1"/>
      <p:bldP spid="2212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B624-B96A-44EA-8057-224CDBB6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and Related Work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7D697-3792-3A44-A9CF-D911072A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118B-A3BC-E747-8259-2029DE9E08C1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420CCDA-F05B-F14D-B0E3-C6096048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4</a:t>
            </a:fld>
            <a:endParaRPr lang="th-TH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116020A-6D5F-4424-9EF5-49CB7848D8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Works on Anonymity concern:-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78F7E-1F39-46E9-87D1-164FC0074935}"/>
              </a:ext>
            </a:extLst>
          </p:cNvPr>
          <p:cNvSpPr txBox="1"/>
          <p:nvPr/>
        </p:nvSpPr>
        <p:spPr>
          <a:xfrm>
            <a:off x="984718" y="5680183"/>
            <a:ext cx="7174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But, do users really care about anonymity? Or to what extent they care about it?</a:t>
            </a:r>
          </a:p>
        </p:txBody>
      </p:sp>
      <p:pic>
        <p:nvPicPr>
          <p:cNvPr id="9" name="Graphic 8" descr="Walk">
            <a:extLst>
              <a:ext uri="{FF2B5EF4-FFF2-40B4-BE49-F238E27FC236}">
                <a16:creationId xmlns:a16="http://schemas.microsoft.com/office/drawing/2014/main" id="{8FB33491-A72E-4B6E-BE93-DF50293FAD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2178" y="1392092"/>
            <a:ext cx="914400" cy="914400"/>
          </a:xfrm>
          <a:prstGeom prst="rect">
            <a:avLst/>
          </a:prstGeom>
        </p:spPr>
      </p:pic>
      <p:pic>
        <p:nvPicPr>
          <p:cNvPr id="11" name="Graphic 10" descr="Walk">
            <a:extLst>
              <a:ext uri="{FF2B5EF4-FFF2-40B4-BE49-F238E27FC236}">
                <a16:creationId xmlns:a16="http://schemas.microsoft.com/office/drawing/2014/main" id="{61814A6F-A07A-4044-B0AD-8972C56C3D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929253" y="1392092"/>
            <a:ext cx="837773" cy="9144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CA27C4-EDAB-430A-9AB2-3263CD6560F9}"/>
              </a:ext>
            </a:extLst>
          </p:cNvPr>
          <p:cNvSpPr/>
          <p:nvPr/>
        </p:nvSpPr>
        <p:spPr>
          <a:xfrm>
            <a:off x="3698240" y="1747450"/>
            <a:ext cx="2261940" cy="575262"/>
          </a:xfrm>
          <a:custGeom>
            <a:avLst/>
            <a:gdLst>
              <a:gd name="connsiteX0" fmla="*/ 0 w 1994378"/>
              <a:gd name="connsiteY0" fmla="*/ 363689 h 575262"/>
              <a:gd name="connsiteX1" fmla="*/ 365760 w 1994378"/>
              <a:gd name="connsiteY1" fmla="*/ 18249 h 575262"/>
              <a:gd name="connsiteX2" fmla="*/ 1432560 w 1994378"/>
              <a:gd name="connsiteY2" fmla="*/ 99529 h 575262"/>
              <a:gd name="connsiteX3" fmla="*/ 1950720 w 1994378"/>
              <a:gd name="connsiteY3" fmla="*/ 536409 h 575262"/>
              <a:gd name="connsiteX4" fmla="*/ 1930400 w 1994378"/>
              <a:gd name="connsiteY4" fmla="*/ 526249 h 57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4378" h="575262">
                <a:moveTo>
                  <a:pt x="0" y="363689"/>
                </a:moveTo>
                <a:cubicBezTo>
                  <a:pt x="63500" y="212982"/>
                  <a:pt x="127000" y="62276"/>
                  <a:pt x="365760" y="18249"/>
                </a:cubicBezTo>
                <a:cubicBezTo>
                  <a:pt x="604520" y="-25778"/>
                  <a:pt x="1168400" y="13169"/>
                  <a:pt x="1432560" y="99529"/>
                </a:cubicBezTo>
                <a:cubicBezTo>
                  <a:pt x="1696720" y="185889"/>
                  <a:pt x="1867747" y="465289"/>
                  <a:pt x="1950720" y="536409"/>
                </a:cubicBezTo>
                <a:cubicBezTo>
                  <a:pt x="2033693" y="607529"/>
                  <a:pt x="1982046" y="566889"/>
                  <a:pt x="1930400" y="52624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B64E59-4B56-48C7-901B-9B77244C0015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572000" y="1720422"/>
            <a:ext cx="0" cy="395976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753FE5B-44A1-40EF-897D-64F03E6A6ADC}"/>
              </a:ext>
            </a:extLst>
          </p:cNvPr>
          <p:cNvSpPr/>
          <p:nvPr/>
        </p:nvSpPr>
        <p:spPr>
          <a:xfrm>
            <a:off x="304800" y="2723028"/>
            <a:ext cx="2261940" cy="6902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Altcoins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E.g. </a:t>
            </a:r>
            <a:r>
              <a:rPr lang="en-US" dirty="0" err="1">
                <a:solidFill>
                  <a:schemeClr val="tx1"/>
                </a:solidFill>
              </a:rPr>
              <a:t>DashCoin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0A39A1-BF03-4CC6-9373-DA8E54DD6F88}"/>
              </a:ext>
            </a:extLst>
          </p:cNvPr>
          <p:cNvSpPr/>
          <p:nvPr/>
        </p:nvSpPr>
        <p:spPr>
          <a:xfrm>
            <a:off x="4652452" y="2283050"/>
            <a:ext cx="2261940" cy="6902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Graph Analysis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7F7113-4494-4470-AAD8-2271381F4585}"/>
              </a:ext>
            </a:extLst>
          </p:cNvPr>
          <p:cNvGrpSpPr/>
          <p:nvPr/>
        </p:nvGrpSpPr>
        <p:grpSpPr>
          <a:xfrm>
            <a:off x="6323827" y="2410553"/>
            <a:ext cx="544705" cy="464181"/>
            <a:chOff x="7303434" y="1447051"/>
            <a:chExt cx="941490" cy="84882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842D3-CBDB-44FD-BC77-430C87469D99}"/>
                </a:ext>
              </a:extLst>
            </p:cNvPr>
            <p:cNvSpPr/>
            <p:nvPr/>
          </p:nvSpPr>
          <p:spPr>
            <a:xfrm>
              <a:off x="7303434" y="1782249"/>
              <a:ext cx="155843" cy="1487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555573-7C70-44D5-BC6C-DC509836F20F}"/>
                </a:ext>
              </a:extLst>
            </p:cNvPr>
            <p:cNvSpPr/>
            <p:nvPr/>
          </p:nvSpPr>
          <p:spPr>
            <a:xfrm>
              <a:off x="7774179" y="1747450"/>
              <a:ext cx="155843" cy="1487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72147D-AA47-417C-BF9C-3DB6BC1DABDA}"/>
                </a:ext>
              </a:extLst>
            </p:cNvPr>
            <p:cNvSpPr/>
            <p:nvPr/>
          </p:nvSpPr>
          <p:spPr>
            <a:xfrm>
              <a:off x="7774179" y="2147128"/>
              <a:ext cx="155843" cy="1487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5FD942-37CB-4C5C-810A-8CEF754E3C1D}"/>
                </a:ext>
              </a:extLst>
            </p:cNvPr>
            <p:cNvSpPr/>
            <p:nvPr/>
          </p:nvSpPr>
          <p:spPr>
            <a:xfrm>
              <a:off x="7542078" y="1447051"/>
              <a:ext cx="155843" cy="1487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DD71ABF-2700-487D-AF4F-3A628A729516}"/>
                </a:ext>
              </a:extLst>
            </p:cNvPr>
            <p:cNvSpPr/>
            <p:nvPr/>
          </p:nvSpPr>
          <p:spPr>
            <a:xfrm>
              <a:off x="8089081" y="1595798"/>
              <a:ext cx="155843" cy="1487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52826C6-7F90-4358-A2A5-2032BA4BAFFE}"/>
                </a:ext>
              </a:extLst>
            </p:cNvPr>
            <p:cNvCxnSpPr>
              <a:stCxn id="10" idx="7"/>
              <a:endCxn id="19" idx="3"/>
            </p:cNvCxnSpPr>
            <p:nvPr/>
          </p:nvCxnSpPr>
          <p:spPr>
            <a:xfrm flipV="1">
              <a:off x="7436454" y="1574015"/>
              <a:ext cx="128447" cy="2300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B9437BF-D94F-4A6B-BEEF-62133F59C6E4}"/>
                </a:ext>
              </a:extLst>
            </p:cNvPr>
            <p:cNvCxnSpPr>
              <a:stCxn id="10" idx="4"/>
              <a:endCxn id="18" idx="1"/>
            </p:cNvCxnSpPr>
            <p:nvPr/>
          </p:nvCxnSpPr>
          <p:spPr>
            <a:xfrm>
              <a:off x="7381356" y="1930996"/>
              <a:ext cx="415646" cy="2379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90D6504-4F86-453F-82AE-CF96198F50BC}"/>
                </a:ext>
              </a:extLst>
            </p:cNvPr>
            <p:cNvCxnSpPr>
              <a:stCxn id="10" idx="6"/>
              <a:endCxn id="17" idx="1"/>
            </p:cNvCxnSpPr>
            <p:nvPr/>
          </p:nvCxnSpPr>
          <p:spPr>
            <a:xfrm flipV="1">
              <a:off x="7459277" y="1769233"/>
              <a:ext cx="337725" cy="873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71008D1-A438-416C-A383-F0B0EBE6D60C}"/>
                </a:ext>
              </a:extLst>
            </p:cNvPr>
            <p:cNvCxnSpPr>
              <a:cxnSpLocks/>
              <a:stCxn id="17" idx="7"/>
              <a:endCxn id="20" idx="2"/>
            </p:cNvCxnSpPr>
            <p:nvPr/>
          </p:nvCxnSpPr>
          <p:spPr>
            <a:xfrm flipV="1">
              <a:off x="7907199" y="1670172"/>
              <a:ext cx="181882" cy="990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79A294D-418C-407E-81B5-337069CD0AB8}"/>
              </a:ext>
            </a:extLst>
          </p:cNvPr>
          <p:cNvSpPr/>
          <p:nvPr/>
        </p:nvSpPr>
        <p:spPr>
          <a:xfrm>
            <a:off x="6725753" y="2763088"/>
            <a:ext cx="2261940" cy="6902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Third Party Crawling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E.g. Bitcoin forums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987768-7D70-482E-BF23-5B5FA452B97A}"/>
              </a:ext>
            </a:extLst>
          </p:cNvPr>
          <p:cNvSpPr/>
          <p:nvPr/>
        </p:nvSpPr>
        <p:spPr>
          <a:xfrm>
            <a:off x="4640041" y="3096240"/>
            <a:ext cx="2261940" cy="6902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Interacting with merchants/users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7F207C-7CAC-4F8F-9546-BF00B20C5375}"/>
              </a:ext>
            </a:extLst>
          </p:cNvPr>
          <p:cNvSpPr/>
          <p:nvPr/>
        </p:nvSpPr>
        <p:spPr>
          <a:xfrm>
            <a:off x="2246305" y="2268231"/>
            <a:ext cx="2261940" cy="6902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Mixers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E.g. Bitcoin Blender</a:t>
            </a:r>
          </a:p>
        </p:txBody>
      </p:sp>
      <p:sp>
        <p:nvSpPr>
          <p:cNvPr id="34" name="Speech Bubble: Oval 33">
            <a:extLst>
              <a:ext uri="{FF2B5EF4-FFF2-40B4-BE49-F238E27FC236}">
                <a16:creationId xmlns:a16="http://schemas.microsoft.com/office/drawing/2014/main" id="{2CCF840F-A5EF-447F-8D01-00BB54EEB642}"/>
              </a:ext>
            </a:extLst>
          </p:cNvPr>
          <p:cNvSpPr/>
          <p:nvPr/>
        </p:nvSpPr>
        <p:spPr>
          <a:xfrm>
            <a:off x="163629" y="1318078"/>
            <a:ext cx="1853201" cy="595078"/>
          </a:xfrm>
          <a:prstGeom prst="wedgeEllipseCallout">
            <a:avLst>
              <a:gd name="adj1" fmla="val 142077"/>
              <a:gd name="adj2" fmla="val -1351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Anonymous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51D844BE-B6D4-4436-AFE6-A97056B01817}"/>
              </a:ext>
            </a:extLst>
          </p:cNvPr>
          <p:cNvSpPr/>
          <p:nvPr/>
        </p:nvSpPr>
        <p:spPr>
          <a:xfrm>
            <a:off x="6653461" y="1252700"/>
            <a:ext cx="1853201" cy="660456"/>
          </a:xfrm>
          <a:prstGeom prst="wedgeEllipseCallout">
            <a:avLst>
              <a:gd name="adj1" fmla="val -119694"/>
              <a:gd name="adj2" fmla="val -849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Anonymous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B1D01B-41C9-4C19-BB86-DEAB86D475B1}"/>
              </a:ext>
            </a:extLst>
          </p:cNvPr>
          <p:cNvSpPr/>
          <p:nvPr/>
        </p:nvSpPr>
        <p:spPr>
          <a:xfrm>
            <a:off x="-2" y="3905410"/>
            <a:ext cx="45720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References: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Tim Ruffing, et al.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Coinshuffle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: Practical decentralized coin mixing for bitcoin. In European Symposium on Research in Computer Security, pages 345–364. Springer, 2014.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Gregory Maxwell.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Coinjoin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: Bitcoin privacy for the real world,2013. Available at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NimbusRomNo9L-Regu"/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https://bitcointalk.org/?topic=279249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DashCoin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, Anonymous peer-to-peer Internet currency. Available at http://dashcoin.info/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1740B7-EC03-463C-A6AA-EA315415BCDF}"/>
              </a:ext>
            </a:extLst>
          </p:cNvPr>
          <p:cNvSpPr/>
          <p:nvPr/>
        </p:nvSpPr>
        <p:spPr>
          <a:xfrm>
            <a:off x="2161208" y="3106605"/>
            <a:ext cx="2261940" cy="7070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Trustless </a:t>
            </a:r>
            <a:r>
              <a:rPr lang="en-US" b="1" dirty="0" err="1">
                <a:solidFill>
                  <a:schemeClr val="tx1"/>
                </a:solidFill>
              </a:rPr>
              <a:t>Coinjoin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E.g. </a:t>
            </a:r>
            <a:r>
              <a:rPr lang="en-US" dirty="0" err="1">
                <a:solidFill>
                  <a:schemeClr val="tx1"/>
                </a:solidFill>
              </a:rPr>
              <a:t>Coinshuffle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99C2E5-75E8-41ED-80ED-93CD9C22BBF5}"/>
              </a:ext>
            </a:extLst>
          </p:cNvPr>
          <p:cNvSpPr/>
          <p:nvPr/>
        </p:nvSpPr>
        <p:spPr>
          <a:xfrm>
            <a:off x="4582531" y="3905410"/>
            <a:ext cx="45720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References: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Malte Moser, et al. An inquiry into money laundering tools in the bitcoin ecosystem. In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eCrime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 Researchers Summit (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eCRS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), 2013, pages 1–14. IEEE, 2013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Michael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Fleder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, et al. Bitcoin transaction graph analysis.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arXiv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 reprint arXiv:1502.01657, 2015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Sarah Meiklejohn, et al. A fistful of bitcoins: characterizing payments among men with no names. In Proceedings of the 2013 conference on Internet measurement conference, pages 127–140. ACM, 2013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0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6" grpId="0" animBg="1"/>
      <p:bldP spid="31" grpId="0" animBg="1"/>
      <p:bldP spid="32" grpId="0" animBg="1"/>
      <p:bldP spid="14" grpId="0" animBg="1"/>
      <p:bldP spid="4" grpId="0"/>
      <p:bldP spid="7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C1B6-3CE3-48EB-98E9-F7F69D40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52143-9A24-4D19-BE69-B39DBEE44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2526"/>
            <a:ext cx="8229600" cy="5438274"/>
          </a:xfrm>
        </p:spPr>
        <p:txBody>
          <a:bodyPr>
            <a:normAutofit/>
          </a:bodyPr>
          <a:lstStyle/>
          <a:p>
            <a:r>
              <a:rPr lang="en-US" dirty="0"/>
              <a:t>Anonymity Metrics</a:t>
            </a:r>
          </a:p>
          <a:p>
            <a:pPr lvl="1"/>
            <a:r>
              <a:rPr lang="en-US" sz="2400" dirty="0"/>
              <a:t>Direct metric: hide their real-world identity?</a:t>
            </a:r>
          </a:p>
          <a:p>
            <a:pPr lvl="1"/>
            <a:r>
              <a:rPr lang="en-US" sz="2400" dirty="0"/>
              <a:t>Indirect metric: hide their intention?</a:t>
            </a:r>
          </a:p>
          <a:p>
            <a:pPr lvl="1"/>
            <a:endParaRPr lang="en-US" dirty="0"/>
          </a:p>
          <a:p>
            <a:r>
              <a:rPr lang="en-US" dirty="0"/>
              <a:t>Macro view analysis of anonymity concern of users</a:t>
            </a:r>
          </a:p>
          <a:p>
            <a:pPr lvl="1"/>
            <a:r>
              <a:rPr lang="en-US" dirty="0"/>
              <a:t>The collective anonymity concerns from all users</a:t>
            </a:r>
          </a:p>
          <a:p>
            <a:pPr lvl="1"/>
            <a:endParaRPr lang="en-US" dirty="0"/>
          </a:p>
          <a:p>
            <a:r>
              <a:rPr lang="en-US" dirty="0"/>
              <a:t>Micro view analysis of critical addresses</a:t>
            </a:r>
          </a:p>
          <a:p>
            <a:pPr lvl="1"/>
            <a:r>
              <a:rPr lang="en-US" b="1" dirty="0"/>
              <a:t>Addresses from big organizations</a:t>
            </a:r>
            <a:r>
              <a:rPr lang="en-US" dirty="0"/>
              <a:t>: Hot and cold wallet addresses.</a:t>
            </a:r>
          </a:p>
          <a:p>
            <a:pPr lvl="1"/>
            <a:r>
              <a:rPr lang="en-US" b="1" dirty="0"/>
              <a:t>Bitcoin “believers”: </a:t>
            </a:r>
            <a:r>
              <a:rPr lang="en-US" dirty="0"/>
              <a:t>Stock buyer addresses</a:t>
            </a:r>
          </a:p>
          <a:p>
            <a:pPr lvl="1"/>
            <a:r>
              <a:rPr lang="en-US" b="1" dirty="0"/>
              <a:t>Addresses from backbone participants:</a:t>
            </a:r>
            <a:r>
              <a:rPr lang="en-US" dirty="0"/>
              <a:t> Miners addresses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BIGDATA</a:t>
            </a:r>
            <a:r>
              <a:rPr lang="en-US" dirty="0"/>
              <a:t>: ~10 years of transaction data (~230 GB)!</a:t>
            </a:r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E42BD-5991-EF4B-981D-118ACC1E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3DA0-9527-F746-8F0C-DA9E8DADD1BB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F58C-B9C2-D640-AF09-22A74565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567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23BD-2ECE-499A-A7FD-F4C560BA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79"/>
            <a:ext cx="9052560" cy="685800"/>
          </a:xfrm>
        </p:spPr>
        <p:txBody>
          <a:bodyPr>
            <a:normAutofit/>
          </a:bodyPr>
          <a:lstStyle/>
          <a:p>
            <a:r>
              <a:rPr lang="en-US" dirty="0"/>
              <a:t>Bitcoin Transaction Graph Looks Like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B2081-62B7-5D40-B381-4BFCEF9E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9688-4BFD-0548-AAC0-EA5C9CDE7299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113C83-C366-394B-9509-72B9879F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6</a:t>
            </a:fld>
            <a:endParaRPr lang="th-TH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D4D2188-126E-4FAF-8EF9-77DC1D7E824A}"/>
              </a:ext>
            </a:extLst>
          </p:cNvPr>
          <p:cNvSpPr/>
          <p:nvPr/>
        </p:nvSpPr>
        <p:spPr>
          <a:xfrm>
            <a:off x="862017" y="1216122"/>
            <a:ext cx="1505407" cy="608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Alice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Bob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97C06E-495E-0740-9998-82CCE820BA1F}"/>
              </a:ext>
            </a:extLst>
          </p:cNvPr>
          <p:cNvGrpSpPr/>
          <p:nvPr/>
        </p:nvGrpSpPr>
        <p:grpSpPr>
          <a:xfrm>
            <a:off x="853388" y="1406043"/>
            <a:ext cx="7931946" cy="852025"/>
            <a:chOff x="853388" y="1406043"/>
            <a:chExt cx="7931946" cy="852025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9590201-FF95-4E58-BC2C-446C5AE81885}"/>
                </a:ext>
              </a:extLst>
            </p:cNvPr>
            <p:cNvSpPr/>
            <p:nvPr/>
          </p:nvSpPr>
          <p:spPr>
            <a:xfrm>
              <a:off x="3290706" y="1471510"/>
              <a:ext cx="442357" cy="30386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D45221E-D752-4C02-9598-08BF53E6C04A}"/>
                </a:ext>
              </a:extLst>
            </p:cNvPr>
            <p:cNvSpPr/>
            <p:nvPr/>
          </p:nvSpPr>
          <p:spPr>
            <a:xfrm>
              <a:off x="4731711" y="1471510"/>
              <a:ext cx="321065" cy="3038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A40985B-1A22-4678-ABF1-06475C053F42}"/>
                </a:ext>
              </a:extLst>
            </p:cNvPr>
            <p:cNvSpPr/>
            <p:nvPr/>
          </p:nvSpPr>
          <p:spPr>
            <a:xfrm>
              <a:off x="6407717" y="1471510"/>
              <a:ext cx="321065" cy="3038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710B7C4-C421-4E97-B56A-493CE6D0F9F1}"/>
                </a:ext>
              </a:extLst>
            </p:cNvPr>
            <p:cNvSpPr txBox="1"/>
            <p:nvPr/>
          </p:nvSpPr>
          <p:spPr>
            <a:xfrm>
              <a:off x="3722920" y="1406043"/>
              <a:ext cx="92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A395B0D-548B-40B1-A889-E94578077900}"/>
                </a:ext>
              </a:extLst>
            </p:cNvPr>
            <p:cNvSpPr txBox="1"/>
            <p:nvPr/>
          </p:nvSpPr>
          <p:spPr>
            <a:xfrm>
              <a:off x="5086261" y="1406043"/>
              <a:ext cx="1298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Transaction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8DBEA33-97DE-4D7E-AE98-8606E004CBEC}"/>
                </a:ext>
              </a:extLst>
            </p:cNvPr>
            <p:cNvSpPr txBox="1"/>
            <p:nvPr/>
          </p:nvSpPr>
          <p:spPr>
            <a:xfrm>
              <a:off x="6767525" y="1406043"/>
              <a:ext cx="2017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Mining Transaction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1CE74DE-23DC-4D5C-8C0D-50C577CDB474}"/>
                </a:ext>
              </a:extLst>
            </p:cNvPr>
            <p:cNvGrpSpPr/>
            <p:nvPr/>
          </p:nvGrpSpPr>
          <p:grpSpPr>
            <a:xfrm>
              <a:off x="853388" y="1706804"/>
              <a:ext cx="1590832" cy="551264"/>
              <a:chOff x="3749194" y="2238193"/>
              <a:chExt cx="1590832" cy="551264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FD0B0764-78DF-4A98-9C12-8180AA9BCB1C}"/>
                  </a:ext>
                </a:extLst>
              </p:cNvPr>
              <p:cNvSpPr/>
              <p:nvPr/>
            </p:nvSpPr>
            <p:spPr>
              <a:xfrm>
                <a:off x="3749194" y="2482890"/>
                <a:ext cx="442357" cy="30386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A13804B0-D5C3-4B3F-8D5C-C4BFC42A0CA1}"/>
                  </a:ext>
                </a:extLst>
              </p:cNvPr>
              <p:cNvSpPr/>
              <p:nvPr/>
            </p:nvSpPr>
            <p:spPr>
              <a:xfrm>
                <a:off x="4897669" y="2482889"/>
                <a:ext cx="442357" cy="30386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18749423-76C8-4378-8A66-C287C4620207}"/>
                  </a:ext>
                </a:extLst>
              </p:cNvPr>
              <p:cNvSpPr/>
              <p:nvPr/>
            </p:nvSpPr>
            <p:spPr>
              <a:xfrm>
                <a:off x="4375120" y="2485592"/>
                <a:ext cx="321065" cy="3038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51546F1B-3482-48DC-97F2-333077E4E2EF}"/>
                  </a:ext>
                </a:extLst>
              </p:cNvPr>
              <p:cNvCxnSpPr>
                <a:stCxn id="165" idx="6"/>
                <a:endCxn id="180" idx="1"/>
              </p:cNvCxnSpPr>
              <p:nvPr/>
            </p:nvCxnSpPr>
            <p:spPr>
              <a:xfrm>
                <a:off x="4191551" y="2634823"/>
                <a:ext cx="183569" cy="2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911C86AD-9343-4E95-BBD4-FC16A3B6000A}"/>
                  </a:ext>
                </a:extLst>
              </p:cNvPr>
              <p:cNvCxnSpPr>
                <a:cxnSpLocks/>
                <a:stCxn id="180" idx="3"/>
                <a:endCxn id="166" idx="2"/>
              </p:cNvCxnSpPr>
              <p:nvPr/>
            </p:nvCxnSpPr>
            <p:spPr>
              <a:xfrm flipV="1">
                <a:off x="4696185" y="2634822"/>
                <a:ext cx="201484" cy="27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Arrow: Down 186">
                <a:extLst>
                  <a:ext uri="{FF2B5EF4-FFF2-40B4-BE49-F238E27FC236}">
                    <a16:creationId xmlns:a16="http://schemas.microsoft.com/office/drawing/2014/main" id="{3B201513-F17F-46CA-AECE-9BFCF51DDC70}"/>
                  </a:ext>
                </a:extLst>
              </p:cNvPr>
              <p:cNvSpPr/>
              <p:nvPr/>
            </p:nvSpPr>
            <p:spPr>
              <a:xfrm rot="2201144">
                <a:off x="4007247" y="2238194"/>
                <a:ext cx="65724" cy="303865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Arrow: Down 187">
                <a:extLst>
                  <a:ext uri="{FF2B5EF4-FFF2-40B4-BE49-F238E27FC236}">
                    <a16:creationId xmlns:a16="http://schemas.microsoft.com/office/drawing/2014/main" id="{A808F910-1F7D-437A-8F4B-2467C6DEA719}"/>
                  </a:ext>
                </a:extLst>
              </p:cNvPr>
              <p:cNvSpPr/>
              <p:nvPr/>
            </p:nvSpPr>
            <p:spPr>
              <a:xfrm rot="19094705">
                <a:off x="5010800" y="2238193"/>
                <a:ext cx="65724" cy="303865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Arrow: Down 188">
                <a:extLst>
                  <a:ext uri="{FF2B5EF4-FFF2-40B4-BE49-F238E27FC236}">
                    <a16:creationId xmlns:a16="http://schemas.microsoft.com/office/drawing/2014/main" id="{CEE4428C-B866-40E1-804B-32D9EEA38823}"/>
                  </a:ext>
                </a:extLst>
              </p:cNvPr>
              <p:cNvSpPr/>
              <p:nvPr/>
            </p:nvSpPr>
            <p:spPr>
              <a:xfrm>
                <a:off x="4492941" y="2267510"/>
                <a:ext cx="65724" cy="303865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8CDF91-BC34-4030-81B1-577ADCA1E639}"/>
              </a:ext>
            </a:extLst>
          </p:cNvPr>
          <p:cNvGrpSpPr/>
          <p:nvPr/>
        </p:nvGrpSpPr>
        <p:grpSpPr>
          <a:xfrm>
            <a:off x="2627026" y="2910192"/>
            <a:ext cx="3798507" cy="2117454"/>
            <a:chOff x="2491910" y="3002333"/>
            <a:chExt cx="3798507" cy="21174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38C749-7373-427B-AE50-6C93295429D9}"/>
                </a:ext>
              </a:extLst>
            </p:cNvPr>
            <p:cNvSpPr/>
            <p:nvPr/>
          </p:nvSpPr>
          <p:spPr>
            <a:xfrm>
              <a:off x="2491910" y="3429000"/>
              <a:ext cx="522569" cy="49457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BEBFC4C-9346-47B0-AA32-74FEE2EDF952}"/>
                </a:ext>
              </a:extLst>
            </p:cNvPr>
            <p:cNvSpPr/>
            <p:nvPr/>
          </p:nvSpPr>
          <p:spPr>
            <a:xfrm>
              <a:off x="3473180" y="3434722"/>
              <a:ext cx="719985" cy="4945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0B7744-4131-44EE-8D77-56D33CDA6C8A}"/>
                </a:ext>
              </a:extLst>
            </p:cNvPr>
            <p:cNvSpPr/>
            <p:nvPr/>
          </p:nvSpPr>
          <p:spPr>
            <a:xfrm>
              <a:off x="4563692" y="3429000"/>
              <a:ext cx="522569" cy="49457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566F237-2EC9-4662-B733-165F68369F24}"/>
                </a:ext>
              </a:extLst>
            </p:cNvPr>
            <p:cNvCxnSpPr>
              <a:cxnSpLocks/>
            </p:cNvCxnSpPr>
            <p:nvPr/>
          </p:nvCxnSpPr>
          <p:spPr>
            <a:xfrm>
              <a:off x="3014479" y="3676287"/>
              <a:ext cx="458701" cy="5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14054FF-3BCD-44D2-A077-A335D79C8B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3165" y="3676287"/>
              <a:ext cx="370527" cy="5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821EA8-453B-4161-B2F2-FC96CCB33721}"/>
                </a:ext>
              </a:extLst>
            </p:cNvPr>
            <p:cNvSpPr/>
            <p:nvPr/>
          </p:nvSpPr>
          <p:spPr>
            <a:xfrm>
              <a:off x="3211895" y="4413133"/>
              <a:ext cx="522569" cy="49457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D4393F-48FD-4ABB-8ABB-16047A29FB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183" y="4660420"/>
              <a:ext cx="599712" cy="45936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59207C8-2F9A-497F-A5C5-7DA7142D8A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80" y="3929296"/>
              <a:ext cx="359993" cy="483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C4A7B34-2313-426A-90D0-AA8971DC76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261" y="3424479"/>
              <a:ext cx="461150" cy="251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EC6F71F-235D-4850-B380-B132700DBE07}"/>
                </a:ext>
              </a:extLst>
            </p:cNvPr>
            <p:cNvSpPr/>
            <p:nvPr/>
          </p:nvSpPr>
          <p:spPr>
            <a:xfrm>
              <a:off x="5441972" y="3002333"/>
              <a:ext cx="719985" cy="4945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77A51D2-4F2C-436E-A80D-8F8A8E1F39B1}"/>
                </a:ext>
              </a:extLst>
            </p:cNvPr>
            <p:cNvSpPr/>
            <p:nvPr/>
          </p:nvSpPr>
          <p:spPr>
            <a:xfrm>
              <a:off x="4266213" y="4214622"/>
              <a:ext cx="719985" cy="4945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29E57DC-6D81-4E2C-BFB6-F4277A83DFEC}"/>
                </a:ext>
              </a:extLst>
            </p:cNvPr>
            <p:cNvSpPr/>
            <p:nvPr/>
          </p:nvSpPr>
          <p:spPr>
            <a:xfrm>
              <a:off x="5570432" y="3846139"/>
              <a:ext cx="719985" cy="4945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A4080FA0-9CFB-4292-9407-D5000FAF9AAA}"/>
                </a:ext>
              </a:extLst>
            </p:cNvPr>
            <p:cNvCxnSpPr>
              <a:cxnSpLocks/>
            </p:cNvCxnSpPr>
            <p:nvPr/>
          </p:nvCxnSpPr>
          <p:spPr>
            <a:xfrm>
              <a:off x="5086261" y="3798332"/>
              <a:ext cx="484171" cy="295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E8777AD-92DD-4A2E-813A-23D186525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6206" y="3923574"/>
              <a:ext cx="198771" cy="291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4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6E88-1A9C-4019-8072-392FA8F6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79"/>
            <a:ext cx="9144000" cy="685800"/>
          </a:xfrm>
        </p:spPr>
        <p:txBody>
          <a:bodyPr>
            <a:normAutofit/>
          </a:bodyPr>
          <a:lstStyle/>
          <a:p>
            <a:r>
              <a:rPr lang="en-US" dirty="0"/>
              <a:t>Constructing Bitcoin Transaction Graph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E0D01FB-84D9-5741-AADE-66B054DC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E68-3973-2643-A567-C600321073E7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7C1BC-B6DF-494B-9420-756D314D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7</a:t>
            </a:fld>
            <a:endParaRPr lang="th-TH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AD50BD-7DD8-FB4F-8A4F-7FAE35C9F5E3}"/>
              </a:ext>
            </a:extLst>
          </p:cNvPr>
          <p:cNvGrpSpPr/>
          <p:nvPr/>
        </p:nvGrpSpPr>
        <p:grpSpPr>
          <a:xfrm>
            <a:off x="3186382" y="1738794"/>
            <a:ext cx="3971838" cy="774835"/>
            <a:chOff x="3186382" y="1738794"/>
            <a:chExt cx="3971838" cy="77483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CE679B2-0E15-4A6F-B79A-01C7B13E257E}"/>
                </a:ext>
              </a:extLst>
            </p:cNvPr>
            <p:cNvSpPr/>
            <p:nvPr/>
          </p:nvSpPr>
          <p:spPr>
            <a:xfrm>
              <a:off x="3613155" y="1738794"/>
              <a:ext cx="1722922" cy="77483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Rusty Block Parser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AECC343-BB0B-4B7A-8C6B-2D9510D5B97B}"/>
                </a:ext>
              </a:extLst>
            </p:cNvPr>
            <p:cNvSpPr/>
            <p:nvPr/>
          </p:nvSpPr>
          <p:spPr>
            <a:xfrm>
              <a:off x="3186382" y="2032020"/>
              <a:ext cx="471637" cy="250257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F45717-26A3-4850-8725-9F53370093AB}"/>
                </a:ext>
              </a:extLst>
            </p:cNvPr>
            <p:cNvSpPr txBox="1"/>
            <p:nvPr/>
          </p:nvSpPr>
          <p:spPr>
            <a:xfrm>
              <a:off x="5647054" y="1930084"/>
              <a:ext cx="1511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CSV Dumps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04CA4CF4-D2DD-4786-8D94-C79504FD87A0}"/>
                </a:ext>
              </a:extLst>
            </p:cNvPr>
            <p:cNvSpPr/>
            <p:nvPr/>
          </p:nvSpPr>
          <p:spPr>
            <a:xfrm>
              <a:off x="5244632" y="2040029"/>
              <a:ext cx="471637" cy="250257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64E412-47C4-F24C-8EB7-8BACA62937F5}"/>
              </a:ext>
            </a:extLst>
          </p:cNvPr>
          <p:cNvGrpSpPr/>
          <p:nvPr/>
        </p:nvGrpSpPr>
        <p:grpSpPr>
          <a:xfrm>
            <a:off x="6967554" y="1791186"/>
            <a:ext cx="2176446" cy="3323281"/>
            <a:chOff x="6967554" y="1562587"/>
            <a:chExt cx="2176446" cy="332328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D1593B2-03B8-425C-AAE9-F7FACFB72387}"/>
                </a:ext>
              </a:extLst>
            </p:cNvPr>
            <p:cNvSpPr/>
            <p:nvPr/>
          </p:nvSpPr>
          <p:spPr>
            <a:xfrm>
              <a:off x="7341449" y="1562587"/>
              <a:ext cx="1722922" cy="774835"/>
            </a:xfrm>
            <a:prstGeom prst="roundRect">
              <a:avLst/>
            </a:prstGeom>
            <a:gradFill>
              <a:gsLst>
                <a:gs pos="1000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 Bipartite Graph Generator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DD42EC-7610-4DA3-8D26-FA310BC282A2}"/>
                </a:ext>
              </a:extLst>
            </p:cNvPr>
            <p:cNvSpPr txBox="1"/>
            <p:nvPr/>
          </p:nvSpPr>
          <p:spPr>
            <a:xfrm>
              <a:off x="7546206" y="4239537"/>
              <a:ext cx="15977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Edge Lists(BTC, timestamps)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FD3BBFC8-C921-4F19-9630-E5DCA4AA97FB}"/>
                </a:ext>
              </a:extLst>
            </p:cNvPr>
            <p:cNvSpPr/>
            <p:nvPr/>
          </p:nvSpPr>
          <p:spPr>
            <a:xfrm>
              <a:off x="6967554" y="1785930"/>
              <a:ext cx="471637" cy="250257"/>
            </a:xfrm>
            <a:prstGeom prst="rightArrow">
              <a:avLst/>
            </a:prstGeom>
            <a:gradFill>
              <a:gsLst>
                <a:gs pos="63000">
                  <a:srgbClr val="000099"/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9A8F7312-FBE4-446A-8F97-E68B15F31E24}"/>
                </a:ext>
              </a:extLst>
            </p:cNvPr>
            <p:cNvSpPr/>
            <p:nvPr/>
          </p:nvSpPr>
          <p:spPr>
            <a:xfrm rot="5400000">
              <a:off x="7799195" y="3304490"/>
              <a:ext cx="1126162" cy="245636"/>
            </a:xfrm>
            <a:prstGeom prst="rightArrow">
              <a:avLst/>
            </a:prstGeom>
            <a:gradFill>
              <a:gsLst>
                <a:gs pos="63000">
                  <a:srgbClr val="000099"/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D11588-758D-6F48-9B01-93F5015234CA}"/>
              </a:ext>
            </a:extLst>
          </p:cNvPr>
          <p:cNvGrpSpPr/>
          <p:nvPr/>
        </p:nvGrpSpPr>
        <p:grpSpPr>
          <a:xfrm>
            <a:off x="3246435" y="4461032"/>
            <a:ext cx="4330833" cy="774835"/>
            <a:chOff x="3246435" y="4232433"/>
            <a:chExt cx="4330833" cy="77483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00318B3-F9F0-4574-83BC-F3F820261DCE}"/>
                </a:ext>
              </a:extLst>
            </p:cNvPr>
            <p:cNvSpPr/>
            <p:nvPr/>
          </p:nvSpPr>
          <p:spPr>
            <a:xfrm>
              <a:off x="5466360" y="4232433"/>
              <a:ext cx="1722922" cy="774835"/>
            </a:xfrm>
            <a:prstGeom prst="roundRect">
              <a:avLst/>
            </a:prstGeom>
            <a:gradFill>
              <a:gsLst>
                <a:gs pos="1000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Graph Project Start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044CC5-B51E-4395-9C58-E8DA55E765AA}"/>
                </a:ext>
              </a:extLst>
            </p:cNvPr>
            <p:cNvSpPr txBox="1"/>
            <p:nvPr/>
          </p:nvSpPr>
          <p:spPr>
            <a:xfrm>
              <a:off x="3246435" y="4325876"/>
              <a:ext cx="1999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Graph in correct format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3E9177BC-845F-4E10-BBC7-1A641F5497D0}"/>
                </a:ext>
              </a:extLst>
            </p:cNvPr>
            <p:cNvSpPr/>
            <p:nvPr/>
          </p:nvSpPr>
          <p:spPr>
            <a:xfrm rot="10800000">
              <a:off x="7105631" y="4410951"/>
              <a:ext cx="471637" cy="250257"/>
            </a:xfrm>
            <a:prstGeom prst="rightArrow">
              <a:avLst/>
            </a:prstGeom>
            <a:gradFill>
              <a:gsLst>
                <a:gs pos="63000">
                  <a:srgbClr val="000099"/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5CA13AC-E878-4219-A673-C6906BDFAACC}"/>
                </a:ext>
              </a:extLst>
            </p:cNvPr>
            <p:cNvSpPr/>
            <p:nvPr/>
          </p:nvSpPr>
          <p:spPr>
            <a:xfrm rot="10800000">
              <a:off x="5055913" y="4477915"/>
              <a:ext cx="471637" cy="250257"/>
            </a:xfrm>
            <a:prstGeom prst="rightArrow">
              <a:avLst/>
            </a:prstGeom>
            <a:gradFill>
              <a:gsLst>
                <a:gs pos="63000">
                  <a:srgbClr val="000099"/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3818F4B-7A84-924B-9350-7E99A1E4CEE7}"/>
              </a:ext>
            </a:extLst>
          </p:cNvPr>
          <p:cNvGrpSpPr/>
          <p:nvPr/>
        </p:nvGrpSpPr>
        <p:grpSpPr>
          <a:xfrm>
            <a:off x="154077" y="1727331"/>
            <a:ext cx="3165933" cy="774835"/>
            <a:chOff x="154077" y="1727331"/>
            <a:chExt cx="3165933" cy="77483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8582C0-2F59-4E06-AE74-17B79D560836}"/>
                </a:ext>
              </a:extLst>
            </p:cNvPr>
            <p:cNvSpPr txBox="1"/>
            <p:nvPr/>
          </p:nvSpPr>
          <p:spPr>
            <a:xfrm>
              <a:off x="1808844" y="1791584"/>
              <a:ext cx="1511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Blockchain Raw Data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B4AA67F-B8F7-488A-80F4-0E16DA61E236}"/>
                </a:ext>
              </a:extLst>
            </p:cNvPr>
            <p:cNvSpPr/>
            <p:nvPr/>
          </p:nvSpPr>
          <p:spPr>
            <a:xfrm>
              <a:off x="154077" y="1727331"/>
              <a:ext cx="1722922" cy="77483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Bitcoin Core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(v0.16.0)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02900169-05F4-4C37-81E6-EC2D092A8F99}"/>
                </a:ext>
              </a:extLst>
            </p:cNvPr>
            <p:cNvSpPr/>
            <p:nvPr/>
          </p:nvSpPr>
          <p:spPr>
            <a:xfrm>
              <a:off x="1610849" y="2032020"/>
              <a:ext cx="471637" cy="250257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5D9986-DD4F-E247-9127-143CD1AA248E}"/>
              </a:ext>
            </a:extLst>
          </p:cNvPr>
          <p:cNvGrpSpPr/>
          <p:nvPr/>
        </p:nvGrpSpPr>
        <p:grpSpPr>
          <a:xfrm>
            <a:off x="1573982" y="2577396"/>
            <a:ext cx="4221095" cy="2666493"/>
            <a:chOff x="1573982" y="2577396"/>
            <a:chExt cx="4221095" cy="266649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1E0393E-A6AD-CD47-ABEB-1D2952178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3512" y="2577396"/>
              <a:ext cx="1422400" cy="1422400"/>
            </a:xfrm>
            <a:prstGeom prst="rect">
              <a:avLst/>
            </a:prstGeom>
          </p:spPr>
        </p:pic>
        <p:sp>
          <p:nvSpPr>
            <p:cNvPr id="21" name="Star: 7 Points 20">
              <a:extLst>
                <a:ext uri="{FF2B5EF4-FFF2-40B4-BE49-F238E27FC236}">
                  <a16:creationId xmlns:a16="http://schemas.microsoft.com/office/drawing/2014/main" id="{6B122736-4672-4431-A01D-83F8CBD1EDE6}"/>
                </a:ext>
              </a:extLst>
            </p:cNvPr>
            <p:cNvSpPr/>
            <p:nvPr/>
          </p:nvSpPr>
          <p:spPr>
            <a:xfrm>
              <a:off x="1573982" y="4351282"/>
              <a:ext cx="1999793" cy="892607"/>
            </a:xfrm>
            <a:prstGeom prst="star7">
              <a:avLst/>
            </a:prstGeom>
            <a:gradFill>
              <a:gsLst>
                <a:gs pos="1000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Graph Analysis</a:t>
              </a:r>
            </a:p>
          </p:txBody>
        </p:sp>
        <p:sp>
          <p:nvSpPr>
            <p:cNvPr id="26" name="Arrow: Right 19">
              <a:extLst>
                <a:ext uri="{FF2B5EF4-FFF2-40B4-BE49-F238E27FC236}">
                  <a16:creationId xmlns:a16="http://schemas.microsoft.com/office/drawing/2014/main" id="{2119FBD8-6DEF-524D-A30D-91D6C0B2BC60}"/>
                </a:ext>
              </a:extLst>
            </p:cNvPr>
            <p:cNvSpPr/>
            <p:nvPr/>
          </p:nvSpPr>
          <p:spPr>
            <a:xfrm rot="19684059" flipV="1">
              <a:off x="3004732" y="4122752"/>
              <a:ext cx="786704" cy="234428"/>
            </a:xfrm>
            <a:prstGeom prst="rightArrow">
              <a:avLst/>
            </a:prstGeom>
            <a:gradFill>
              <a:gsLst>
                <a:gs pos="63000">
                  <a:srgbClr val="000099"/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466F05-3BDC-5D42-A18B-F881956F5A87}"/>
                </a:ext>
              </a:extLst>
            </p:cNvPr>
            <p:cNvSpPr txBox="1"/>
            <p:nvPr/>
          </p:nvSpPr>
          <p:spPr>
            <a:xfrm>
              <a:off x="2894347" y="3576297"/>
              <a:ext cx="2900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Anonymity concern insights!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F532085-F880-47AD-A4A8-5172D63C476C}"/>
              </a:ext>
            </a:extLst>
          </p:cNvPr>
          <p:cNvSpPr/>
          <p:nvPr/>
        </p:nvSpPr>
        <p:spPr>
          <a:xfrm>
            <a:off x="282891" y="5239649"/>
            <a:ext cx="8664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References: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Bitcoin Core Software. Available at https://bitcoin.org/en/bitcoin-core/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B48B39-5EAD-4E29-905B-5A6F24400360}"/>
              </a:ext>
            </a:extLst>
          </p:cNvPr>
          <p:cNvSpPr/>
          <p:nvPr/>
        </p:nvSpPr>
        <p:spPr>
          <a:xfrm>
            <a:off x="282891" y="5896424"/>
            <a:ext cx="8664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Rusty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blockparser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github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 repository. Available at https://github.com/gcarq/rusty-blockparser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9BB1-A090-413E-91F4-B8AD1894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2EF76-1908-A646-AD89-6374078D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DE39-7F8B-754C-9695-1045AB2ED970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37920-1331-4B43-92D4-E5019682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8</a:t>
            </a:fld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7D739-54C6-4BA6-A368-73843479E359}"/>
              </a:ext>
            </a:extLst>
          </p:cNvPr>
          <p:cNvSpPr txBox="1"/>
          <p:nvPr/>
        </p:nvSpPr>
        <p:spPr>
          <a:xfrm>
            <a:off x="111760" y="974110"/>
            <a:ext cx="8849360" cy="4878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Introduction and Background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558ED5"/>
                </a:solidFill>
              </a:rPr>
              <a:t>Anonymity Metrics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Macro Analysis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Micro Analysis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44986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79"/>
            <a:ext cx="8839200" cy="6858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Anonymity Metrics: How to Detect Anonymity Concern?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13722-82D5-424A-8891-1EB433C9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7CD5-39F2-724C-9CFE-3021280C2975}" type="datetime1">
              <a:rPr lang="en-US" altLang="ja-JP" smtClean="0"/>
              <a:t>7/27/2023</a:t>
            </a:fld>
            <a:endParaRPr lang="th-TH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FF75D2-A1A3-0B4A-8B55-8783E79C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A0CF-925D-42F7-BA2A-ED397C157492}" type="slidenum">
              <a:rPr lang="th-TH" smtClean="0"/>
              <a:pPr/>
              <a:t>9</a:t>
            </a:fld>
            <a:endParaRPr lang="th-TH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51C6A063-9798-45D4-9131-7D7E686AB4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809793"/>
              </p:ext>
            </p:extLst>
          </p:nvPr>
        </p:nvGraphicFramePr>
        <p:xfrm>
          <a:off x="427962" y="2310058"/>
          <a:ext cx="8128000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" name="Acrobat Document" r:id="rId3" imgW="43243456" imgH="14198465" progId="AcroExch.Document.DC">
                  <p:embed/>
                </p:oleObj>
              </mc:Choice>
              <mc:Fallback>
                <p:oleObj name="Acrobat Document" r:id="rId3" imgW="43243456" imgH="14198465" progId="AcroExch.Document.DC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962" y="2310058"/>
                        <a:ext cx="8128000" cy="2668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453E566-7379-49A1-8F03-371BABBA81EE}"/>
              </a:ext>
            </a:extLst>
          </p:cNvPr>
          <p:cNvSpPr/>
          <p:nvPr/>
        </p:nvSpPr>
        <p:spPr>
          <a:xfrm>
            <a:off x="361785" y="975817"/>
            <a:ext cx="9072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Metric 1 </a:t>
            </a:r>
            <a:r>
              <a:rPr lang="en-US" dirty="0"/>
              <a:t>(Address Reusing Frequency)</a:t>
            </a:r>
            <a:r>
              <a:rPr lang="en-US" b="1" dirty="0"/>
              <a:t>. </a:t>
            </a:r>
            <a:r>
              <a:rPr lang="en-US" i="1" dirty="0">
                <a:solidFill>
                  <a:srgbClr val="FF0000"/>
                </a:solidFill>
              </a:rPr>
              <a:t>Reusing an address = low concern on anonymity</a:t>
            </a:r>
            <a:r>
              <a:rPr lang="en-US" i="1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AddressReuse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 Available at https://en.bitcoin.it/wiki/Address reuse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Satoshi Nakamoto. Bitcoin: A peer-to-peer electronic cash system. 2008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1EBB0-F0CA-404C-90A3-EA99BE512714}"/>
              </a:ext>
            </a:extLst>
          </p:cNvPr>
          <p:cNvSpPr/>
          <p:nvPr/>
        </p:nvSpPr>
        <p:spPr>
          <a:xfrm>
            <a:off x="428993" y="5091086"/>
            <a:ext cx="9072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Metric 2 </a:t>
            </a:r>
            <a:r>
              <a:rPr lang="en-US" dirty="0"/>
              <a:t>(Zero Balance)</a:t>
            </a:r>
            <a:r>
              <a:rPr lang="en-US" b="1" dirty="0"/>
              <a:t>. </a:t>
            </a:r>
            <a:r>
              <a:rPr lang="en-US" i="1" dirty="0">
                <a:solidFill>
                  <a:srgbClr val="FF0000"/>
                </a:solidFill>
              </a:rPr>
              <a:t>Addresses turned into zero balance = concern about anonymity.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C2A36F-E9B3-44C6-B1BD-03BB86AC7E45}"/>
              </a:ext>
            </a:extLst>
          </p:cNvPr>
          <p:cNvSpPr/>
          <p:nvPr/>
        </p:nvSpPr>
        <p:spPr>
          <a:xfrm>
            <a:off x="427962" y="5665191"/>
            <a:ext cx="76951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Metric 3 </a:t>
            </a:r>
            <a:r>
              <a:rPr lang="en-US" dirty="0"/>
              <a:t>(Address Intention)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Hiding intention = cares about anonymity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Important because identifying the intentions of the addresses helps grouping them together into some category to speed up the deanonymization process</a:t>
            </a:r>
          </a:p>
        </p:txBody>
      </p:sp>
    </p:spTree>
    <p:extLst>
      <p:ext uri="{BB962C8B-B14F-4D97-AF65-F5344CB8AC3E}">
        <p14:creationId xmlns:p14="http://schemas.microsoft.com/office/powerpoint/2010/main" val="425280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2_E&amp;T THEME 2013 + slide munb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9742</TotalTime>
  <Words>1931</Words>
  <Application>Microsoft Office PowerPoint</Application>
  <PresentationFormat>On-screen Show (4:3)</PresentationFormat>
  <Paragraphs>541</Paragraphs>
  <Slides>35</Slides>
  <Notes>12</Notes>
  <HiddenSlides>1</HiddenSlides>
  <MMClips>0</MMClips>
  <ScaleCrop>false</ScaleCrop>
  <HeadingPairs>
    <vt:vector size="8" baseType="variant">
      <vt:variant>
        <vt:lpstr>Fonts Used</vt:lpstr>
      </vt:variant>
      <vt:variant>
        <vt:i4>25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63" baseType="lpstr">
      <vt:lpstr>ＭＳ Ｐゴシック</vt:lpstr>
      <vt:lpstr>宋体</vt:lpstr>
      <vt:lpstr>游ゴシック</vt:lpstr>
      <vt:lpstr>Angsana New</vt:lpstr>
      <vt:lpstr>Arial</vt:lpstr>
      <vt:lpstr>Arial Black</vt:lpstr>
      <vt:lpstr>Calibri</vt:lpstr>
      <vt:lpstr>Calibri Light</vt:lpstr>
      <vt:lpstr>Cambria Math</vt:lpstr>
      <vt:lpstr>Casper</vt:lpstr>
      <vt:lpstr>Comic Sans MS</vt:lpstr>
      <vt:lpstr>Cordia New</vt:lpstr>
      <vt:lpstr>等线</vt:lpstr>
      <vt:lpstr>等线 Light</vt:lpstr>
      <vt:lpstr>Helvetica Neue</vt:lpstr>
      <vt:lpstr>Karla</vt:lpstr>
      <vt:lpstr>King</vt:lpstr>
      <vt:lpstr>Mangal</vt:lpstr>
      <vt:lpstr>NimbusRomNo9L-Medi</vt:lpstr>
      <vt:lpstr>NimbusRomNo9L-Regu</vt:lpstr>
      <vt:lpstr>Raleway ExtraBold</vt:lpstr>
      <vt:lpstr>华文中宋</vt:lpstr>
      <vt:lpstr>Times New Roman</vt:lpstr>
      <vt:lpstr>Wingdings</vt:lpstr>
      <vt:lpstr>ZapfDingbats</vt:lpstr>
      <vt:lpstr>2_E&amp;T THEME 2013 + slide munber</vt:lpstr>
      <vt:lpstr>Office Theme</vt:lpstr>
      <vt:lpstr>Acrobat Document</vt:lpstr>
      <vt:lpstr>PowerPoint Presentation</vt:lpstr>
      <vt:lpstr>Bitcoin</vt:lpstr>
      <vt:lpstr>How Does Bitcoin Work?</vt:lpstr>
      <vt:lpstr>Background and Related Work</vt:lpstr>
      <vt:lpstr>Contributions</vt:lpstr>
      <vt:lpstr>Bitcoin Transaction Graph Looks Like</vt:lpstr>
      <vt:lpstr>Constructing Bitcoin Transaction Graph</vt:lpstr>
      <vt:lpstr>Outline</vt:lpstr>
      <vt:lpstr>Anonymity Metrics: How to Detect Anonymity Concern?</vt:lpstr>
      <vt:lpstr>Outline</vt:lpstr>
      <vt:lpstr>Causes of Diameter Dynamics</vt:lpstr>
      <vt:lpstr>Macro View Analysis of Anonymity Concerns</vt:lpstr>
      <vt:lpstr>New Address vs Old Address to Receive Bitcoin</vt:lpstr>
      <vt:lpstr>Changes Anonymity Concern </vt:lpstr>
      <vt:lpstr>Rich Vs Poor Addresses</vt:lpstr>
      <vt:lpstr>Outline</vt:lpstr>
      <vt:lpstr>Stock Buyer Addresses</vt:lpstr>
      <vt:lpstr>Miners: Before and After Bitcoin Price Hike (2 real cases)</vt:lpstr>
      <vt:lpstr>Hot and Cold Wallets of Big Organizations</vt:lpstr>
      <vt:lpstr>Hot Wallet Addresses of Big Organizations </vt:lpstr>
      <vt:lpstr>Outline</vt:lpstr>
      <vt:lpstr>Conclusions</vt:lpstr>
      <vt:lpstr>Thank You &amp; Questions?  Opensource at: https://github.com/Anil-Gaihre/Bitcoin_AnonymityConcern Contacts: Anil_Gaihre@student.uml.edu</vt:lpstr>
      <vt:lpstr>Back Up Slides</vt:lpstr>
      <vt:lpstr>Miners Addresses</vt:lpstr>
      <vt:lpstr>Construction of Bitcoin transaction graph</vt:lpstr>
      <vt:lpstr>What is Blockchain and Bitcoin?</vt:lpstr>
      <vt:lpstr>Appendices</vt:lpstr>
      <vt:lpstr>PowerPoint Presentation</vt:lpstr>
      <vt:lpstr>Bitcoin Address</vt:lpstr>
      <vt:lpstr>How addresses are created?</vt:lpstr>
      <vt:lpstr>How a transaction is verified cryptographically?</vt:lpstr>
      <vt:lpstr>2.2 Block format  in  Bitcoin</vt:lpstr>
      <vt:lpstr>Core：Proof of Work  --- solving a puzzle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Ankita</cp:lastModifiedBy>
  <cp:revision>645</cp:revision>
  <dcterms:created xsi:type="dcterms:W3CDTF">2016-04-19T06:31:24Z</dcterms:created>
  <dcterms:modified xsi:type="dcterms:W3CDTF">2023-07-27T08:20:07Z</dcterms:modified>
</cp:coreProperties>
</file>