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14" r:id="rId2"/>
    <p:sldId id="337" r:id="rId3"/>
    <p:sldId id="331" r:id="rId4"/>
    <p:sldId id="332" r:id="rId5"/>
    <p:sldId id="333" r:id="rId6"/>
    <p:sldId id="334"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074" autoAdjust="0"/>
    <p:restoredTop sz="94660"/>
  </p:normalViewPr>
  <p:slideViewPr>
    <p:cSldViewPr snapToGrid="0">
      <p:cViewPr varScale="1">
        <p:scale>
          <a:sx n="61" d="100"/>
          <a:sy n="61" d="100"/>
        </p:scale>
        <p:origin x="7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55E89-DCF9-44E2-A793-D6C2BBD6C33D}" type="datetimeFigureOut">
              <a:rPr lang="en-IN" smtClean="0"/>
              <a:t>27-07-2023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7B9905-BB77-4B7F-B9C3-01AFF86B0273}" type="slidenum">
              <a:rPr lang="en-IN" smtClean="0"/>
              <a:t>‹#›</a:t>
            </a:fld>
            <a:endParaRPr lang="en-IN"/>
          </a:p>
        </p:txBody>
      </p:sp>
    </p:spTree>
    <p:extLst>
      <p:ext uri="{BB962C8B-B14F-4D97-AF65-F5344CB8AC3E}">
        <p14:creationId xmlns:p14="http://schemas.microsoft.com/office/powerpoint/2010/main" val="1641248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37B9905-BB77-4B7F-B9C3-01AFF86B0273}" type="slidenum">
              <a:rPr lang="en-IN" smtClean="0"/>
              <a:t>4</a:t>
            </a:fld>
            <a:endParaRPr lang="en-IN"/>
          </a:p>
        </p:txBody>
      </p:sp>
    </p:spTree>
    <p:extLst>
      <p:ext uri="{BB962C8B-B14F-4D97-AF65-F5344CB8AC3E}">
        <p14:creationId xmlns:p14="http://schemas.microsoft.com/office/powerpoint/2010/main" val="271805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423823" cy="1364520"/>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802984" y="1523180"/>
            <a:ext cx="9210124" cy="412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1600" b="1" dirty="0" smtClean="0">
              <a:latin typeface="Raleway ExtraBold" pitchFamily="34" charset="-52"/>
            </a:endParaRPr>
          </a:p>
          <a:p>
            <a:r>
              <a:rPr lang="en-US" sz="1600" b="1" dirty="0" smtClean="0">
                <a:latin typeface="Raleway ExtraBold" pitchFamily="34" charset="-52"/>
              </a:rPr>
              <a:t>Emerging Trends in block chain</a:t>
            </a:r>
          </a:p>
          <a:p>
            <a:r>
              <a:rPr lang="en-US" sz="1600" b="1" dirty="0" smtClean="0">
                <a:latin typeface="Raleway ExtraBold" pitchFamily="34" charset="-52"/>
              </a:rPr>
              <a:t>Mapped </a:t>
            </a:r>
            <a:r>
              <a:rPr lang="en-US" sz="1600" b="1" dirty="0" smtClean="0">
                <a:latin typeface="Raleway ExtraBold" pitchFamily="34" charset="-52"/>
              </a:rPr>
              <a:t>with </a:t>
            </a:r>
            <a:r>
              <a:rPr lang="en-US" sz="1600" b="1" dirty="0" smtClean="0">
                <a:latin typeface="Raleway ExtraBold" pitchFamily="34" charset="-52"/>
              </a:rPr>
              <a:t>CO5</a:t>
            </a:r>
            <a:endParaRPr lang="en-US" sz="1600" b="1"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smtClean="0">
                <a:latin typeface="Times New Roman" panose="02020603050405020304" pitchFamily="18" charset="0"/>
                <a:cs typeface="Times New Roman" panose="02020603050405020304" pitchFamily="18" charset="0"/>
              </a:rPr>
              <a:t>Er. Ankita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58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dirty="0" smtClean="0"/>
              <a:t>Emerging Trends in Block chain</a:t>
            </a:r>
            <a:endParaRPr lang="en-IN" sz="3500" dirty="0"/>
          </a:p>
        </p:txBody>
      </p:sp>
      <p:pic>
        <p:nvPicPr>
          <p:cNvPr id="6" name="Picture 5">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7" name="Right Triangle 6"/>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r>
              <a:rPr lang="en-US" b="1" dirty="0"/>
              <a:t>Decentralized Finance (DeFi) Expansion:</a:t>
            </a:r>
            <a:r>
              <a:rPr lang="en-US" dirty="0"/>
              <a:t> DeFi has seen tremendous growth, offering various financial services without traditional intermediaries. The trend of decentralized lending, borrowing, yield farming, and liquidity mining continued to gain momentum, attracting more users and investments.</a:t>
            </a:r>
          </a:p>
          <a:p>
            <a:r>
              <a:rPr lang="en-US" b="1" dirty="0"/>
              <a:t>Non-Fungible Tokens (NFTs) Boom:</a:t>
            </a:r>
            <a:r>
              <a:rPr lang="en-US" dirty="0"/>
              <a:t> NFTs became a major trend, allowing the creation and ownership of unique digital assets like digital art, music, collectibles, and virtual real estate. NFTs gained significant attention in the art and entertainment industries.</a:t>
            </a:r>
          </a:p>
        </p:txBody>
      </p:sp>
    </p:spTree>
    <p:extLst>
      <p:ext uri="{BB962C8B-B14F-4D97-AF65-F5344CB8AC3E}">
        <p14:creationId xmlns:p14="http://schemas.microsoft.com/office/powerpoint/2010/main" val="108540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219" y="1313007"/>
            <a:ext cx="10515600" cy="4351338"/>
          </a:xfrm>
        </p:spPr>
        <p:txBody>
          <a:bodyPr>
            <a:normAutofit/>
          </a:bodyPr>
          <a:lstStyle/>
          <a:p>
            <a:r>
              <a:rPr lang="en-US" b="1" dirty="0"/>
              <a:t>Central Bank Digital Currencies (CBDCs):</a:t>
            </a:r>
            <a:r>
              <a:rPr lang="en-US" dirty="0"/>
              <a:t> Many central banks worldwide have explored the concept of issuing their own digital currencies on </a:t>
            </a:r>
            <a:r>
              <a:rPr lang="en-US" dirty="0" smtClean="0"/>
              <a:t>block chain </a:t>
            </a:r>
            <a:r>
              <a:rPr lang="en-US" dirty="0"/>
              <a:t>technology. CBDCs aim to improve the efficiency and inclusivity of traditional financial systems.</a:t>
            </a:r>
          </a:p>
          <a:p>
            <a:r>
              <a:rPr lang="en-US" b="1" dirty="0"/>
              <a:t>Interoperability Solutions:</a:t>
            </a:r>
            <a:r>
              <a:rPr lang="en-US" dirty="0"/>
              <a:t> As the number of blockchains and DApps increased, the need for interoperability solutions also grew. Projects like Polkadot, Cosmos, and </a:t>
            </a:r>
            <a:r>
              <a:rPr lang="en-US" dirty="0" smtClean="0"/>
              <a:t>Chain link </a:t>
            </a:r>
            <a:r>
              <a:rPr lang="en-US" dirty="0"/>
              <a:t>aimed to connect different blockchains and enable seamless data and asset transfers.</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11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68425"/>
            <a:ext cx="10515600" cy="4351338"/>
          </a:xfrm>
        </p:spPr>
        <p:txBody>
          <a:bodyPr>
            <a:normAutofit/>
          </a:bodyPr>
          <a:lstStyle/>
          <a:p>
            <a:r>
              <a:rPr lang="en-US" b="1" dirty="0"/>
              <a:t>Layer 2 Scaling Solutions:</a:t>
            </a:r>
            <a:r>
              <a:rPr lang="en-US" dirty="0"/>
              <a:t> To address the scalability challenges of public blockchains, Layer 2 solutions like Lightning Network for Bitcoin and Ethereum's </a:t>
            </a:r>
            <a:r>
              <a:rPr lang="en-US" dirty="0" err="1"/>
              <a:t>Ethereum</a:t>
            </a:r>
            <a:r>
              <a:rPr lang="en-US" dirty="0"/>
              <a:t> 2.0 (Eth2) with its transition to Proof of Stake (</a:t>
            </a:r>
            <a:r>
              <a:rPr lang="en-US" dirty="0" err="1"/>
              <a:t>PoS</a:t>
            </a:r>
            <a:r>
              <a:rPr lang="en-US" dirty="0"/>
              <a:t>) were being developed to improve transaction throughput and reduce fees.</a:t>
            </a:r>
          </a:p>
          <a:p>
            <a:r>
              <a:rPr lang="en-US" b="1" dirty="0"/>
              <a:t>Environmental Sustainability:</a:t>
            </a:r>
            <a:r>
              <a:rPr lang="en-US" dirty="0"/>
              <a:t> With concerns about the environmental impact of energy-intensive </a:t>
            </a:r>
            <a:r>
              <a:rPr lang="en-US" dirty="0" err="1"/>
              <a:t>PoW</a:t>
            </a:r>
            <a:r>
              <a:rPr lang="en-US" dirty="0"/>
              <a:t> blockchains, there was a growing focus on more energy-efficient consensus mechanisms like Proof of Stake (</a:t>
            </a:r>
            <a:r>
              <a:rPr lang="en-US" dirty="0" err="1"/>
              <a:t>PoS</a:t>
            </a:r>
            <a:r>
              <a:rPr lang="en-US" dirty="0"/>
              <a:t>) to reduce the carbon footprint.</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7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054" y="1313007"/>
            <a:ext cx="10515600" cy="4351338"/>
          </a:xfrm>
        </p:spPr>
        <p:txBody>
          <a:bodyPr>
            <a:normAutofit/>
          </a:bodyPr>
          <a:lstStyle/>
          <a:p>
            <a:r>
              <a:rPr lang="en-US" b="1" dirty="0"/>
              <a:t>Enterprise </a:t>
            </a:r>
            <a:r>
              <a:rPr lang="en-US" b="1" dirty="0" smtClean="0"/>
              <a:t>Block chain </a:t>
            </a:r>
            <a:r>
              <a:rPr lang="en-US" b="1" dirty="0"/>
              <a:t>Adoption:</a:t>
            </a:r>
            <a:r>
              <a:rPr lang="en-US" dirty="0"/>
              <a:t> Large enterprises and governments continued to explore and implement </a:t>
            </a:r>
            <a:r>
              <a:rPr lang="en-US" dirty="0" smtClean="0"/>
              <a:t>block chain </a:t>
            </a:r>
            <a:r>
              <a:rPr lang="en-US" dirty="0"/>
              <a:t>solutions for supply chain management, identity verification, and secure data sharing to improve transparency and efficiency.</a:t>
            </a:r>
          </a:p>
          <a:p>
            <a:r>
              <a:rPr lang="en-US" b="1" dirty="0"/>
              <a:t>Privacy Enhancements:</a:t>
            </a:r>
            <a:r>
              <a:rPr lang="en-US" dirty="0"/>
              <a:t> Privacy-focused blockchains and protocols gained attention, aiming to provide secure and private transactions while complying with regulations like General Data Protection Regulation (GDPR).</a:t>
            </a:r>
          </a:p>
          <a:p>
            <a:endParaRPr lang="en-IN" sz="2400"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72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091" y="1326861"/>
            <a:ext cx="10515600" cy="4351338"/>
          </a:xfrm>
        </p:spPr>
        <p:txBody>
          <a:bodyPr>
            <a:normAutofit/>
          </a:bodyPr>
          <a:lstStyle/>
          <a:p>
            <a:r>
              <a:rPr lang="en-US" b="1" dirty="0"/>
              <a:t>Web3 and Decentralized Web:</a:t>
            </a:r>
            <a:r>
              <a:rPr lang="en-US" dirty="0"/>
              <a:t> The concept of Web3 and the decentralized web gained traction, focusing on user sovereignty, data ownership, and peer-to-peer interactions, facilitated by </a:t>
            </a:r>
            <a:r>
              <a:rPr lang="en-US" dirty="0" smtClean="0"/>
              <a:t>block chain </a:t>
            </a:r>
            <a:r>
              <a:rPr lang="en-US" dirty="0"/>
              <a:t>technology.</a:t>
            </a:r>
          </a:p>
          <a:p>
            <a:r>
              <a:rPr lang="en-US" b="1" dirty="0"/>
              <a:t>AI and </a:t>
            </a:r>
            <a:r>
              <a:rPr lang="en-US" b="1" dirty="0" smtClean="0"/>
              <a:t>Block chain </a:t>
            </a:r>
            <a:r>
              <a:rPr lang="en-US" b="1" dirty="0"/>
              <a:t>Integration:</a:t>
            </a:r>
            <a:r>
              <a:rPr lang="en-US" dirty="0"/>
              <a:t> </a:t>
            </a:r>
            <a:r>
              <a:rPr lang="en-US" dirty="0" smtClean="0"/>
              <a:t>Block chain </a:t>
            </a:r>
            <a:r>
              <a:rPr lang="en-US" dirty="0"/>
              <a:t>technology was being combined with artificial intelligence (AI) to enhance data security, trust, and privacy in AI-driven applications, while AI was used to optimize </a:t>
            </a:r>
            <a:r>
              <a:rPr lang="en-US" dirty="0" smtClean="0"/>
              <a:t>block chain </a:t>
            </a:r>
            <a:r>
              <a:rPr lang="en-US" dirty="0"/>
              <a:t>operations.</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89531" cy="1071876"/>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06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273"/>
            <a:ext cx="10515600" cy="5345690"/>
          </a:xfrm>
        </p:spPr>
        <p:txBody>
          <a:bodyPr>
            <a:normAutofit/>
          </a:bodyPr>
          <a:lstStyle/>
          <a:p>
            <a:r>
              <a:rPr lang="en-US" b="1" dirty="0" smtClean="0"/>
              <a:t>Block chain </a:t>
            </a:r>
            <a:r>
              <a:rPr lang="en-US" b="1" dirty="0"/>
              <a:t>and Internet of Things (IoT):</a:t>
            </a:r>
            <a:r>
              <a:rPr lang="en-US" dirty="0"/>
              <a:t> Integration of </a:t>
            </a:r>
            <a:r>
              <a:rPr lang="en-US" dirty="0" smtClean="0"/>
              <a:t>block chain </a:t>
            </a:r>
            <a:r>
              <a:rPr lang="en-US" dirty="0"/>
              <a:t>and IoT devices continued to gain interest, enabling secure and decentralized data exchange, improving the integrity and reliability of IoT data.</a:t>
            </a:r>
            <a:endParaRPr lang="en-IN" dirty="0"/>
          </a:p>
        </p:txBody>
      </p:sp>
    </p:spTree>
    <p:extLst>
      <p:ext uri="{BB962C8B-B14F-4D97-AF65-F5344CB8AC3E}">
        <p14:creationId xmlns:p14="http://schemas.microsoft.com/office/powerpoint/2010/main" val="119798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489</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Black</vt:lpstr>
      <vt:lpstr>Calibri</vt:lpstr>
      <vt:lpstr>Calibri Light</vt:lpstr>
      <vt:lpstr>Casper</vt:lpstr>
      <vt:lpstr>Karla</vt:lpstr>
      <vt:lpstr>Raleway ExtraBold</vt:lpstr>
      <vt:lpstr>Times New Roman</vt:lpstr>
      <vt:lpstr>Office Theme</vt:lpstr>
      <vt:lpstr>PowerPoint Presentation</vt:lpstr>
      <vt:lpstr>Emerging Trends in Block chain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180</cp:revision>
  <dcterms:created xsi:type="dcterms:W3CDTF">2022-01-03T03:50:50Z</dcterms:created>
  <dcterms:modified xsi:type="dcterms:W3CDTF">2023-07-27T09:03:16Z</dcterms:modified>
</cp:coreProperties>
</file>