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7" r:id="rId3"/>
    <p:sldId id="258" r:id="rId4"/>
    <p:sldId id="267" r:id="rId5"/>
    <p:sldId id="259" r:id="rId6"/>
    <p:sldId id="260" r:id="rId7"/>
    <p:sldId id="261" r:id="rId8"/>
    <p:sldId id="262" r:id="rId9"/>
    <p:sldId id="263" r:id="rId10"/>
    <p:sldId id="270" r:id="rId11"/>
    <p:sldId id="271" r:id="rId12"/>
    <p:sldId id="272"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8FB85C7-D96D-4701-B4A8-128202351BD8}"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3F298A-7452-4592-855F-809C10F1FF53}" type="slidenum">
              <a:rPr lang="en-IN" smtClean="0"/>
              <a:t>‹#›</a:t>
            </a:fld>
            <a:endParaRPr lang="en-IN"/>
          </a:p>
        </p:txBody>
      </p:sp>
    </p:spTree>
    <p:extLst>
      <p:ext uri="{BB962C8B-B14F-4D97-AF65-F5344CB8AC3E}">
        <p14:creationId xmlns:p14="http://schemas.microsoft.com/office/powerpoint/2010/main" val="2507909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FB85C7-D96D-4701-B4A8-128202351BD8}"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3F298A-7452-4592-855F-809C10F1FF53}" type="slidenum">
              <a:rPr lang="en-IN" smtClean="0"/>
              <a:t>‹#›</a:t>
            </a:fld>
            <a:endParaRPr lang="en-IN"/>
          </a:p>
        </p:txBody>
      </p:sp>
    </p:spTree>
    <p:extLst>
      <p:ext uri="{BB962C8B-B14F-4D97-AF65-F5344CB8AC3E}">
        <p14:creationId xmlns:p14="http://schemas.microsoft.com/office/powerpoint/2010/main" val="2745486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FB85C7-D96D-4701-B4A8-128202351BD8}"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3F298A-7452-4592-855F-809C10F1FF53}" type="slidenum">
              <a:rPr lang="en-IN" smtClean="0"/>
              <a:t>‹#›</a:t>
            </a:fld>
            <a:endParaRPr lang="en-IN"/>
          </a:p>
        </p:txBody>
      </p:sp>
    </p:spTree>
    <p:extLst>
      <p:ext uri="{BB962C8B-B14F-4D97-AF65-F5344CB8AC3E}">
        <p14:creationId xmlns:p14="http://schemas.microsoft.com/office/powerpoint/2010/main" val="2161422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FB85C7-D96D-4701-B4A8-128202351BD8}"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3F298A-7452-4592-855F-809C10F1FF53}" type="slidenum">
              <a:rPr lang="en-IN" smtClean="0"/>
              <a:t>‹#›</a:t>
            </a:fld>
            <a:endParaRPr lang="en-IN"/>
          </a:p>
        </p:txBody>
      </p:sp>
    </p:spTree>
    <p:extLst>
      <p:ext uri="{BB962C8B-B14F-4D97-AF65-F5344CB8AC3E}">
        <p14:creationId xmlns:p14="http://schemas.microsoft.com/office/powerpoint/2010/main" val="338225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FB85C7-D96D-4701-B4A8-128202351BD8}"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3F298A-7452-4592-855F-809C10F1FF53}" type="slidenum">
              <a:rPr lang="en-IN" smtClean="0"/>
              <a:t>‹#›</a:t>
            </a:fld>
            <a:endParaRPr lang="en-IN"/>
          </a:p>
        </p:txBody>
      </p:sp>
    </p:spTree>
    <p:extLst>
      <p:ext uri="{BB962C8B-B14F-4D97-AF65-F5344CB8AC3E}">
        <p14:creationId xmlns:p14="http://schemas.microsoft.com/office/powerpoint/2010/main" val="1327346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8FB85C7-D96D-4701-B4A8-128202351BD8}"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3F298A-7452-4592-855F-809C10F1FF53}" type="slidenum">
              <a:rPr lang="en-IN" smtClean="0"/>
              <a:t>‹#›</a:t>
            </a:fld>
            <a:endParaRPr lang="en-IN"/>
          </a:p>
        </p:txBody>
      </p:sp>
    </p:spTree>
    <p:extLst>
      <p:ext uri="{BB962C8B-B14F-4D97-AF65-F5344CB8AC3E}">
        <p14:creationId xmlns:p14="http://schemas.microsoft.com/office/powerpoint/2010/main" val="3372446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8FB85C7-D96D-4701-B4A8-128202351BD8}" type="datetimeFigureOut">
              <a:rPr lang="en-IN" smtClean="0"/>
              <a:t>09-08-2023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3F298A-7452-4592-855F-809C10F1FF53}" type="slidenum">
              <a:rPr lang="en-IN" smtClean="0"/>
              <a:t>‹#›</a:t>
            </a:fld>
            <a:endParaRPr lang="en-IN"/>
          </a:p>
        </p:txBody>
      </p:sp>
    </p:spTree>
    <p:extLst>
      <p:ext uri="{BB962C8B-B14F-4D97-AF65-F5344CB8AC3E}">
        <p14:creationId xmlns:p14="http://schemas.microsoft.com/office/powerpoint/2010/main" val="353595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8FB85C7-D96D-4701-B4A8-128202351BD8}" type="datetimeFigureOut">
              <a:rPr lang="en-IN" smtClean="0"/>
              <a:t>09-08-2023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3F298A-7452-4592-855F-809C10F1FF53}" type="slidenum">
              <a:rPr lang="en-IN" smtClean="0"/>
              <a:t>‹#›</a:t>
            </a:fld>
            <a:endParaRPr lang="en-IN"/>
          </a:p>
        </p:txBody>
      </p:sp>
    </p:spTree>
    <p:extLst>
      <p:ext uri="{BB962C8B-B14F-4D97-AF65-F5344CB8AC3E}">
        <p14:creationId xmlns:p14="http://schemas.microsoft.com/office/powerpoint/2010/main" val="427406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B85C7-D96D-4701-B4A8-128202351BD8}" type="datetimeFigureOut">
              <a:rPr lang="en-IN" smtClean="0"/>
              <a:t>09-08-2023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3F298A-7452-4592-855F-809C10F1FF53}" type="slidenum">
              <a:rPr lang="en-IN" smtClean="0"/>
              <a:t>‹#›</a:t>
            </a:fld>
            <a:endParaRPr lang="en-IN"/>
          </a:p>
        </p:txBody>
      </p:sp>
    </p:spTree>
    <p:extLst>
      <p:ext uri="{BB962C8B-B14F-4D97-AF65-F5344CB8AC3E}">
        <p14:creationId xmlns:p14="http://schemas.microsoft.com/office/powerpoint/2010/main" val="250685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FB85C7-D96D-4701-B4A8-128202351BD8}"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3F298A-7452-4592-855F-809C10F1FF53}" type="slidenum">
              <a:rPr lang="en-IN" smtClean="0"/>
              <a:t>‹#›</a:t>
            </a:fld>
            <a:endParaRPr lang="en-IN"/>
          </a:p>
        </p:txBody>
      </p:sp>
    </p:spTree>
    <p:extLst>
      <p:ext uri="{BB962C8B-B14F-4D97-AF65-F5344CB8AC3E}">
        <p14:creationId xmlns:p14="http://schemas.microsoft.com/office/powerpoint/2010/main" val="323752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FB85C7-D96D-4701-B4A8-128202351BD8}"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3F298A-7452-4592-855F-809C10F1FF53}" type="slidenum">
              <a:rPr lang="en-IN" smtClean="0"/>
              <a:t>‹#›</a:t>
            </a:fld>
            <a:endParaRPr lang="en-IN"/>
          </a:p>
        </p:txBody>
      </p:sp>
    </p:spTree>
    <p:extLst>
      <p:ext uri="{BB962C8B-B14F-4D97-AF65-F5344CB8AC3E}">
        <p14:creationId xmlns:p14="http://schemas.microsoft.com/office/powerpoint/2010/main" val="193113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B85C7-D96D-4701-B4A8-128202351BD8}" type="datetimeFigureOut">
              <a:rPr lang="en-IN" smtClean="0"/>
              <a:t>09-08-2023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F298A-7452-4592-855F-809C10F1FF53}" type="slidenum">
              <a:rPr lang="en-IN" smtClean="0"/>
              <a:t>‹#›</a:t>
            </a:fld>
            <a:endParaRPr lang="en-IN"/>
          </a:p>
        </p:txBody>
      </p:sp>
    </p:spTree>
    <p:extLst>
      <p:ext uri="{BB962C8B-B14F-4D97-AF65-F5344CB8AC3E}">
        <p14:creationId xmlns:p14="http://schemas.microsoft.com/office/powerpoint/2010/main" val="1436539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1597394" y="5220671"/>
            <a:ext cx="5527964" cy="68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defTabSz="622300">
              <a:lnSpc>
                <a:spcPct val="90000"/>
              </a:lnSpc>
              <a:spcBef>
                <a:spcPct val="0"/>
              </a:spcBef>
              <a:spcAft>
                <a:spcPct val="35000"/>
              </a:spcAft>
            </a:pPr>
            <a:r>
              <a:rPr lang="en-US" b="1" dirty="0" smtClean="0"/>
              <a:t>Hashing Functions </a:t>
            </a:r>
          </a:p>
          <a:p>
            <a:pPr lvl="0" defTabSz="622300">
              <a:lnSpc>
                <a:spcPct val="90000"/>
              </a:lnSpc>
              <a:spcBef>
                <a:spcPct val="0"/>
              </a:spcBef>
              <a:spcAft>
                <a:spcPct val="35000"/>
              </a:spcAft>
            </a:pPr>
            <a:r>
              <a:rPr lang="en-US" b="1" dirty="0" smtClean="0">
                <a:latin typeface="Raleway ExtraBold" pitchFamily="34" charset="-52"/>
              </a:rPr>
              <a:t>Mapped with CO4</a:t>
            </a:r>
            <a:endParaRPr lang="en-US" b="1" dirty="0">
              <a:latin typeface="Raleway ExtraBold" pitchFamily="34" charset="-52"/>
            </a:endParaRPr>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Block chain 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20_CST-412</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err="1" smtClean="0">
                <a:latin typeface="Times New Roman" panose="02020603050405020304" pitchFamily="18" charset="0"/>
                <a:cs typeface="Times New Roman" panose="02020603050405020304" pitchFamily="18" charset="0"/>
              </a:rPr>
              <a:t>Er</a:t>
            </a:r>
            <a:r>
              <a:rPr lang="en-US" sz="2400" dirty="0" smtClean="0">
                <a:latin typeface="Times New Roman" panose="02020603050405020304" pitchFamily="18" charset="0"/>
                <a:cs typeface="Times New Roman" panose="02020603050405020304" pitchFamily="18" charset="0"/>
              </a:rPr>
              <a:t>. Ankita Sharma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948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endParaRPr lang="en-IN" dirty="0"/>
          </a:p>
        </p:txBody>
      </p:sp>
      <p:sp>
        <p:nvSpPr>
          <p:cNvPr id="3" name="Content Placeholder 2"/>
          <p:cNvSpPr>
            <a:spLocks noGrp="1"/>
          </p:cNvSpPr>
          <p:nvPr>
            <p:ph idx="1"/>
          </p:nvPr>
        </p:nvSpPr>
        <p:spPr/>
        <p:txBody>
          <a:bodyPr>
            <a:normAutofit/>
          </a:bodyPr>
          <a:lstStyle/>
          <a:p>
            <a:r>
              <a:rPr lang="en-US" dirty="0"/>
              <a:t>These are some of the most common cryptographic applications:</a:t>
            </a:r>
          </a:p>
          <a:p>
            <a:r>
              <a:rPr lang="en-US" b="1" dirty="0"/>
              <a:t>Password Verification</a:t>
            </a:r>
          </a:p>
          <a:p>
            <a:r>
              <a:rPr lang="en-US" dirty="0"/>
              <a:t>Storing passwords in a regular text file is dangerous, so nearly all sites store passwords as hashes. </a:t>
            </a:r>
            <a:endParaRPr lang="en-US" dirty="0" smtClean="0"/>
          </a:p>
          <a:p>
            <a:r>
              <a:rPr lang="en-US" dirty="0" smtClean="0"/>
              <a:t>When </a:t>
            </a:r>
            <a:r>
              <a:rPr lang="en-US" dirty="0"/>
              <a:t>a user inputs their password, it is hashed and the result is compared to the list of hashed values stored on the company's servers. </a:t>
            </a:r>
            <a:endParaRPr lang="en-US" dirty="0" smtClean="0"/>
          </a:p>
          <a:p>
            <a:endParaRPr lang="en-IN" dirty="0"/>
          </a:p>
        </p:txBody>
      </p:sp>
    </p:spTree>
    <p:extLst>
      <p:ext uri="{BB962C8B-B14F-4D97-AF65-F5344CB8AC3E}">
        <p14:creationId xmlns:p14="http://schemas.microsoft.com/office/powerpoint/2010/main" val="3780750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b="1" dirty="0"/>
              <a:t>Signature Generation and Verification</a:t>
            </a:r>
          </a:p>
          <a:p>
            <a:r>
              <a:rPr lang="en-US" dirty="0"/>
              <a:t>Verifying signatures is a mathematical process used to verify the authenticity of digital documents or messages. </a:t>
            </a:r>
            <a:endParaRPr lang="en-US" dirty="0" smtClean="0"/>
          </a:p>
          <a:p>
            <a:r>
              <a:rPr lang="en-US" dirty="0" smtClean="0"/>
              <a:t>A </a:t>
            </a:r>
            <a:r>
              <a:rPr lang="en-US" dirty="0"/>
              <a:t>valid digital signature, where the prerequisites are satisfied, gives its receiver strong proof that the message was created by a known sender and that the message was not altered in transit</a:t>
            </a:r>
            <a:r>
              <a:rPr lang="en-US" dirty="0" smtClean="0"/>
              <a:t>.</a:t>
            </a:r>
          </a:p>
          <a:p>
            <a:r>
              <a:rPr lang="en-US" dirty="0" smtClean="0"/>
              <a:t>A </a:t>
            </a:r>
            <a:r>
              <a:rPr lang="en-US" dirty="0"/>
              <a:t>digital signature scheme typically consists of three algorithms: a key generation algorithm; a signing algorithm that, given a message and a private key, produces a signature; and a signature verifying algorithm. </a:t>
            </a:r>
            <a:endParaRPr lang="en-US" dirty="0" smtClean="0"/>
          </a:p>
          <a:p>
            <a:r>
              <a:rPr lang="en-US" dirty="0" smtClean="0"/>
              <a:t>Merkle Trees, </a:t>
            </a:r>
            <a:r>
              <a:rPr lang="en-US" dirty="0"/>
              <a:t>a technology used in cryptocurrencies, is a kind of digital signature</a:t>
            </a:r>
            <a:r>
              <a:rPr lang="en-US" dirty="0" smtClean="0"/>
              <a:t>.</a:t>
            </a:r>
            <a:endParaRPr lang="en-US" dirty="0"/>
          </a:p>
          <a:p>
            <a:endParaRPr lang="en-IN" dirty="0"/>
          </a:p>
        </p:txBody>
      </p:sp>
    </p:spTree>
    <p:extLst>
      <p:ext uri="{BB962C8B-B14F-4D97-AF65-F5344CB8AC3E}">
        <p14:creationId xmlns:p14="http://schemas.microsoft.com/office/powerpoint/2010/main" val="115277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Verifying File and Message Integrity</a:t>
            </a:r>
          </a:p>
          <a:p>
            <a:r>
              <a:rPr lang="en-US" dirty="0"/>
              <a:t>Hashes can be used to make sure messages and files transmitted from sender to receiver are not tampered with during transit. </a:t>
            </a:r>
            <a:endParaRPr lang="en-US" dirty="0" smtClean="0"/>
          </a:p>
          <a:p>
            <a:r>
              <a:rPr lang="en-US" dirty="0" smtClean="0"/>
              <a:t>The </a:t>
            </a:r>
            <a:r>
              <a:rPr lang="en-US" dirty="0"/>
              <a:t>practice builds a "chain of trust." </a:t>
            </a:r>
            <a:endParaRPr lang="en-US" dirty="0" smtClean="0"/>
          </a:p>
          <a:p>
            <a:r>
              <a:rPr lang="en-US" dirty="0" smtClean="0"/>
              <a:t>For </a:t>
            </a:r>
            <a:r>
              <a:rPr lang="en-US" dirty="0"/>
              <a:t>example, a user might publish a hashed version of their data and the key so that recipients can compare the hash value they compute to the published value to make sure they align.</a:t>
            </a:r>
          </a:p>
          <a:p>
            <a:endParaRPr lang="en-IN" dirty="0"/>
          </a:p>
        </p:txBody>
      </p:sp>
    </p:spTree>
    <p:extLst>
      <p:ext uri="{BB962C8B-B14F-4D97-AF65-F5344CB8AC3E}">
        <p14:creationId xmlns:p14="http://schemas.microsoft.com/office/powerpoint/2010/main" val="2468476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Popular Hash </a:t>
            </a:r>
            <a:r>
              <a:rPr lang="en-IN" dirty="0" smtClean="0"/>
              <a:t>Functions</a:t>
            </a:r>
            <a:endParaRPr lang="en-IN" dirty="0"/>
          </a:p>
        </p:txBody>
      </p:sp>
      <p:sp>
        <p:nvSpPr>
          <p:cNvPr id="3" name="Content Placeholder 2"/>
          <p:cNvSpPr>
            <a:spLocks noGrp="1"/>
          </p:cNvSpPr>
          <p:nvPr>
            <p:ph idx="1"/>
          </p:nvPr>
        </p:nvSpPr>
        <p:spPr>
          <a:xfrm>
            <a:off x="838200" y="1825624"/>
            <a:ext cx="10515600" cy="4852267"/>
          </a:xfrm>
        </p:spPr>
        <p:txBody>
          <a:bodyPr>
            <a:normAutofit lnSpcReduction="10000"/>
          </a:bodyPr>
          <a:lstStyle/>
          <a:p>
            <a:r>
              <a:rPr lang="en-IN" b="1" dirty="0"/>
              <a:t>Message Digest (MD)</a:t>
            </a:r>
          </a:p>
          <a:p>
            <a:r>
              <a:rPr lang="en-US" dirty="0"/>
              <a:t>MD5 was most popular and widely used hash function for quite some years.</a:t>
            </a:r>
          </a:p>
          <a:p>
            <a:pPr lvl="1"/>
            <a:r>
              <a:rPr lang="en-US" dirty="0"/>
              <a:t>The MD family comprises of hash functions MD2, MD4, MD5 and MD6. It was adopted as Internet Standard RFC 1321. It is a 128-bit hash function.</a:t>
            </a:r>
          </a:p>
          <a:p>
            <a:pPr lvl="1"/>
            <a:r>
              <a:rPr lang="en-US" dirty="0"/>
              <a:t>MD5 digests have been widely used in the software world to provide assurance about integrity of transferred file. For example, file servers often provide a pre-computed MD5 checksum for the files, so that a user can compare the checksum of the downloaded file to it.</a:t>
            </a:r>
          </a:p>
          <a:p>
            <a:pPr lvl="1"/>
            <a:r>
              <a:rPr lang="en-US" dirty="0"/>
              <a:t>In 2004, collisions were found in MD5. An analytical attack was reported to be successful only in an hour by using computer cluster. This collision attack resulted in compromised MD5 and hence it is no longer recommended for use.</a:t>
            </a:r>
          </a:p>
          <a:p>
            <a:endParaRPr lang="en-IN" dirty="0"/>
          </a:p>
        </p:txBody>
      </p:sp>
    </p:spTree>
    <p:extLst>
      <p:ext uri="{BB962C8B-B14F-4D97-AF65-F5344CB8AC3E}">
        <p14:creationId xmlns:p14="http://schemas.microsoft.com/office/powerpoint/2010/main" val="3255292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a:t>Secure Hash Function (SHA)</a:t>
            </a:r>
          </a:p>
          <a:p>
            <a:pPr lvl="1"/>
            <a:r>
              <a:rPr lang="en-US" dirty="0"/>
              <a:t>Family of SHA comprise of four SHA algorithms; SHA-0, SHA-1, SHA-2, and SHA-3. </a:t>
            </a:r>
            <a:endParaRPr lang="en-US" dirty="0" smtClean="0"/>
          </a:p>
          <a:p>
            <a:pPr lvl="1"/>
            <a:r>
              <a:rPr lang="en-US" dirty="0" smtClean="0"/>
              <a:t>It </a:t>
            </a:r>
            <a:r>
              <a:rPr lang="en-US" dirty="0"/>
              <a:t>is employed in several widely used applications and protocols including Secure Socket Layer (SSL) security</a:t>
            </a:r>
            <a:r>
              <a:rPr lang="en-US" dirty="0" smtClean="0"/>
              <a:t>.</a:t>
            </a:r>
          </a:p>
          <a:p>
            <a:pPr lvl="1"/>
            <a:r>
              <a:rPr lang="en-US" dirty="0"/>
              <a:t>In 2005, a method was found for uncovering collisions for SHA-1 within practical time frame making long-term employability of SHA-1 doubtful.</a:t>
            </a:r>
          </a:p>
          <a:p>
            <a:pPr lvl="1"/>
            <a:r>
              <a:rPr lang="en-US" dirty="0"/>
              <a:t>SHA-2 family has four further SHA variants, SHA-224, SHA-256, SHA-384, and SHA-512 depending up on number of bits in their hash value. </a:t>
            </a:r>
            <a:endParaRPr lang="en-US" dirty="0" smtClean="0"/>
          </a:p>
          <a:p>
            <a:pPr lvl="1"/>
            <a:r>
              <a:rPr lang="en-US" dirty="0" smtClean="0"/>
              <a:t>No </a:t>
            </a:r>
            <a:r>
              <a:rPr lang="en-US" dirty="0"/>
              <a:t>successful attacks have yet been reported on SHA-2 hash function.</a:t>
            </a:r>
          </a:p>
          <a:p>
            <a:endParaRPr lang="en-IN" dirty="0"/>
          </a:p>
        </p:txBody>
      </p:sp>
    </p:spTree>
    <p:extLst>
      <p:ext uri="{BB962C8B-B14F-4D97-AF65-F5344CB8AC3E}">
        <p14:creationId xmlns:p14="http://schemas.microsoft.com/office/powerpoint/2010/main" val="2455103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 of Hash </a:t>
            </a:r>
            <a:r>
              <a:rPr lang="en-IN" b="1" dirty="0" smtClean="0"/>
              <a:t>Functions</a:t>
            </a:r>
            <a:endParaRPr lang="en-IN" b="1" dirty="0"/>
          </a:p>
        </p:txBody>
      </p:sp>
      <p:sp>
        <p:nvSpPr>
          <p:cNvPr id="3" name="Content Placeholder 2"/>
          <p:cNvSpPr>
            <a:spLocks noGrp="1"/>
          </p:cNvSpPr>
          <p:nvPr>
            <p:ph idx="1"/>
          </p:nvPr>
        </p:nvSpPr>
        <p:spPr/>
        <p:txBody>
          <a:bodyPr/>
          <a:lstStyle/>
          <a:p>
            <a:r>
              <a:rPr lang="en-IN" dirty="0"/>
              <a:t>Password Storage</a:t>
            </a:r>
          </a:p>
          <a:p>
            <a:pPr lvl="1"/>
            <a:r>
              <a:rPr lang="en-US" dirty="0"/>
              <a:t>An intruder can only see the hashes of passwords, even if he accessed the password. He can neither logon using hash nor can he derive the password from hash value since hash function possesses the property of pre-image resistance.</a:t>
            </a:r>
          </a:p>
          <a:p>
            <a:r>
              <a:rPr lang="en-IN" dirty="0"/>
              <a:t>Data Integrity Check</a:t>
            </a:r>
          </a:p>
          <a:p>
            <a:pPr lvl="1"/>
            <a:r>
              <a:rPr lang="en-US" dirty="0"/>
              <a:t>Data integrity check is a most common application of the hash functions. It is used to generate the checksums on data files. </a:t>
            </a:r>
            <a:r>
              <a:rPr lang="en-US"/>
              <a:t>This application provides assurance to the user about correctness of the data.</a:t>
            </a:r>
            <a:endParaRPr lang="en-IN" dirty="0"/>
          </a:p>
        </p:txBody>
      </p:sp>
    </p:spTree>
    <p:extLst>
      <p:ext uri="{BB962C8B-B14F-4D97-AF65-F5344CB8AC3E}">
        <p14:creationId xmlns:p14="http://schemas.microsoft.com/office/powerpoint/2010/main" val="351957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IN" dirty="0"/>
          </a:p>
        </p:txBody>
      </p:sp>
      <p:sp>
        <p:nvSpPr>
          <p:cNvPr id="3" name="Content Placeholder 2"/>
          <p:cNvSpPr>
            <a:spLocks noGrp="1"/>
          </p:cNvSpPr>
          <p:nvPr>
            <p:ph idx="1"/>
          </p:nvPr>
        </p:nvSpPr>
        <p:spPr/>
        <p:txBody>
          <a:bodyPr>
            <a:normAutofit fontScale="92500" lnSpcReduction="20000"/>
          </a:bodyPr>
          <a:lstStyle/>
          <a:p>
            <a:r>
              <a:rPr lang="en-US" dirty="0"/>
              <a:t>A hash function is a mathematical function that converts a numerical input value into another compressed numerical value. </a:t>
            </a:r>
            <a:endParaRPr lang="en-US" dirty="0" smtClean="0"/>
          </a:p>
          <a:p>
            <a:r>
              <a:rPr lang="en-US" dirty="0" smtClean="0"/>
              <a:t>The </a:t>
            </a:r>
            <a:r>
              <a:rPr lang="en-US" dirty="0"/>
              <a:t>input to the hash function is of arbitrary length but output is always of fixed length</a:t>
            </a:r>
            <a:r>
              <a:rPr lang="en-US" dirty="0" smtClean="0"/>
              <a:t>.</a:t>
            </a:r>
          </a:p>
          <a:p>
            <a:r>
              <a:rPr lang="en-US" dirty="0"/>
              <a:t>Values returned by a hash function are called </a:t>
            </a:r>
            <a:r>
              <a:rPr lang="en-US" b="1" dirty="0"/>
              <a:t>message digest</a:t>
            </a:r>
            <a:r>
              <a:rPr lang="en-US" dirty="0"/>
              <a:t> or simply </a:t>
            </a:r>
            <a:r>
              <a:rPr lang="en-US" b="1" dirty="0"/>
              <a:t>hash values</a:t>
            </a:r>
            <a:r>
              <a:rPr lang="en-US" dirty="0" smtClean="0"/>
              <a:t>.</a:t>
            </a:r>
          </a:p>
          <a:p>
            <a:r>
              <a:rPr lang="en-US" dirty="0"/>
              <a:t>In general, the hash is much smaller than the input data, hence hash functions are sometimes called </a:t>
            </a:r>
            <a:r>
              <a:rPr lang="en-US" b="1" dirty="0"/>
              <a:t>compression functions</a:t>
            </a:r>
            <a:r>
              <a:rPr lang="en-US" dirty="0"/>
              <a:t>.</a:t>
            </a:r>
          </a:p>
          <a:p>
            <a:r>
              <a:rPr lang="en-US" dirty="0"/>
              <a:t>Since a hash is a smaller representation of a larger data, it is also referred to as a </a:t>
            </a:r>
            <a:r>
              <a:rPr lang="en-US" b="1" dirty="0"/>
              <a:t>digest</a:t>
            </a:r>
            <a:r>
              <a:rPr lang="en-US" dirty="0"/>
              <a:t>.</a:t>
            </a:r>
          </a:p>
          <a:p>
            <a:r>
              <a:rPr lang="en-US" dirty="0"/>
              <a:t>Hash function with n bit output is referred to as an </a:t>
            </a:r>
            <a:r>
              <a:rPr lang="en-US" b="1" dirty="0"/>
              <a:t>n-bit hash function</a:t>
            </a:r>
            <a:r>
              <a:rPr lang="en-US" dirty="0"/>
              <a:t>. Popular hash functions generate values between 160 and 512 bits.</a:t>
            </a:r>
          </a:p>
          <a:p>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384732" cy="950404"/>
          </a:xfrm>
          <a:prstGeom prst="rect">
            <a:avLst/>
          </a:prstGeom>
        </p:spPr>
      </p:pic>
    </p:spTree>
    <p:extLst>
      <p:ext uri="{BB962C8B-B14F-4D97-AF65-F5344CB8AC3E}">
        <p14:creationId xmlns:p14="http://schemas.microsoft.com/office/powerpoint/2010/main" val="3827382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5798" y="928256"/>
            <a:ext cx="5600403" cy="4709174"/>
          </a:xfrm>
        </p:spPr>
      </p:pic>
      <p:pic>
        <p:nvPicPr>
          <p:cNvPr id="3" name="Picture 2">
            <a:extLst>
              <a:ext uri="{C183D7F6-B498-43B3-948B-1728B52AA6E4}">
                <adec:decorative xmlns="" xmlns:adec="http://schemas.microsoft.com/office/drawing/2017/decorative"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384732" cy="950404"/>
          </a:xfrm>
          <a:prstGeom prst="rect">
            <a:avLst/>
          </a:prstGeom>
        </p:spPr>
      </p:pic>
    </p:spTree>
    <p:extLst>
      <p:ext uri="{BB962C8B-B14F-4D97-AF65-F5344CB8AC3E}">
        <p14:creationId xmlns:p14="http://schemas.microsoft.com/office/powerpoint/2010/main" val="68622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Hash function protects the integrity of the message. If encryption process is applied on message with hash function, it also provide authentication and confidentiality.</a:t>
            </a:r>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384732" cy="950404"/>
          </a:xfrm>
          <a:prstGeom prst="rect">
            <a:avLst/>
          </a:prstGeom>
        </p:spPr>
      </p:pic>
    </p:spTree>
    <p:extLst>
      <p:ext uri="{BB962C8B-B14F-4D97-AF65-F5344CB8AC3E}">
        <p14:creationId xmlns:p14="http://schemas.microsoft.com/office/powerpoint/2010/main" val="2474881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Features of Hash </a:t>
            </a:r>
            <a:r>
              <a:rPr lang="en-IN" dirty="0" smtClean="0"/>
              <a:t>Functions</a:t>
            </a:r>
            <a:endParaRPr lang="en-IN" dirty="0"/>
          </a:p>
        </p:txBody>
      </p:sp>
      <p:sp>
        <p:nvSpPr>
          <p:cNvPr id="3" name="Content Placeholder 2"/>
          <p:cNvSpPr>
            <a:spLocks noGrp="1"/>
          </p:cNvSpPr>
          <p:nvPr>
            <p:ph idx="1"/>
          </p:nvPr>
        </p:nvSpPr>
        <p:spPr>
          <a:xfrm>
            <a:off x="838200" y="1565564"/>
            <a:ext cx="10515600" cy="5043053"/>
          </a:xfrm>
        </p:spPr>
        <p:txBody>
          <a:bodyPr>
            <a:normAutofit fontScale="92500" lnSpcReduction="10000"/>
          </a:bodyPr>
          <a:lstStyle/>
          <a:p>
            <a:pPr marL="0" indent="0">
              <a:buNone/>
            </a:pPr>
            <a:r>
              <a:rPr lang="en-US" dirty="0"/>
              <a:t>The typical features of hash functions are </a:t>
            </a:r>
            <a:r>
              <a:rPr lang="en-US" dirty="0" smtClean="0"/>
              <a:t>−</a:t>
            </a:r>
          </a:p>
          <a:p>
            <a:r>
              <a:rPr lang="en-US" b="1" dirty="0"/>
              <a:t>Fixed Length Output (Hash Value</a:t>
            </a:r>
            <a:r>
              <a:rPr lang="en-US" b="1" dirty="0" smtClean="0"/>
              <a:t>)</a:t>
            </a:r>
          </a:p>
          <a:p>
            <a:pPr lvl="1"/>
            <a:r>
              <a:rPr lang="en-US" dirty="0" smtClean="0"/>
              <a:t>Hash </a:t>
            </a:r>
            <a:r>
              <a:rPr lang="en-US" dirty="0"/>
              <a:t>function </a:t>
            </a:r>
            <a:r>
              <a:rPr lang="en-US" dirty="0" smtClean="0"/>
              <a:t>converts </a:t>
            </a:r>
            <a:r>
              <a:rPr lang="en-US" dirty="0"/>
              <a:t>data of arbitrary length to a fixed length</a:t>
            </a:r>
            <a:r>
              <a:rPr lang="en-US" dirty="0" smtClean="0"/>
              <a:t>.</a:t>
            </a:r>
          </a:p>
          <a:p>
            <a:r>
              <a:rPr lang="en-IN" b="1" dirty="0"/>
              <a:t>Efficiency of </a:t>
            </a:r>
            <a:r>
              <a:rPr lang="en-IN" b="1" dirty="0" smtClean="0"/>
              <a:t>Operation</a:t>
            </a:r>
          </a:p>
          <a:p>
            <a:pPr lvl="1"/>
            <a:r>
              <a:rPr lang="en-US" dirty="0"/>
              <a:t>Generally for any hash function h with input x, computation of h(x) is a fast operation.</a:t>
            </a:r>
          </a:p>
          <a:p>
            <a:pPr lvl="1"/>
            <a:r>
              <a:rPr lang="en-US" dirty="0"/>
              <a:t>Computationally hash functions are much faster than a symmetric encryption</a:t>
            </a:r>
            <a:r>
              <a:rPr lang="en-US" dirty="0" smtClean="0"/>
              <a:t>.</a:t>
            </a:r>
          </a:p>
          <a:p>
            <a:r>
              <a:rPr lang="en-IN" b="1" dirty="0"/>
              <a:t>Pre-Image </a:t>
            </a:r>
            <a:r>
              <a:rPr lang="en-IN" b="1" dirty="0" smtClean="0"/>
              <a:t>Resistance</a:t>
            </a:r>
          </a:p>
          <a:p>
            <a:pPr lvl="1"/>
            <a:r>
              <a:rPr lang="en-US" dirty="0"/>
              <a:t>This property means that it should be computationally hard to reverse a hash function</a:t>
            </a:r>
            <a:r>
              <a:rPr lang="en-US" dirty="0" smtClean="0"/>
              <a:t>.</a:t>
            </a:r>
          </a:p>
          <a:p>
            <a:pPr lvl="1"/>
            <a:r>
              <a:rPr lang="en-US" dirty="0"/>
              <a:t>In other words, if a hash function h produced a hash value z, then it should be a difficult process to find any input value x that hashes to z</a:t>
            </a:r>
            <a:r>
              <a:rPr lang="en-US" dirty="0" smtClean="0"/>
              <a:t>.</a:t>
            </a:r>
          </a:p>
          <a:p>
            <a:pPr lvl="1"/>
            <a:r>
              <a:rPr lang="en-US" dirty="0"/>
              <a:t>This property protects against an attacker who only has a hash value and is trying to find the input.</a:t>
            </a:r>
          </a:p>
          <a:p>
            <a:pPr lvl="1"/>
            <a:endParaRPr lang="en-US" dirty="0"/>
          </a:p>
          <a:p>
            <a:endParaRPr lang="en-US" dirty="0"/>
          </a:p>
          <a:p>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384732" cy="950404"/>
          </a:xfrm>
          <a:prstGeom prst="rect">
            <a:avLst/>
          </a:prstGeom>
        </p:spPr>
      </p:pic>
    </p:spTree>
    <p:extLst>
      <p:ext uri="{BB962C8B-B14F-4D97-AF65-F5344CB8AC3E}">
        <p14:creationId xmlns:p14="http://schemas.microsoft.com/office/powerpoint/2010/main" val="461739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Features continued…</a:t>
            </a:r>
            <a:endParaRPr lang="en-IN" dirty="0"/>
          </a:p>
        </p:txBody>
      </p:sp>
      <p:sp>
        <p:nvSpPr>
          <p:cNvPr id="3" name="Content Placeholder 2"/>
          <p:cNvSpPr>
            <a:spLocks noGrp="1"/>
          </p:cNvSpPr>
          <p:nvPr>
            <p:ph idx="1"/>
          </p:nvPr>
        </p:nvSpPr>
        <p:spPr/>
        <p:txBody>
          <a:bodyPr/>
          <a:lstStyle/>
          <a:p>
            <a:r>
              <a:rPr lang="en-IN" b="1" dirty="0"/>
              <a:t>Second Pre-Image </a:t>
            </a:r>
            <a:r>
              <a:rPr lang="en-IN" b="1" dirty="0" smtClean="0"/>
              <a:t>Resistance</a:t>
            </a:r>
          </a:p>
          <a:p>
            <a:pPr lvl="1"/>
            <a:r>
              <a:rPr lang="en-US" dirty="0"/>
              <a:t>This property means given an input and its hash, it should be hard to find a different input with the same hash.</a:t>
            </a:r>
          </a:p>
          <a:p>
            <a:pPr lvl="1"/>
            <a:r>
              <a:rPr lang="en-US" dirty="0"/>
              <a:t>In other words, if a hash function h for an input x produces hash value h(x), then it should be difficult to find any other input value y such that h(y) = h(x</a:t>
            </a:r>
            <a:r>
              <a:rPr lang="en-US" dirty="0" smtClean="0"/>
              <a:t>).</a:t>
            </a:r>
          </a:p>
          <a:p>
            <a:pPr lvl="1"/>
            <a:r>
              <a:rPr lang="en-US" dirty="0"/>
              <a:t>This property of hash function protects against an attacker who has an input value and its hash, and wants to substitute different value as legitimate value in place of original input value.</a:t>
            </a:r>
          </a:p>
          <a:p>
            <a:pPr lvl="1"/>
            <a:endParaRPr lang="en-US" dirty="0"/>
          </a:p>
          <a:p>
            <a:pPr lvl="1"/>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384732" cy="950404"/>
          </a:xfrm>
          <a:prstGeom prst="rect">
            <a:avLst/>
          </a:prstGeom>
        </p:spPr>
      </p:pic>
    </p:spTree>
    <p:extLst>
      <p:ext uri="{BB962C8B-B14F-4D97-AF65-F5344CB8AC3E}">
        <p14:creationId xmlns:p14="http://schemas.microsoft.com/office/powerpoint/2010/main" val="2746084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continued…</a:t>
            </a:r>
            <a:endParaRPr lang="en-IN" dirty="0"/>
          </a:p>
        </p:txBody>
      </p:sp>
      <p:sp>
        <p:nvSpPr>
          <p:cNvPr id="3" name="Content Placeholder 2"/>
          <p:cNvSpPr>
            <a:spLocks noGrp="1"/>
          </p:cNvSpPr>
          <p:nvPr>
            <p:ph idx="1"/>
          </p:nvPr>
        </p:nvSpPr>
        <p:spPr/>
        <p:txBody>
          <a:bodyPr/>
          <a:lstStyle/>
          <a:p>
            <a:r>
              <a:rPr lang="en-IN" b="1" dirty="0"/>
              <a:t>Collision </a:t>
            </a:r>
            <a:r>
              <a:rPr lang="en-IN" b="1" dirty="0" smtClean="0"/>
              <a:t>Resistance</a:t>
            </a:r>
          </a:p>
          <a:p>
            <a:pPr lvl="1"/>
            <a:r>
              <a:rPr lang="en-US" dirty="0"/>
              <a:t>This property means it should be hard to find two different inputs of any length that result in the same hash. </a:t>
            </a:r>
            <a:endParaRPr lang="en-US" dirty="0" smtClean="0"/>
          </a:p>
          <a:p>
            <a:pPr lvl="1"/>
            <a:r>
              <a:rPr lang="en-US" dirty="0"/>
              <a:t>In other words, for a hash function h, it is hard to find any two different inputs x and y such that h(x) = h(y).</a:t>
            </a:r>
          </a:p>
          <a:p>
            <a:pPr lvl="1"/>
            <a:r>
              <a:rPr lang="en-US" dirty="0"/>
              <a:t>This property makes it very difficult for an attacker to find two input values with the same hash</a:t>
            </a:r>
            <a:r>
              <a:rPr lang="en-US" dirty="0" smtClean="0"/>
              <a:t>.</a:t>
            </a:r>
          </a:p>
          <a:p>
            <a:pPr lvl="1"/>
            <a:r>
              <a:rPr lang="en-US" dirty="0"/>
              <a:t>Also, if a hash function is collision-resistant </a:t>
            </a:r>
            <a:r>
              <a:rPr lang="en-US" b="1" dirty="0"/>
              <a:t>then it is second pre-image resistant.</a:t>
            </a:r>
            <a:endParaRPr lang="en-US" dirty="0"/>
          </a:p>
          <a:p>
            <a:pPr lvl="1"/>
            <a:endParaRPr lang="en-US" dirty="0"/>
          </a:p>
          <a:p>
            <a:pPr lvl="1"/>
            <a:endParaRPr lang="en-IN" dirty="0"/>
          </a:p>
        </p:txBody>
      </p:sp>
    </p:spTree>
    <p:extLst>
      <p:ext uri="{BB962C8B-B14F-4D97-AF65-F5344CB8AC3E}">
        <p14:creationId xmlns:p14="http://schemas.microsoft.com/office/powerpoint/2010/main" val="1533723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 of Hashing </a:t>
            </a:r>
            <a:r>
              <a:rPr lang="en-IN" dirty="0" smtClean="0"/>
              <a:t>Algorithms</a:t>
            </a:r>
            <a:endParaRPr lang="en-IN" dirty="0"/>
          </a:p>
        </p:txBody>
      </p:sp>
      <p:sp>
        <p:nvSpPr>
          <p:cNvPr id="3" name="Content Placeholder 2"/>
          <p:cNvSpPr>
            <a:spLocks noGrp="1"/>
          </p:cNvSpPr>
          <p:nvPr>
            <p:ph idx="1"/>
          </p:nvPr>
        </p:nvSpPr>
        <p:spPr>
          <a:xfrm>
            <a:off x="838200" y="1607994"/>
            <a:ext cx="10515600" cy="5250006"/>
          </a:xfrm>
        </p:spPr>
        <p:txBody>
          <a:bodyPr>
            <a:normAutofit/>
          </a:bodyPr>
          <a:lstStyle/>
          <a:p>
            <a:r>
              <a:rPr lang="en-US" dirty="0"/>
              <a:t>At the heart of a hashing is a mathematical function that operates on two fixed-size blocks of data to create a hash code. This hash function forms the part of the hashing algorithm</a:t>
            </a:r>
            <a:r>
              <a:rPr lang="en-US" dirty="0" smtClean="0"/>
              <a:t>.</a:t>
            </a:r>
          </a:p>
          <a:p>
            <a:endParaRPr lang="en-US" dirty="0"/>
          </a:p>
          <a:p>
            <a:endParaRPr lang="en-US" dirty="0" smtClean="0"/>
          </a:p>
          <a:p>
            <a:endParaRPr lang="en-US" dirty="0"/>
          </a:p>
          <a:p>
            <a:endParaRPr lang="en-US" dirty="0" smtClean="0"/>
          </a:p>
          <a:p>
            <a:r>
              <a:rPr lang="en-US" dirty="0"/>
              <a:t>Hashing algorithm involves rounds of above hash function like a block cipher</a:t>
            </a:r>
            <a:r>
              <a:rPr lang="en-US" dirty="0" smtClean="0"/>
              <a:t>.</a:t>
            </a:r>
          </a:p>
          <a:p>
            <a:r>
              <a:rPr lang="en-US" dirty="0"/>
              <a:t>Each round takes an input of a fixed size, typically a combination of the most recent message block and the output of the last round.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5225" y="2933557"/>
            <a:ext cx="6619875" cy="1866900"/>
          </a:xfrm>
          <a:prstGeom prst="rect">
            <a:avLst/>
          </a:prstGeom>
        </p:spPr>
      </p:pic>
    </p:spTree>
    <p:extLst>
      <p:ext uri="{BB962C8B-B14F-4D97-AF65-F5344CB8AC3E}">
        <p14:creationId xmlns:p14="http://schemas.microsoft.com/office/powerpoint/2010/main" val="440264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Since, the hash value of first message block becomes an input to the second hash operation, output of which alters the result of the third operation, and so on. </a:t>
            </a:r>
            <a:endParaRPr lang="en-US" dirty="0" smtClean="0"/>
          </a:p>
          <a:p>
            <a:r>
              <a:rPr lang="en-US" dirty="0" smtClean="0"/>
              <a:t>This </a:t>
            </a:r>
            <a:r>
              <a:rPr lang="en-US" dirty="0"/>
              <a:t>effect, known as an </a:t>
            </a:r>
            <a:r>
              <a:rPr lang="en-US" b="1" dirty="0"/>
              <a:t>avalanche</a:t>
            </a:r>
            <a:r>
              <a:rPr lang="en-US" dirty="0"/>
              <a:t> effect of hashing.</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1785" y="4118263"/>
            <a:ext cx="7541018" cy="1700645"/>
          </a:xfrm>
          <a:prstGeom prst="rect">
            <a:avLst/>
          </a:prstGeom>
        </p:spPr>
      </p:pic>
      <p:sp>
        <p:nvSpPr>
          <p:cNvPr id="5" name="TextBox 4"/>
          <p:cNvSpPr txBox="1"/>
          <p:nvPr/>
        </p:nvSpPr>
        <p:spPr>
          <a:xfrm>
            <a:off x="4308763" y="6123989"/>
            <a:ext cx="3917611" cy="369332"/>
          </a:xfrm>
          <a:prstGeom prst="rect">
            <a:avLst/>
          </a:prstGeom>
          <a:noFill/>
        </p:spPr>
        <p:txBody>
          <a:bodyPr wrap="none" rtlCol="0">
            <a:spAutoFit/>
          </a:bodyPr>
          <a:lstStyle/>
          <a:p>
            <a:r>
              <a:rPr lang="en-US" b="1" dirty="0" smtClean="0"/>
              <a:t>Schematic diagram of hashing function</a:t>
            </a:r>
            <a:endParaRPr lang="en-IN" b="1" dirty="0"/>
          </a:p>
        </p:txBody>
      </p:sp>
    </p:spTree>
    <p:extLst>
      <p:ext uri="{BB962C8B-B14F-4D97-AF65-F5344CB8AC3E}">
        <p14:creationId xmlns:p14="http://schemas.microsoft.com/office/powerpoint/2010/main" val="1171771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TotalTime>
  <Words>1065</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Black</vt:lpstr>
      <vt:lpstr>Calibri</vt:lpstr>
      <vt:lpstr>Calibri Light</vt:lpstr>
      <vt:lpstr>Casper</vt:lpstr>
      <vt:lpstr>Karla</vt:lpstr>
      <vt:lpstr>King</vt:lpstr>
      <vt:lpstr>Raleway ExtraBold</vt:lpstr>
      <vt:lpstr>Times New Roman</vt:lpstr>
      <vt:lpstr>Office Theme</vt:lpstr>
      <vt:lpstr>PowerPoint Presentation</vt:lpstr>
      <vt:lpstr>Introduction</vt:lpstr>
      <vt:lpstr>PowerPoint Presentation</vt:lpstr>
      <vt:lpstr>PowerPoint Presentation</vt:lpstr>
      <vt:lpstr>Features of Hash Functions</vt:lpstr>
      <vt:lpstr>Features continued…</vt:lpstr>
      <vt:lpstr>Features continued…</vt:lpstr>
      <vt:lpstr>Design of Hashing Algorithms</vt:lpstr>
      <vt:lpstr>PowerPoint Presentation</vt:lpstr>
      <vt:lpstr>Application</vt:lpstr>
      <vt:lpstr>PowerPoint Presentation</vt:lpstr>
      <vt:lpstr>PowerPoint Presentation</vt:lpstr>
      <vt:lpstr>Popular Hash Functions</vt:lpstr>
      <vt:lpstr>PowerPoint Presentation</vt:lpstr>
      <vt:lpstr>Applications of Hash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76</cp:revision>
  <dcterms:created xsi:type="dcterms:W3CDTF">2022-02-25T09:53:12Z</dcterms:created>
  <dcterms:modified xsi:type="dcterms:W3CDTF">2023-08-09T14:21:32Z</dcterms:modified>
</cp:coreProperties>
</file>