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5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9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5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555C-C8C6-4FCB-A59D-143FD5CD1A6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CBF5-53EB-427E-95A3-544BCCA7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97394" y="5220671"/>
            <a:ext cx="5527964" cy="68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Puzzle friendly hash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Mapped with CO4</a:t>
            </a:r>
            <a:endParaRPr lang="en-US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hash function to be cryptographically secure, we require that it has the following three additional properties:</a:t>
            </a:r>
          </a:p>
          <a:p>
            <a:pPr lvl="1"/>
            <a:r>
              <a:rPr lang="en-US" dirty="0" smtClean="0"/>
              <a:t>Collision Resistant</a:t>
            </a:r>
          </a:p>
          <a:p>
            <a:pPr lvl="1"/>
            <a:r>
              <a:rPr lang="en-US" dirty="0" smtClean="0"/>
              <a:t>Hiding</a:t>
            </a:r>
          </a:p>
          <a:p>
            <a:pPr lvl="1"/>
            <a:r>
              <a:rPr lang="en-US" dirty="0" smtClean="0"/>
              <a:t>Puzzle friendliness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883496" cy="1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Puzzle friendliness.</a:t>
            </a:r>
            <a:r>
              <a:rPr lang="en-US" dirty="0"/>
              <a:t>​A hash function ​ </a:t>
            </a:r>
            <a:r>
              <a:rPr lang="en-US" i="1" dirty="0"/>
              <a:t>H </a:t>
            </a:r>
            <a:r>
              <a:rPr lang="en-US" dirty="0"/>
              <a:t>​ is said to be puzzle‐friendly if for every possible n‐bit </a:t>
            </a:r>
            <a:r>
              <a:rPr lang="en-US" dirty="0" smtClean="0"/>
              <a:t>output value </a:t>
            </a:r>
            <a:r>
              <a:rPr lang="en-US" dirty="0"/>
              <a:t>​ </a:t>
            </a:r>
            <a:r>
              <a:rPr lang="en-US" i="1" dirty="0"/>
              <a:t>y</a:t>
            </a:r>
            <a:r>
              <a:rPr lang="en-US" dirty="0"/>
              <a:t>​ , if k is chosen from a distribution with high min‐entropy, then it is infeasible to find ​ </a:t>
            </a:r>
            <a:r>
              <a:rPr lang="en-US" i="1" dirty="0"/>
              <a:t>x</a:t>
            </a:r>
            <a:r>
              <a:rPr lang="en-US" dirty="0"/>
              <a:t>​such</a:t>
            </a:r>
            <a:br>
              <a:rPr lang="en-US" dirty="0"/>
            </a:br>
            <a:r>
              <a:rPr lang="en-US" dirty="0"/>
              <a:t>that H(k ‖ x) = y in time significantly less than ​ </a:t>
            </a:r>
            <a:r>
              <a:rPr lang="en-US" i="1" dirty="0"/>
              <a:t>2</a:t>
            </a:r>
            <a:r>
              <a:rPr lang="en-US" dirty="0" smtClean="0"/>
              <a:t>​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Intuitively, what this means is that if someone wants to target the hash function to come out to </a:t>
            </a:r>
            <a:r>
              <a:rPr lang="en-US" dirty="0" smtClean="0"/>
              <a:t>some particular </a:t>
            </a:r>
            <a:r>
              <a:rPr lang="en-US" dirty="0"/>
              <a:t>output value ​ </a:t>
            </a:r>
            <a:r>
              <a:rPr lang="en-US" i="1" dirty="0"/>
              <a:t>y</a:t>
            </a:r>
            <a:r>
              <a:rPr lang="en-US" dirty="0"/>
              <a:t>​ , that if there’s part of the input that is chosen in a suitably randomized way,</a:t>
            </a:r>
            <a:br>
              <a:rPr lang="en-US" dirty="0"/>
            </a:br>
            <a:r>
              <a:rPr lang="en-US" dirty="0"/>
              <a:t>it’s very difficult to find another value that hits exactly that target.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883496" cy="1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Application: Search puzzle.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​A </a:t>
            </a:r>
            <a:r>
              <a:rPr lang="en-US" dirty="0"/>
              <a:t>mathematical problem </a:t>
            </a:r>
            <a:r>
              <a:rPr lang="en-US" dirty="0" smtClean="0"/>
              <a:t>which requires </a:t>
            </a:r>
            <a:r>
              <a:rPr lang="en-US" dirty="0"/>
              <a:t>searching a very large space in order to find the solution. In particular, a search puzzle has no</a:t>
            </a:r>
            <a:br>
              <a:rPr lang="en-US" dirty="0"/>
            </a:br>
            <a:r>
              <a:rPr lang="en-US" dirty="0"/>
              <a:t>shortcuts. That is, there’s no way to find a valid solution other than searching that large space</a:t>
            </a:r>
            <a:r>
              <a:rPr lang="en-US" dirty="0" smtClean="0"/>
              <a:t>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883496" cy="1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Search puzzle. </a:t>
            </a:r>
            <a:r>
              <a:rPr lang="en-US" dirty="0"/>
              <a:t>​ A search puzzle consists of</a:t>
            </a:r>
            <a:br>
              <a:rPr lang="en-US" dirty="0"/>
            </a:br>
            <a:r>
              <a:rPr lang="en-US" dirty="0" smtClean="0"/>
              <a:t>	● </a:t>
            </a:r>
            <a:r>
              <a:rPr lang="en-US" dirty="0"/>
              <a:t>a hash function, ​ </a:t>
            </a:r>
            <a:r>
              <a:rPr lang="en-US" i="1" dirty="0"/>
              <a:t>H</a:t>
            </a:r>
            <a:r>
              <a:rPr lang="en-US" dirty="0"/>
              <a:t>​ ,</a:t>
            </a:r>
            <a:br>
              <a:rPr lang="en-US" dirty="0"/>
            </a:br>
            <a:r>
              <a:rPr lang="en-US" dirty="0" smtClean="0"/>
              <a:t>	● </a:t>
            </a:r>
            <a:r>
              <a:rPr lang="en-US" dirty="0"/>
              <a:t>a value, ​ </a:t>
            </a:r>
            <a:r>
              <a:rPr lang="en-US" i="1" dirty="0"/>
              <a:t>id </a:t>
            </a:r>
            <a:r>
              <a:rPr lang="en-US" dirty="0"/>
              <a:t>​ (which we call the ​ </a:t>
            </a:r>
            <a:r>
              <a:rPr lang="en-US" b="1" i="1" dirty="0"/>
              <a:t>puzzle‐ID</a:t>
            </a:r>
            <a:r>
              <a:rPr lang="en-US" dirty="0"/>
              <a:t>​ ), chosen from a high </a:t>
            </a:r>
            <a:r>
              <a:rPr lang="en-US" dirty="0" smtClean="0"/>
              <a:t>		min‐entropy </a:t>
            </a:r>
            <a:r>
              <a:rPr lang="en-US" dirty="0"/>
              <a:t>distribution</a:t>
            </a:r>
            <a:br>
              <a:rPr lang="en-US" dirty="0"/>
            </a:br>
            <a:r>
              <a:rPr lang="en-US" dirty="0" smtClean="0"/>
              <a:t>	● </a:t>
            </a:r>
            <a:r>
              <a:rPr lang="en-US" dirty="0"/>
              <a:t>and a target set ​ </a:t>
            </a:r>
            <a:r>
              <a:rPr lang="en-US" i="1" dirty="0" smtClean="0"/>
              <a:t>Y</a:t>
            </a:r>
          </a:p>
          <a:p>
            <a:endParaRPr lang="en-US" i="1" dirty="0"/>
          </a:p>
          <a:p>
            <a:r>
              <a:rPr lang="en-US" dirty="0" smtClean="0"/>
              <a:t>A </a:t>
            </a:r>
            <a:r>
              <a:rPr lang="en-US" dirty="0"/>
              <a:t>solution to this puzzle is a value, ​ </a:t>
            </a:r>
            <a:r>
              <a:rPr lang="en-US" i="1" dirty="0"/>
              <a:t>x</a:t>
            </a:r>
            <a:r>
              <a:rPr lang="en-US" dirty="0"/>
              <a:t>​ , such that</a:t>
            </a:r>
            <a:br>
              <a:rPr lang="en-US" dirty="0"/>
            </a:br>
            <a:r>
              <a:rPr lang="en-US" dirty="0" smtClean="0"/>
              <a:t>	H</a:t>
            </a:r>
            <a:r>
              <a:rPr lang="en-US" dirty="0"/>
              <a:t>(​ </a:t>
            </a:r>
            <a:r>
              <a:rPr lang="en-US" i="1" dirty="0"/>
              <a:t>id</a:t>
            </a:r>
            <a:r>
              <a:rPr lang="en-US" dirty="0"/>
              <a:t>​‖ ​ </a:t>
            </a:r>
            <a:r>
              <a:rPr lang="en-US" i="1" dirty="0"/>
              <a:t>x</a:t>
            </a:r>
            <a:r>
              <a:rPr lang="en-US" dirty="0"/>
              <a:t>​ ) ∈ ​ </a:t>
            </a:r>
            <a:r>
              <a:rPr lang="en-US" b="1" i="1" dirty="0"/>
              <a:t>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883496" cy="1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intuition is this: if H has an n‐bit output, then it can take any of ​ </a:t>
            </a:r>
            <a:r>
              <a:rPr lang="en-US" i="1" dirty="0"/>
              <a:t>2</a:t>
            </a:r>
            <a:r>
              <a:rPr lang="en-US" dirty="0"/>
              <a:t>​ </a:t>
            </a:r>
            <a:r>
              <a:rPr lang="en-US" i="1" dirty="0"/>
              <a:t>n</a:t>
            </a:r>
            <a:r>
              <a:rPr lang="en-US" dirty="0"/>
              <a:t>​values. Solving the </a:t>
            </a:r>
            <a:r>
              <a:rPr lang="en-US" dirty="0" smtClean="0"/>
              <a:t>puzzle requires </a:t>
            </a:r>
            <a:r>
              <a:rPr lang="en-US" dirty="0"/>
              <a:t>finding an input so that the output falls within the set Y, which is typically much smaller than</a:t>
            </a:r>
            <a:br>
              <a:rPr lang="en-US" dirty="0"/>
            </a:br>
            <a:r>
              <a:rPr lang="en-US" dirty="0"/>
              <a:t>the set of all outputs. </a:t>
            </a:r>
            <a:endParaRPr lang="en-US" dirty="0" smtClean="0"/>
          </a:p>
          <a:p>
            <a:r>
              <a:rPr lang="en-US" dirty="0"/>
              <a:t>The size of Y determines how hard the puzzle is. If Y is the set of all n‐bit </a:t>
            </a:r>
            <a:r>
              <a:rPr lang="en-US" dirty="0" smtClean="0"/>
              <a:t>strings the </a:t>
            </a:r>
            <a:r>
              <a:rPr lang="en-US" dirty="0"/>
              <a:t>puzzle is trivial, whereas if Y has only 1 element the puzzle is maximally hard. 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fact that </a:t>
            </a:r>
            <a:r>
              <a:rPr lang="en-US" dirty="0" smtClean="0"/>
              <a:t>the puzzle </a:t>
            </a:r>
            <a:r>
              <a:rPr lang="en-US" dirty="0"/>
              <a:t>id has high min‐entropy ensures that there are no shortcuts.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883496" cy="1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search puzzle is puzzle‐friendly, this implies that there’s no solving strategy for this puzzle which </a:t>
            </a:r>
            <a:r>
              <a:rPr lang="en-US" dirty="0" smtClean="0"/>
              <a:t>is much </a:t>
            </a:r>
            <a:r>
              <a:rPr lang="en-US" dirty="0"/>
              <a:t>better than just trying random values of </a:t>
            </a:r>
            <a:r>
              <a:rPr lang="en-US" dirty="0" smtClean="0"/>
              <a:t>​x.</a:t>
            </a:r>
          </a:p>
          <a:p>
            <a:r>
              <a:rPr lang="en-US" dirty="0" smtClean="0"/>
              <a:t>This idea is </a:t>
            </a:r>
            <a:r>
              <a:rPr lang="en-US" smtClean="0"/>
              <a:t>used in Bitcoin </a:t>
            </a:r>
            <a:r>
              <a:rPr lang="en-US" dirty="0"/>
              <a:t>mining, which is a sort of computational puzzle.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23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252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PowerPoint Presentation</vt:lpstr>
      <vt:lpstr>Definition</vt:lpstr>
      <vt:lpstr>Application: Search puzzle.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120</cp:revision>
  <dcterms:created xsi:type="dcterms:W3CDTF">2022-02-26T01:24:22Z</dcterms:created>
  <dcterms:modified xsi:type="dcterms:W3CDTF">2023-08-09T14:22:43Z</dcterms:modified>
</cp:coreProperties>
</file>