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B38555C-C8C6-4FCB-A59D-143FD5CD1A6F}"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5CBF5-53EB-427E-95A3-544BCCA78825}" type="slidenum">
              <a:rPr lang="en-IN" smtClean="0"/>
              <a:t>‹#›</a:t>
            </a:fld>
            <a:endParaRPr lang="en-IN"/>
          </a:p>
        </p:txBody>
      </p:sp>
    </p:spTree>
    <p:extLst>
      <p:ext uri="{BB962C8B-B14F-4D97-AF65-F5344CB8AC3E}">
        <p14:creationId xmlns:p14="http://schemas.microsoft.com/office/powerpoint/2010/main" val="1898793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B38555C-C8C6-4FCB-A59D-143FD5CD1A6F}"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5CBF5-53EB-427E-95A3-544BCCA78825}" type="slidenum">
              <a:rPr lang="en-IN" smtClean="0"/>
              <a:t>‹#›</a:t>
            </a:fld>
            <a:endParaRPr lang="en-IN"/>
          </a:p>
        </p:txBody>
      </p:sp>
    </p:spTree>
    <p:extLst>
      <p:ext uri="{BB962C8B-B14F-4D97-AF65-F5344CB8AC3E}">
        <p14:creationId xmlns:p14="http://schemas.microsoft.com/office/powerpoint/2010/main" val="315907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B38555C-C8C6-4FCB-A59D-143FD5CD1A6F}"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5CBF5-53EB-427E-95A3-544BCCA78825}" type="slidenum">
              <a:rPr lang="en-IN" smtClean="0"/>
              <a:t>‹#›</a:t>
            </a:fld>
            <a:endParaRPr lang="en-IN"/>
          </a:p>
        </p:txBody>
      </p:sp>
    </p:spTree>
    <p:extLst>
      <p:ext uri="{BB962C8B-B14F-4D97-AF65-F5344CB8AC3E}">
        <p14:creationId xmlns:p14="http://schemas.microsoft.com/office/powerpoint/2010/main" val="3910554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B38555C-C8C6-4FCB-A59D-143FD5CD1A6F}"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5CBF5-53EB-427E-95A3-544BCCA78825}" type="slidenum">
              <a:rPr lang="en-IN" smtClean="0"/>
              <a:t>‹#›</a:t>
            </a:fld>
            <a:endParaRPr lang="en-IN"/>
          </a:p>
        </p:txBody>
      </p:sp>
    </p:spTree>
    <p:extLst>
      <p:ext uri="{BB962C8B-B14F-4D97-AF65-F5344CB8AC3E}">
        <p14:creationId xmlns:p14="http://schemas.microsoft.com/office/powerpoint/2010/main" val="1760486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38555C-C8C6-4FCB-A59D-143FD5CD1A6F}"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5CBF5-53EB-427E-95A3-544BCCA78825}" type="slidenum">
              <a:rPr lang="en-IN" smtClean="0"/>
              <a:t>‹#›</a:t>
            </a:fld>
            <a:endParaRPr lang="en-IN"/>
          </a:p>
        </p:txBody>
      </p:sp>
    </p:spTree>
    <p:extLst>
      <p:ext uri="{BB962C8B-B14F-4D97-AF65-F5344CB8AC3E}">
        <p14:creationId xmlns:p14="http://schemas.microsoft.com/office/powerpoint/2010/main" val="1163473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B38555C-C8C6-4FCB-A59D-143FD5CD1A6F}"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75CBF5-53EB-427E-95A3-544BCCA78825}" type="slidenum">
              <a:rPr lang="en-IN" smtClean="0"/>
              <a:t>‹#›</a:t>
            </a:fld>
            <a:endParaRPr lang="en-IN"/>
          </a:p>
        </p:txBody>
      </p:sp>
    </p:spTree>
    <p:extLst>
      <p:ext uri="{BB962C8B-B14F-4D97-AF65-F5344CB8AC3E}">
        <p14:creationId xmlns:p14="http://schemas.microsoft.com/office/powerpoint/2010/main" val="3724479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B38555C-C8C6-4FCB-A59D-143FD5CD1A6F}" type="datetimeFigureOut">
              <a:rPr lang="en-IN" smtClean="0"/>
              <a:t>27-07-2023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75CBF5-53EB-427E-95A3-544BCCA78825}" type="slidenum">
              <a:rPr lang="en-IN" smtClean="0"/>
              <a:t>‹#›</a:t>
            </a:fld>
            <a:endParaRPr lang="en-IN"/>
          </a:p>
        </p:txBody>
      </p:sp>
    </p:spTree>
    <p:extLst>
      <p:ext uri="{BB962C8B-B14F-4D97-AF65-F5344CB8AC3E}">
        <p14:creationId xmlns:p14="http://schemas.microsoft.com/office/powerpoint/2010/main" val="4214057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B38555C-C8C6-4FCB-A59D-143FD5CD1A6F}" type="datetimeFigureOut">
              <a:rPr lang="en-IN" smtClean="0"/>
              <a:t>27-07-2023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75CBF5-53EB-427E-95A3-544BCCA78825}" type="slidenum">
              <a:rPr lang="en-IN" smtClean="0"/>
              <a:t>‹#›</a:t>
            </a:fld>
            <a:endParaRPr lang="en-IN"/>
          </a:p>
        </p:txBody>
      </p:sp>
    </p:spTree>
    <p:extLst>
      <p:ext uri="{BB962C8B-B14F-4D97-AF65-F5344CB8AC3E}">
        <p14:creationId xmlns:p14="http://schemas.microsoft.com/office/powerpoint/2010/main" val="3158952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38555C-C8C6-4FCB-A59D-143FD5CD1A6F}" type="datetimeFigureOut">
              <a:rPr lang="en-IN" smtClean="0"/>
              <a:t>27-07-2023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75CBF5-53EB-427E-95A3-544BCCA78825}" type="slidenum">
              <a:rPr lang="en-IN" smtClean="0"/>
              <a:t>‹#›</a:t>
            </a:fld>
            <a:endParaRPr lang="en-IN"/>
          </a:p>
        </p:txBody>
      </p:sp>
    </p:spTree>
    <p:extLst>
      <p:ext uri="{BB962C8B-B14F-4D97-AF65-F5344CB8AC3E}">
        <p14:creationId xmlns:p14="http://schemas.microsoft.com/office/powerpoint/2010/main" val="81744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B38555C-C8C6-4FCB-A59D-143FD5CD1A6F}"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75CBF5-53EB-427E-95A3-544BCCA78825}" type="slidenum">
              <a:rPr lang="en-IN" smtClean="0"/>
              <a:t>‹#›</a:t>
            </a:fld>
            <a:endParaRPr lang="en-IN"/>
          </a:p>
        </p:txBody>
      </p:sp>
    </p:spTree>
    <p:extLst>
      <p:ext uri="{BB962C8B-B14F-4D97-AF65-F5344CB8AC3E}">
        <p14:creationId xmlns:p14="http://schemas.microsoft.com/office/powerpoint/2010/main" val="1612435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B38555C-C8C6-4FCB-A59D-143FD5CD1A6F}"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75CBF5-53EB-427E-95A3-544BCCA78825}" type="slidenum">
              <a:rPr lang="en-IN" smtClean="0"/>
              <a:t>‹#›</a:t>
            </a:fld>
            <a:endParaRPr lang="en-IN"/>
          </a:p>
        </p:txBody>
      </p:sp>
    </p:spTree>
    <p:extLst>
      <p:ext uri="{BB962C8B-B14F-4D97-AF65-F5344CB8AC3E}">
        <p14:creationId xmlns:p14="http://schemas.microsoft.com/office/powerpoint/2010/main" val="191916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38555C-C8C6-4FCB-A59D-143FD5CD1A6F}" type="datetimeFigureOut">
              <a:rPr lang="en-IN" smtClean="0"/>
              <a:t>27-07-2023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5CBF5-53EB-427E-95A3-544BCCA78825}" type="slidenum">
              <a:rPr lang="en-IN" smtClean="0"/>
              <a:t>‹#›</a:t>
            </a:fld>
            <a:endParaRPr lang="en-IN"/>
          </a:p>
        </p:txBody>
      </p:sp>
    </p:spTree>
    <p:extLst>
      <p:ext uri="{BB962C8B-B14F-4D97-AF65-F5344CB8AC3E}">
        <p14:creationId xmlns:p14="http://schemas.microsoft.com/office/powerpoint/2010/main" val="2561457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1513052" y="4987927"/>
            <a:ext cx="5527964" cy="687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defTabSz="622300">
              <a:lnSpc>
                <a:spcPct val="90000"/>
              </a:lnSpc>
              <a:spcBef>
                <a:spcPct val="0"/>
              </a:spcBef>
              <a:spcAft>
                <a:spcPct val="35000"/>
              </a:spcAft>
            </a:pPr>
            <a:r>
              <a:rPr lang="en-US" b="1" dirty="0" smtClean="0"/>
              <a:t>Collision resistant </a:t>
            </a:r>
          </a:p>
          <a:p>
            <a:pPr lvl="0" defTabSz="622300">
              <a:lnSpc>
                <a:spcPct val="90000"/>
              </a:lnSpc>
              <a:spcBef>
                <a:spcPct val="0"/>
              </a:spcBef>
              <a:spcAft>
                <a:spcPct val="35000"/>
              </a:spcAft>
            </a:pPr>
            <a:r>
              <a:rPr lang="en-US" b="1" dirty="0" smtClean="0"/>
              <a:t>mapped with CO4</a:t>
            </a:r>
            <a:endParaRPr lang="en-US" b="1" dirty="0">
              <a:latin typeface="Raleway ExtraBold" pitchFamily="34" charset="-52"/>
            </a:endParaRPr>
          </a:p>
        </p:txBody>
      </p:sp>
      <p:sp>
        <p:nvSpPr>
          <p:cNvPr id="26" name="TextBox 25"/>
          <p:cNvSpPr txBox="1">
            <a:spLocks noChangeArrowheads="1"/>
          </p:cNvSpPr>
          <p:nvPr/>
        </p:nvSpPr>
        <p:spPr bwMode="auto">
          <a:xfrm>
            <a:off x="1981051" y="1562755"/>
            <a:ext cx="9210124" cy="362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a:latin typeface="Times New Roman" panose="02020603050405020304" pitchFamily="18" charset="0"/>
                <a:ea typeface="Calibri" panose="020F0502020204030204" pitchFamily="34" charset="0"/>
                <a:cs typeface="Times New Roman" panose="02020603050405020304" pitchFamily="18" charset="0"/>
              </a:rPr>
              <a:t>Name</a:t>
            </a:r>
            <a:r>
              <a:rPr lang="en-US" sz="2800">
                <a:latin typeface="Times New Roman" panose="02020603050405020304" pitchFamily="18" charset="0"/>
                <a:ea typeface="Calibri" panose="020F0502020204030204" pitchFamily="34" charset="0"/>
                <a:cs typeface="Times New Roman" panose="02020603050405020304" pitchFamily="18" charset="0"/>
              </a:rPr>
              <a:t>: </a:t>
            </a:r>
            <a:r>
              <a:rPr lang="en-US" sz="2800" smtClean="0">
                <a:latin typeface="Times New Roman" panose="02020603050405020304" pitchFamily="18" charset="0"/>
                <a:ea typeface="Calibri" panose="020F0502020204030204" pitchFamily="34" charset="0"/>
                <a:cs typeface="Times New Roman" panose="02020603050405020304" pitchFamily="18" charset="0"/>
              </a:rPr>
              <a:t>Block chain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Technology</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 </a:t>
            </a:r>
            <a:r>
              <a:rPr lang="en-US" sz="2800" b="1" dirty="0" smtClean="0">
                <a:solidFill>
                  <a:prstClr val="black">
                    <a:lumMod val="85000"/>
                    <a:lumOff val="15000"/>
                  </a:prstClr>
                </a:solidFill>
                <a:latin typeface="Times New Roman" panose="02020603050405020304" pitchFamily="18" charset="0"/>
                <a:cs typeface="Times New Roman" panose="02020603050405020304" pitchFamily="18" charset="0"/>
              </a:rPr>
              <a:t>20_CST-412</a:t>
            </a:r>
            <a:endParaRPr lang="en-US" sz="28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499736" y="5988159"/>
            <a:ext cx="244778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err="1" smtClean="0">
                <a:latin typeface="Times New Roman" panose="02020603050405020304" pitchFamily="18" charset="0"/>
                <a:cs typeface="Times New Roman" panose="02020603050405020304" pitchFamily="18" charset="0"/>
              </a:rPr>
              <a:t>Er</a:t>
            </a:r>
            <a:r>
              <a:rPr lang="en-US" sz="2400" dirty="0" smtClean="0">
                <a:latin typeface="Times New Roman" panose="02020603050405020304" pitchFamily="18" charset="0"/>
                <a:cs typeface="Times New Roman" panose="02020603050405020304" pitchFamily="18" charset="0"/>
              </a:rPr>
              <a:t>. Ankita Sharma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1383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For a hash function to be cryptographically secure, we require that it has the following three additional properties:</a:t>
            </a:r>
          </a:p>
          <a:p>
            <a:pPr lvl="1"/>
            <a:r>
              <a:rPr lang="en-US" dirty="0" smtClean="0"/>
              <a:t>Collision Resistant</a:t>
            </a:r>
          </a:p>
          <a:p>
            <a:pPr lvl="1"/>
            <a:r>
              <a:rPr lang="en-US" dirty="0" smtClean="0"/>
              <a:t>Hiding</a:t>
            </a:r>
          </a:p>
          <a:p>
            <a:pPr lvl="1"/>
            <a:r>
              <a:rPr lang="en-US" dirty="0" smtClean="0"/>
              <a:t>Puzzle friendliness</a:t>
            </a:r>
          </a:p>
          <a:p>
            <a:pPr lvl="1"/>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032478" cy="1208554"/>
          </a:xfrm>
          <a:prstGeom prst="rect">
            <a:avLst/>
          </a:prstGeom>
        </p:spPr>
      </p:pic>
    </p:spTree>
    <p:extLst>
      <p:ext uri="{BB962C8B-B14F-4D97-AF65-F5344CB8AC3E}">
        <p14:creationId xmlns:p14="http://schemas.microsoft.com/office/powerpoint/2010/main" val="2714048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 collision occurs when two distinct inputs produce the same output. </a:t>
            </a:r>
            <a:endParaRPr lang="en-US" dirty="0" smtClean="0"/>
          </a:p>
          <a:p>
            <a:r>
              <a:rPr lang="en-US" dirty="0" smtClean="0"/>
              <a:t>A hash </a:t>
            </a:r>
            <a:r>
              <a:rPr lang="en-US" dirty="0"/>
              <a:t>function ​ </a:t>
            </a:r>
            <a:r>
              <a:rPr lang="en-US" i="1" dirty="0"/>
              <a:t>H(.) </a:t>
            </a:r>
            <a:r>
              <a:rPr lang="en-US" dirty="0"/>
              <a:t>​ is collision‐resistant if nobody can find a collision. </a:t>
            </a:r>
            <a:endParaRPr lang="en-US" dirty="0" smtClean="0"/>
          </a:p>
          <a:p>
            <a:endParaRPr lang="en-US"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0"/>
            <a:ext cx="3136767" cy="1250117"/>
          </a:xfrm>
          <a:prstGeom prst="rect">
            <a:avLst/>
          </a:prstGeom>
        </p:spPr>
      </p:pic>
    </p:spTree>
    <p:extLst>
      <p:ext uri="{BB962C8B-B14F-4D97-AF65-F5344CB8AC3E}">
        <p14:creationId xmlns:p14="http://schemas.microsoft.com/office/powerpoint/2010/main" val="862332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Formal </a:t>
            </a:r>
            <a:r>
              <a:rPr lang="en-US" b="1" dirty="0" smtClean="0"/>
              <a:t>Definition</a:t>
            </a:r>
            <a:endParaRPr lang="en-IN" dirty="0"/>
          </a:p>
        </p:txBody>
      </p:sp>
      <p:sp>
        <p:nvSpPr>
          <p:cNvPr id="3" name="Content Placeholder 2"/>
          <p:cNvSpPr>
            <a:spLocks noGrp="1"/>
          </p:cNvSpPr>
          <p:nvPr>
            <p:ph idx="1"/>
          </p:nvPr>
        </p:nvSpPr>
        <p:spPr/>
        <p:txBody>
          <a:bodyPr/>
          <a:lstStyle/>
          <a:p>
            <a:r>
              <a:rPr lang="en-US" dirty="0" smtClean="0"/>
              <a:t>A </a:t>
            </a:r>
            <a:r>
              <a:rPr lang="en-US" dirty="0"/>
              <a:t>hash function​</a:t>
            </a:r>
            <a:r>
              <a:rPr lang="en-US" i="1" dirty="0"/>
              <a:t>H</a:t>
            </a:r>
            <a:r>
              <a:rPr lang="en-US" dirty="0"/>
              <a:t>​is said to be collision resistant if it is infeasible to find​​ two values, ​ </a:t>
            </a:r>
            <a:r>
              <a:rPr lang="en-US" i="1" dirty="0"/>
              <a:t>x</a:t>
            </a:r>
            <a:r>
              <a:rPr lang="en-US" dirty="0"/>
              <a:t>​and ​ </a:t>
            </a:r>
            <a:r>
              <a:rPr lang="en-US" i="1" dirty="0"/>
              <a:t>y</a:t>
            </a:r>
            <a:r>
              <a:rPr lang="en-US" dirty="0"/>
              <a:t>​ , such that ​ </a:t>
            </a:r>
            <a:r>
              <a:rPr lang="en-US" i="1" dirty="0"/>
              <a:t>x </a:t>
            </a:r>
            <a:r>
              <a:rPr lang="en-US" dirty="0"/>
              <a:t>​ </a:t>
            </a:r>
            <a:r>
              <a:rPr lang="en-US" i="1" dirty="0"/>
              <a:t>≠</a:t>
            </a:r>
            <a:r>
              <a:rPr lang="en-US" dirty="0"/>
              <a:t>​​ </a:t>
            </a:r>
            <a:r>
              <a:rPr lang="en-US" i="1" dirty="0"/>
              <a:t>y</a:t>
            </a:r>
            <a:r>
              <a:rPr lang="en-US" dirty="0"/>
              <a:t>​ , yet ​ </a:t>
            </a:r>
            <a:r>
              <a:rPr lang="en-US" i="1" dirty="0"/>
              <a:t>H(x)</a:t>
            </a:r>
            <a:r>
              <a:rPr lang="en-US" dirty="0"/>
              <a:t>​ =​ </a:t>
            </a:r>
            <a:r>
              <a:rPr lang="en-US" i="1" dirty="0"/>
              <a:t>H(y)</a:t>
            </a:r>
            <a:r>
              <a:rPr lang="en-US" dirty="0"/>
              <a:t> .</a:t>
            </a:r>
            <a:br>
              <a:rPr lang="en-US" dirty="0"/>
            </a:br>
            <a:r>
              <a:rPr lang="en-US" dirty="0"/>
              <a:t/>
            </a:r>
            <a:br>
              <a:rPr lang="en-US" dirty="0"/>
            </a:br>
            <a:endParaRPr lang="en-IN" dirty="0"/>
          </a:p>
          <a:p>
            <a:endParaRPr lang="en-IN" dirty="0"/>
          </a:p>
        </p:txBody>
      </p:sp>
      <p:pic>
        <p:nvPicPr>
          <p:cNvPr id="4" name="Picture 3"/>
          <p:cNvPicPr>
            <a:picLocks noChangeAspect="1"/>
          </p:cNvPicPr>
          <p:nvPr/>
        </p:nvPicPr>
        <p:blipFill>
          <a:blip r:embed="rId2"/>
          <a:stretch>
            <a:fillRect/>
          </a:stretch>
        </p:blipFill>
        <p:spPr>
          <a:xfrm>
            <a:off x="3661929" y="3189575"/>
            <a:ext cx="3371850" cy="1171575"/>
          </a:xfrm>
          <a:prstGeom prst="rect">
            <a:avLst/>
          </a:prstGeom>
        </p:spPr>
      </p:pic>
      <p:pic>
        <p:nvPicPr>
          <p:cNvPr id="5" name="Picture 4">
            <a:extLst>
              <a:ext uri="{C183D7F6-B498-43B3-948B-1728B52AA6E4}">
                <adec:decorative xmlns:adec="http://schemas.microsoft.com/office/drawing/2017/decorative" xmlns=""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0"/>
            <a:ext cx="3136767" cy="1250117"/>
          </a:xfrm>
          <a:prstGeom prst="rect">
            <a:avLst/>
          </a:prstGeom>
        </p:spPr>
      </p:pic>
    </p:spTree>
    <p:extLst>
      <p:ext uri="{BB962C8B-B14F-4D97-AF65-F5344CB8AC3E}">
        <p14:creationId xmlns:p14="http://schemas.microsoft.com/office/powerpoint/2010/main" val="2069101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Notice that we said ​ </a:t>
            </a:r>
            <a:r>
              <a:rPr lang="en-US" i="1" dirty="0"/>
              <a:t>nobody can find </a:t>
            </a:r>
            <a:r>
              <a:rPr lang="en-US" dirty="0"/>
              <a:t>​ a collision, but we did not say that no collisions exist. </a:t>
            </a:r>
            <a:br>
              <a:rPr lang="en-US" dirty="0"/>
            </a:br>
            <a:endParaRPr lang="en-US" dirty="0" smtClean="0"/>
          </a:p>
          <a:p>
            <a:r>
              <a:rPr lang="en-US" dirty="0" smtClean="0"/>
              <a:t>The input </a:t>
            </a:r>
            <a:r>
              <a:rPr lang="en-US" dirty="0"/>
              <a:t>space to the hash function contains all strings of all lengths, yet the output space contains </a:t>
            </a:r>
            <a:r>
              <a:rPr lang="en-US" dirty="0" smtClean="0"/>
              <a:t>only strings </a:t>
            </a:r>
            <a:r>
              <a:rPr lang="en-US" dirty="0"/>
              <a:t>of a specific fixed length</a:t>
            </a:r>
            <a:r>
              <a:rPr lang="en-US" dirty="0" smtClean="0"/>
              <a:t>.</a:t>
            </a:r>
          </a:p>
          <a:p>
            <a:r>
              <a:rPr lang="en-US" dirty="0" smtClean="0"/>
              <a:t>Because </a:t>
            </a:r>
            <a:r>
              <a:rPr lang="en-US" dirty="0"/>
              <a:t>the input space is larger than the output space (indeed, the</a:t>
            </a:r>
            <a:br>
              <a:rPr lang="en-US" dirty="0"/>
            </a:br>
            <a:r>
              <a:rPr lang="en-US" dirty="0"/>
              <a:t>input space is infinite, while the output space is finite), there must be input strings that map to </a:t>
            </a:r>
            <a:r>
              <a:rPr lang="en-US" dirty="0" smtClean="0"/>
              <a:t>the</a:t>
            </a:r>
            <a:r>
              <a:rPr lang="en-US" dirty="0"/>
              <a:t> </a:t>
            </a:r>
            <a:r>
              <a:rPr lang="en-US" dirty="0" smtClean="0"/>
              <a:t>same </a:t>
            </a:r>
            <a:r>
              <a:rPr lang="en-US" dirty="0"/>
              <a:t>output string. </a:t>
            </a:r>
            <a:endParaRPr lang="en-US" dirty="0" smtClean="0"/>
          </a:p>
          <a:p>
            <a:r>
              <a:rPr lang="en-US" dirty="0"/>
              <a:t>In fact, by the Pigeonhole Principle there will necessarily be a very large </a:t>
            </a:r>
            <a:r>
              <a:rPr lang="en-US" dirty="0" smtClean="0"/>
              <a:t>number of </a:t>
            </a:r>
            <a:r>
              <a:rPr lang="en-US" dirty="0"/>
              <a:t>possible inputs that map to any particular output. </a:t>
            </a:r>
            <a:br>
              <a:rPr lang="en-US" dirty="0"/>
            </a:br>
            <a:endParaRPr lang="en-US"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0"/>
            <a:ext cx="3136767" cy="1250117"/>
          </a:xfrm>
          <a:prstGeom prst="rect">
            <a:avLst/>
          </a:prstGeom>
        </p:spPr>
      </p:pic>
    </p:spTree>
    <p:extLst>
      <p:ext uri="{BB962C8B-B14F-4D97-AF65-F5344CB8AC3E}">
        <p14:creationId xmlns:p14="http://schemas.microsoft.com/office/powerpoint/2010/main" val="3719278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87781"/>
            <a:ext cx="10515600" cy="3489181"/>
          </a:xfrm>
        </p:spPr>
        <p:txBody>
          <a:bodyPr>
            <a:normAutofit/>
          </a:bodyPr>
          <a:lstStyle/>
          <a:p>
            <a:r>
              <a:rPr lang="en-US" dirty="0"/>
              <a:t>T</a:t>
            </a:r>
            <a:r>
              <a:rPr lang="en-US" dirty="0" smtClean="0"/>
              <a:t>here are methods </a:t>
            </a:r>
            <a:r>
              <a:rPr lang="en-US" dirty="0"/>
              <a:t>that are guaranteed to find a collision. </a:t>
            </a:r>
            <a:endParaRPr lang="en-US" dirty="0" smtClean="0"/>
          </a:p>
          <a:p>
            <a:r>
              <a:rPr lang="en-US" dirty="0" smtClean="0"/>
              <a:t>Consider </a:t>
            </a:r>
            <a:r>
              <a:rPr lang="en-US" dirty="0"/>
              <a:t>the following simple method for finding </a:t>
            </a:r>
            <a:r>
              <a:rPr lang="en-US" dirty="0" smtClean="0"/>
              <a:t>a collision </a:t>
            </a:r>
            <a:r>
              <a:rPr lang="en-US" dirty="0"/>
              <a:t>for a hash function with a 256‐bit output size: pick 2​ 256​+ 1 distinct values, compute </a:t>
            </a:r>
            <a:r>
              <a:rPr lang="en-US" dirty="0" smtClean="0"/>
              <a:t>the hashes </a:t>
            </a:r>
            <a:r>
              <a:rPr lang="en-US" dirty="0"/>
              <a:t>of each of them, and check if there are any two outputs are equal. </a:t>
            </a:r>
            <a:endParaRPr lang="en-US" dirty="0" smtClean="0"/>
          </a:p>
          <a:p>
            <a:r>
              <a:rPr lang="en-US" dirty="0" smtClean="0"/>
              <a:t>Since </a:t>
            </a:r>
            <a:r>
              <a:rPr lang="en-US" dirty="0"/>
              <a:t>we picked </a:t>
            </a:r>
            <a:r>
              <a:rPr lang="en-US" dirty="0" smtClean="0"/>
              <a:t>more inputs </a:t>
            </a:r>
            <a:r>
              <a:rPr lang="en-US" dirty="0"/>
              <a:t>than possible outputs, some pair of them must collide when you apply the hash function. </a:t>
            </a:r>
            <a:br>
              <a:rPr lang="en-US" dirty="0"/>
            </a:br>
            <a:endParaRPr lang="en-IN" dirty="0"/>
          </a:p>
        </p:txBody>
      </p:sp>
      <p:pic>
        <p:nvPicPr>
          <p:cNvPr id="4" name="Picture 3"/>
          <p:cNvPicPr>
            <a:picLocks noChangeAspect="1"/>
          </p:cNvPicPr>
          <p:nvPr/>
        </p:nvPicPr>
        <p:blipFill>
          <a:blip r:embed="rId2"/>
          <a:stretch>
            <a:fillRect/>
          </a:stretch>
        </p:blipFill>
        <p:spPr>
          <a:xfrm>
            <a:off x="3028950" y="110836"/>
            <a:ext cx="5402677" cy="2244436"/>
          </a:xfrm>
          <a:prstGeom prst="rect">
            <a:avLst/>
          </a:prstGeom>
        </p:spPr>
      </p:pic>
      <p:pic>
        <p:nvPicPr>
          <p:cNvPr id="5" name="Picture 4">
            <a:extLst>
              <a:ext uri="{C183D7F6-B498-43B3-948B-1728B52AA6E4}">
                <adec:decorative xmlns:adec="http://schemas.microsoft.com/office/drawing/2017/decorative" xmlns=""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0"/>
            <a:ext cx="2928189" cy="1166991"/>
          </a:xfrm>
          <a:prstGeom prst="rect">
            <a:avLst/>
          </a:prstGeom>
        </p:spPr>
      </p:pic>
    </p:spTree>
    <p:extLst>
      <p:ext uri="{BB962C8B-B14F-4D97-AF65-F5344CB8AC3E}">
        <p14:creationId xmlns:p14="http://schemas.microsoft.com/office/powerpoint/2010/main" val="1946462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870364"/>
            <a:ext cx="10515600" cy="4765963"/>
          </a:xfrm>
        </p:spPr>
        <p:txBody>
          <a:bodyPr>
            <a:normAutofit fontScale="92500" lnSpcReduction="10000"/>
          </a:bodyPr>
          <a:lstStyle/>
          <a:p>
            <a:r>
              <a:rPr lang="en-US" dirty="0" smtClean="0"/>
              <a:t>The good thing is that it takes </a:t>
            </a:r>
            <a:r>
              <a:rPr lang="en-US" dirty="0"/>
              <a:t>a very, very long time to </a:t>
            </a:r>
            <a:r>
              <a:rPr lang="en-US" dirty="0" smtClean="0"/>
              <a:t>do find two input with same hash/output. </a:t>
            </a:r>
          </a:p>
          <a:p>
            <a:r>
              <a:rPr lang="en-US" dirty="0"/>
              <a:t>For a hash function with a 256‐bit output, you would </a:t>
            </a:r>
            <a:r>
              <a:rPr lang="en-US" dirty="0" smtClean="0"/>
              <a:t>have </a:t>
            </a:r>
            <a:br>
              <a:rPr lang="en-US" dirty="0" smtClean="0"/>
            </a:br>
            <a:r>
              <a:rPr lang="en-US" dirty="0" smtClean="0"/>
              <a:t>to </a:t>
            </a:r>
            <a:r>
              <a:rPr lang="en-US" dirty="0"/>
              <a:t>compute the hash function 2</a:t>
            </a:r>
            <a:r>
              <a:rPr lang="en-US" dirty="0" smtClean="0"/>
              <a:t>​</a:t>
            </a:r>
            <a:r>
              <a:rPr lang="en-US" baseline="30000" dirty="0" smtClean="0"/>
              <a:t>256 </a:t>
            </a:r>
            <a:r>
              <a:rPr lang="en-US" baseline="30000" dirty="0"/>
              <a:t>​ + 1</a:t>
            </a:r>
            <a:r>
              <a:rPr lang="en-US" dirty="0"/>
              <a:t> times in the worst case, and about 2</a:t>
            </a:r>
            <a:r>
              <a:rPr lang="en-US" dirty="0" smtClean="0"/>
              <a:t>​</a:t>
            </a:r>
            <a:r>
              <a:rPr lang="en-US" baseline="30000" dirty="0" smtClean="0"/>
              <a:t>128 </a:t>
            </a:r>
            <a:r>
              <a:rPr lang="en-US" dirty="0" smtClean="0"/>
              <a:t>​ </a:t>
            </a:r>
            <a:r>
              <a:rPr lang="en-US" dirty="0"/>
              <a:t>times on average.</a:t>
            </a:r>
            <a:endParaRPr lang="en-US" dirty="0" smtClean="0"/>
          </a:p>
          <a:p>
            <a:r>
              <a:rPr lang="en-US" dirty="0" smtClean="0"/>
              <a:t>That’s of </a:t>
            </a:r>
            <a:r>
              <a:rPr lang="en-US" dirty="0"/>
              <a:t>course an astronomically large number — if a computer calculates 10,000 hashes per second, </a:t>
            </a:r>
            <a:r>
              <a:rPr lang="en-US" dirty="0" smtClean="0"/>
              <a:t>it would </a:t>
            </a:r>
            <a:r>
              <a:rPr lang="en-US" dirty="0"/>
              <a:t>take more than one octillion (10</a:t>
            </a:r>
            <a:r>
              <a:rPr lang="en-US" dirty="0" smtClean="0"/>
              <a:t>​</a:t>
            </a:r>
            <a:r>
              <a:rPr lang="en-US" baseline="30000" dirty="0" smtClean="0"/>
              <a:t>27</a:t>
            </a:r>
            <a:r>
              <a:rPr lang="en-US" dirty="0"/>
              <a:t>​ ) years to calculate 2</a:t>
            </a:r>
            <a:r>
              <a:rPr lang="en-US" dirty="0" smtClean="0"/>
              <a:t>​</a:t>
            </a:r>
            <a:r>
              <a:rPr lang="en-US" baseline="30000" dirty="0" smtClean="0"/>
              <a:t>128 ​</a:t>
            </a:r>
            <a:r>
              <a:rPr lang="en-US" dirty="0" smtClean="0"/>
              <a:t>hashes </a:t>
            </a:r>
          </a:p>
          <a:p>
            <a:r>
              <a:rPr lang="en-US" dirty="0"/>
              <a:t>MD5 hash </a:t>
            </a:r>
            <a:r>
              <a:rPr lang="en-US" dirty="0" smtClean="0"/>
              <a:t>function, collisions </a:t>
            </a:r>
            <a:r>
              <a:rPr lang="en-US" dirty="0"/>
              <a:t>were eventually found after years of work, leading the function to be deprecated </a:t>
            </a:r>
            <a:r>
              <a:rPr lang="en-US" dirty="0" smtClean="0"/>
              <a:t>and phased </a:t>
            </a:r>
            <a:r>
              <a:rPr lang="en-US" dirty="0"/>
              <a:t>out of practical use. </a:t>
            </a:r>
            <a:br>
              <a:rPr lang="en-US" dirty="0"/>
            </a:br>
            <a:r>
              <a:rPr lang="en-US" dirty="0"/>
              <a:t/>
            </a:r>
            <a:br>
              <a:rPr lang="en-US" dirty="0"/>
            </a:br>
            <a:r>
              <a:rPr lang="en-US" dirty="0"/>
              <a:t/>
            </a:r>
            <a:br>
              <a:rPr lang="en-US" dirty="0"/>
            </a:br>
            <a:endParaRPr lang="en-IN" dirty="0"/>
          </a:p>
        </p:txBody>
      </p:sp>
    </p:spTree>
    <p:extLst>
      <p:ext uri="{BB962C8B-B14F-4D97-AF65-F5344CB8AC3E}">
        <p14:creationId xmlns:p14="http://schemas.microsoft.com/office/powerpoint/2010/main" val="1471161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Application: Message digests</a:t>
            </a:r>
            <a:r>
              <a:rPr lang="en-IN" dirty="0"/>
              <a:t> </a:t>
            </a:r>
          </a:p>
        </p:txBody>
      </p:sp>
      <p:sp>
        <p:nvSpPr>
          <p:cNvPr id="3" name="Content Placeholder 2"/>
          <p:cNvSpPr>
            <a:spLocks noGrp="1"/>
          </p:cNvSpPr>
          <p:nvPr>
            <p:ph idx="1"/>
          </p:nvPr>
        </p:nvSpPr>
        <p:spPr>
          <a:xfrm>
            <a:off x="838200" y="1825624"/>
            <a:ext cx="10515600" cy="5032375"/>
          </a:xfrm>
        </p:spPr>
        <p:txBody>
          <a:bodyPr>
            <a:normAutofit fontScale="92500" lnSpcReduction="20000"/>
          </a:bodyPr>
          <a:lstStyle/>
          <a:p>
            <a:r>
              <a:rPr lang="en-US" dirty="0"/>
              <a:t>What is collision‐resistance useful for? </a:t>
            </a:r>
            <a:endParaRPr lang="en-US" dirty="0" smtClean="0"/>
          </a:p>
          <a:p>
            <a:r>
              <a:rPr lang="en-US" dirty="0" smtClean="0"/>
              <a:t>This property allows </a:t>
            </a:r>
            <a:r>
              <a:rPr lang="en-US" dirty="0"/>
              <a:t>us to use hash outputs as a </a:t>
            </a:r>
            <a:r>
              <a:rPr lang="en-US" dirty="0" smtClean="0"/>
              <a:t>​</a:t>
            </a:r>
            <a:r>
              <a:rPr lang="en-US" b="1" i="1" dirty="0" smtClean="0"/>
              <a:t>message digest</a:t>
            </a:r>
            <a:r>
              <a:rPr lang="en-US" dirty="0" smtClean="0"/>
              <a:t>.</a:t>
            </a:r>
          </a:p>
          <a:p>
            <a:r>
              <a:rPr lang="en-US" dirty="0" smtClean="0"/>
              <a:t>​Consider </a:t>
            </a:r>
            <a:r>
              <a:rPr lang="en-US" b="1" dirty="0" err="1"/>
              <a:t>SecureBox</a:t>
            </a:r>
            <a:r>
              <a:rPr lang="en-US" dirty="0"/>
              <a:t>, </a:t>
            </a:r>
            <a:r>
              <a:rPr lang="en-US" dirty="0" smtClean="0"/>
              <a:t>an authenticated </a:t>
            </a:r>
            <a:r>
              <a:rPr lang="en-US" dirty="0"/>
              <a:t>online file storage system that allows users to upload files and ensure their </a:t>
            </a:r>
            <a:r>
              <a:rPr lang="en-US" dirty="0" smtClean="0"/>
              <a:t>integrity when </a:t>
            </a:r>
            <a:r>
              <a:rPr lang="en-US" dirty="0"/>
              <a:t>they download them</a:t>
            </a:r>
            <a:r>
              <a:rPr lang="en-US" dirty="0" smtClean="0"/>
              <a:t>.</a:t>
            </a:r>
          </a:p>
          <a:p>
            <a:r>
              <a:rPr lang="en-US" b="1" dirty="0" smtClean="0"/>
              <a:t>Problem: </a:t>
            </a:r>
            <a:r>
              <a:rPr lang="en-US" dirty="0" smtClean="0"/>
              <a:t>“Suppose </a:t>
            </a:r>
            <a:r>
              <a:rPr lang="en-US" dirty="0"/>
              <a:t>that Alice uploads really large file, and wants to be able to </a:t>
            </a:r>
            <a:r>
              <a:rPr lang="en-US" dirty="0" smtClean="0"/>
              <a:t>verify later </a:t>
            </a:r>
            <a:r>
              <a:rPr lang="en-US" dirty="0"/>
              <a:t>that the file she downloads is the same as the one she uploads. One way to do that </a:t>
            </a:r>
            <a:r>
              <a:rPr lang="en-US" dirty="0" smtClean="0"/>
              <a:t>would be to save the whole big file locally, and directly compare it to the file she downloads. While this works, it largely defeats the purpose of uploading it in the first place; if Alice needs to have access to a local copy of the file to ensure </a:t>
            </a:r>
            <a:r>
              <a:rPr lang="en-US" dirty="0"/>
              <a:t>its integrity, she can just use the local copy directly</a:t>
            </a:r>
            <a:r>
              <a:rPr lang="en-US" dirty="0" smtClean="0"/>
              <a:t>.”</a:t>
            </a:r>
            <a:r>
              <a:rPr lang="en-US" dirty="0"/>
              <a:t/>
            </a:r>
            <a:br>
              <a:rPr lang="en-US" dirty="0"/>
            </a:br>
            <a:r>
              <a:rPr lang="en-US" dirty="0"/>
              <a:t/>
            </a:r>
            <a:br>
              <a:rPr lang="en-US" dirty="0"/>
            </a:br>
            <a:r>
              <a:rPr lang="en-US" dirty="0"/>
              <a:t/>
            </a:r>
            <a:br>
              <a:rPr lang="en-US" dirty="0"/>
            </a:br>
            <a:endParaRPr lang="en-IN" dirty="0"/>
          </a:p>
        </p:txBody>
      </p:sp>
    </p:spTree>
    <p:extLst>
      <p:ext uri="{BB962C8B-B14F-4D97-AF65-F5344CB8AC3E}">
        <p14:creationId xmlns:p14="http://schemas.microsoft.com/office/powerpoint/2010/main" val="272179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smtClean="0"/>
              <a:t>Solution: </a:t>
            </a:r>
            <a:r>
              <a:rPr lang="en-US" dirty="0" smtClean="0"/>
              <a:t>“Alice </a:t>
            </a:r>
            <a:r>
              <a:rPr lang="en-US" dirty="0"/>
              <a:t>just needs </a:t>
            </a:r>
            <a:r>
              <a:rPr lang="en-US" dirty="0" smtClean="0"/>
              <a:t>to remember </a:t>
            </a:r>
            <a:r>
              <a:rPr lang="en-US" dirty="0"/>
              <a:t>the hash of the original file. When she later downloads the file from </a:t>
            </a:r>
            <a:r>
              <a:rPr lang="en-US" dirty="0" err="1"/>
              <a:t>SecureBox</a:t>
            </a:r>
            <a:r>
              <a:rPr lang="en-US" dirty="0"/>
              <a:t>, </a:t>
            </a:r>
            <a:r>
              <a:rPr lang="en-US" dirty="0" smtClean="0"/>
              <a:t>she computes </a:t>
            </a:r>
            <a:r>
              <a:rPr lang="en-US" dirty="0"/>
              <a:t>the hash of the downloaded file and compares it to the one she stored. If the hashes </a:t>
            </a:r>
            <a:r>
              <a:rPr lang="en-US" dirty="0" smtClean="0"/>
              <a:t>are the </a:t>
            </a:r>
            <a:r>
              <a:rPr lang="en-US" dirty="0"/>
              <a:t>same, then she can conclude that the file is indeed the one she uploaded, but if they are different</a:t>
            </a:r>
            <a:r>
              <a:rPr lang="en-US" dirty="0" smtClean="0"/>
              <a:t>, then </a:t>
            </a:r>
            <a:r>
              <a:rPr lang="en-US" dirty="0"/>
              <a:t>Alice can conclude that the file has been tampered with</a:t>
            </a:r>
            <a:r>
              <a:rPr lang="en-US" dirty="0" smtClean="0"/>
              <a:t>.”</a:t>
            </a:r>
            <a:r>
              <a:rPr lang="en-US" dirty="0"/>
              <a:t/>
            </a:r>
            <a:br>
              <a:rPr lang="en-US" dirty="0"/>
            </a:br>
            <a:endParaRPr lang="en-IN" dirty="0"/>
          </a:p>
        </p:txBody>
      </p:sp>
    </p:spTree>
    <p:extLst>
      <p:ext uri="{BB962C8B-B14F-4D97-AF65-F5344CB8AC3E}">
        <p14:creationId xmlns:p14="http://schemas.microsoft.com/office/powerpoint/2010/main" val="736978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643</TotalTime>
  <Words>516</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Arial Black</vt:lpstr>
      <vt:lpstr>Calibri</vt:lpstr>
      <vt:lpstr>Calibri Light</vt:lpstr>
      <vt:lpstr>Casper</vt:lpstr>
      <vt:lpstr>Karla</vt:lpstr>
      <vt:lpstr>King</vt:lpstr>
      <vt:lpstr>Raleway ExtraBold</vt:lpstr>
      <vt:lpstr>Times New Roman</vt:lpstr>
      <vt:lpstr>Office Theme</vt:lpstr>
      <vt:lpstr>PowerPoint Presentation</vt:lpstr>
      <vt:lpstr>PowerPoint Presentation</vt:lpstr>
      <vt:lpstr>PowerPoint Presentation</vt:lpstr>
      <vt:lpstr>Formal Definition</vt:lpstr>
      <vt:lpstr>PowerPoint Presentation</vt:lpstr>
      <vt:lpstr>PowerPoint Presentation</vt:lpstr>
      <vt:lpstr>PowerPoint Presentation</vt:lpstr>
      <vt:lpstr>Application: Message digests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Ankita</cp:lastModifiedBy>
  <cp:revision>36</cp:revision>
  <dcterms:created xsi:type="dcterms:W3CDTF">2022-02-26T01:24:22Z</dcterms:created>
  <dcterms:modified xsi:type="dcterms:W3CDTF">2023-07-27T08:09:00Z</dcterms:modified>
</cp:coreProperties>
</file>