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3" r:id="rId7"/>
    <p:sldId id="266" r:id="rId8"/>
    <p:sldId id="264"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5553B2-91D4-4E3F-8671-D5B66A97E5B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20707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5553B2-91D4-4E3F-8671-D5B66A97E5B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180490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5553B2-91D4-4E3F-8671-D5B66A97E5B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271863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5553B2-91D4-4E3F-8671-D5B66A97E5B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8105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5553B2-91D4-4E3F-8671-D5B66A97E5B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108905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5553B2-91D4-4E3F-8671-D5B66A97E5BC}"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211704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5553B2-91D4-4E3F-8671-D5B66A97E5BC}"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4086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5553B2-91D4-4E3F-8671-D5B66A97E5BC}"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107655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53B2-91D4-4E3F-8671-D5B66A97E5BC}"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367146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5553B2-91D4-4E3F-8671-D5B66A97E5BC}"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239871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5553B2-91D4-4E3F-8671-D5B66A97E5BC}"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CD165-631F-45A8-9D1B-666D522B1040}" type="slidenum">
              <a:rPr lang="en-IN" smtClean="0"/>
              <a:t>‹#›</a:t>
            </a:fld>
            <a:endParaRPr lang="en-IN"/>
          </a:p>
        </p:txBody>
      </p:sp>
    </p:spTree>
    <p:extLst>
      <p:ext uri="{BB962C8B-B14F-4D97-AF65-F5344CB8AC3E}">
        <p14:creationId xmlns:p14="http://schemas.microsoft.com/office/powerpoint/2010/main" val="406885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553B2-91D4-4E3F-8671-D5B66A97E5BC}"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CD165-631F-45A8-9D1B-666D522B1040}" type="slidenum">
              <a:rPr lang="en-IN" smtClean="0"/>
              <a:t>‹#›</a:t>
            </a:fld>
            <a:endParaRPr lang="en-IN"/>
          </a:p>
        </p:txBody>
      </p:sp>
    </p:spTree>
    <p:extLst>
      <p:ext uri="{BB962C8B-B14F-4D97-AF65-F5344CB8AC3E}">
        <p14:creationId xmlns:p14="http://schemas.microsoft.com/office/powerpoint/2010/main" val="3558336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2" cy="1071878"/>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97394" y="5049513"/>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Public key crypto</a:t>
            </a:r>
          </a:p>
          <a:p>
            <a:pPr lvl="0" defTabSz="622300">
              <a:lnSpc>
                <a:spcPct val="90000"/>
              </a:lnSpc>
              <a:spcBef>
                <a:spcPct val="0"/>
              </a:spcBef>
              <a:spcAft>
                <a:spcPct val="35000"/>
              </a:spcAft>
            </a:pPr>
            <a:r>
              <a:rPr lang="en-US" b="1" dirty="0" smtClean="0">
                <a:latin typeface="Raleway ExtraBold" pitchFamily="34" charset="-52"/>
              </a:rPr>
              <a:t>Mapped with CO4</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76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TextBox 4"/>
          <p:cNvSpPr txBox="1"/>
          <p:nvPr/>
        </p:nvSpPr>
        <p:spPr>
          <a:xfrm>
            <a:off x="955965" y="2272145"/>
            <a:ext cx="10397836" cy="2985433"/>
          </a:xfrm>
          <a:prstGeom prst="rect">
            <a:avLst/>
          </a:prstGeom>
          <a:noFill/>
        </p:spPr>
        <p:txBody>
          <a:bodyPr wrap="square" rtlCol="0">
            <a:spAutoFit/>
          </a:bodyPr>
          <a:lstStyle/>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RSA Decryption</a:t>
            </a:r>
          </a:p>
          <a:p>
            <a:pPr lvl="0" eaLnBrk="0" fontAlgn="base" hangingPunct="0">
              <a:spcBef>
                <a:spcPct val="0"/>
              </a:spcBef>
              <a:spcAft>
                <a:spcPct val="0"/>
              </a:spcAft>
            </a:pP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The decryption process for RSA is also very straightforward. Suppose that the receiver of public-key pair (n, e) has received a </a:t>
            </a:r>
            <a:r>
              <a:rPr lang="en-US" altLang="en-US" dirty="0" err="1">
                <a:solidFill>
                  <a:srgbClr val="000000"/>
                </a:solidFill>
                <a:latin typeface="Arial" panose="020B0604020202020204" pitchFamily="34" charset="0"/>
                <a:cs typeface="Arial" panose="020B0604020202020204" pitchFamily="34" charset="0"/>
              </a:rPr>
              <a:t>ciphertext</a:t>
            </a:r>
            <a:r>
              <a:rPr lang="en-US" altLang="en-US" dirty="0">
                <a:solidFill>
                  <a:srgbClr val="000000"/>
                </a:solidFill>
                <a:latin typeface="Arial" panose="020B0604020202020204" pitchFamily="34" charset="0"/>
                <a:cs typeface="Arial" panose="020B0604020202020204" pitchFamily="34" charset="0"/>
              </a:rPr>
              <a:t> C.</a:t>
            </a:r>
            <a:endParaRPr lang="en-US" altLang="en-US"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Receiver raises C to the power of his private key d. The result modulo n will be the plaintext P.</a:t>
            </a:r>
            <a:endParaRPr lang="en-US" alt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Plaintext = C</a:t>
            </a:r>
            <a:r>
              <a:rPr kumimoji="0" lang="en-US" altLang="en-US" sz="105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mod n </a:t>
            </a:r>
            <a:endParaRPr kumimoji="0" lang="en-US" alt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Returning again to our numerical example, the </a:t>
            </a:r>
            <a:r>
              <a:rPr lang="en-US" altLang="en-US" dirty="0" err="1">
                <a:solidFill>
                  <a:srgbClr val="000000"/>
                </a:solidFill>
                <a:latin typeface="Arial" panose="020B0604020202020204" pitchFamily="34" charset="0"/>
                <a:cs typeface="Arial" panose="020B0604020202020204" pitchFamily="34" charset="0"/>
              </a:rPr>
              <a:t>ciphertext</a:t>
            </a:r>
            <a:r>
              <a:rPr lang="en-US" altLang="en-US" dirty="0">
                <a:solidFill>
                  <a:srgbClr val="000000"/>
                </a:solidFill>
                <a:latin typeface="Arial" panose="020B0604020202020204" pitchFamily="34" charset="0"/>
                <a:cs typeface="Arial" panose="020B0604020202020204" pitchFamily="34" charset="0"/>
              </a:rPr>
              <a:t> C = 82 would get decrypted to number 10 using private key 29 −</a:t>
            </a:r>
            <a:endParaRPr lang="en-US" alt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Plaintext = 82</a:t>
            </a:r>
            <a:r>
              <a:rPr kumimoji="0" lang="en-US" altLang="en-US" sz="105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29</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mod 91 = 10</a:t>
            </a:r>
            <a:r>
              <a:rPr kumimoji="0" lang="en-US" altLang="en-US" sz="16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2139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Cryptography</a:t>
            </a:r>
            <a:endParaRPr lang="en-IN" dirty="0"/>
          </a:p>
        </p:txBody>
      </p:sp>
      <p:sp>
        <p:nvSpPr>
          <p:cNvPr id="3" name="Content Placeholder 2"/>
          <p:cNvSpPr>
            <a:spLocks noGrp="1"/>
          </p:cNvSpPr>
          <p:nvPr>
            <p:ph idx="1"/>
          </p:nvPr>
        </p:nvSpPr>
        <p:spPr/>
        <p:txBody>
          <a:bodyPr/>
          <a:lstStyle/>
          <a:p>
            <a:r>
              <a:rPr lang="en-US" b="1" dirty="0"/>
              <a:t>Cryptography</a:t>
            </a:r>
            <a:r>
              <a:rPr lang="en-US" dirty="0"/>
              <a:t> is technique of securing information and </a:t>
            </a:r>
            <a:r>
              <a:rPr lang="en-US" dirty="0" smtClean="0"/>
              <a:t>communications </a:t>
            </a:r>
            <a:r>
              <a:rPr lang="en-US" dirty="0"/>
              <a:t>through use of codes so that only those person for whom the information is intended can understand it and process it. Thus preventing unauthorized access to information. The prefix “crypt” means “hidden” and suffix </a:t>
            </a:r>
            <a:r>
              <a:rPr lang="en-US" dirty="0" smtClean="0"/>
              <a:t>“</a:t>
            </a:r>
            <a:r>
              <a:rPr lang="en-US" dirty="0" err="1" smtClean="0"/>
              <a:t>graphy</a:t>
            </a:r>
            <a:r>
              <a:rPr lang="en-US" dirty="0" smtClean="0"/>
              <a:t>” </a:t>
            </a:r>
            <a:r>
              <a:rPr lang="en-US" dirty="0"/>
              <a:t>means “writing”.</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2" cy="1071878"/>
          </a:xfrm>
          <a:prstGeom prst="rect">
            <a:avLst/>
          </a:prstGeom>
        </p:spPr>
      </p:pic>
    </p:spTree>
    <p:extLst>
      <p:ext uri="{BB962C8B-B14F-4D97-AF65-F5344CB8AC3E}">
        <p14:creationId xmlns:p14="http://schemas.microsoft.com/office/powerpoint/2010/main" val="290314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Public-key cryptography</a:t>
            </a:r>
            <a:r>
              <a:rPr lang="en-US" dirty="0"/>
              <a:t>, or </a:t>
            </a:r>
            <a:r>
              <a:rPr lang="en-US" b="1" dirty="0"/>
              <a:t>asymmetric cryptography</a:t>
            </a:r>
            <a:r>
              <a:rPr lang="en-US" dirty="0"/>
              <a:t>, is a cryptographic system that uses pairs of keys. Each pair consists of a </a:t>
            </a:r>
            <a:r>
              <a:rPr lang="en-US" i="1" dirty="0"/>
              <a:t>public key</a:t>
            </a:r>
            <a:r>
              <a:rPr lang="en-US" dirty="0"/>
              <a:t> (which may be known to others) and a </a:t>
            </a:r>
            <a:r>
              <a:rPr lang="en-US" i="1" dirty="0"/>
              <a:t>private key</a:t>
            </a:r>
            <a:r>
              <a:rPr lang="en-US" dirty="0"/>
              <a:t> (which may not be known by anyone except the owner</a:t>
            </a:r>
            <a:r>
              <a:rPr lang="en-US" dirty="0" smtClean="0"/>
              <a:t>).</a:t>
            </a:r>
          </a:p>
          <a:p>
            <a:r>
              <a:rPr lang="en-US" dirty="0" smtClean="0"/>
              <a:t>OR</a:t>
            </a:r>
          </a:p>
          <a:p>
            <a:r>
              <a:rPr lang="en-US" dirty="0"/>
              <a:t>Public key cryptography involves a pair of keys known as a public key and a private key (a </a:t>
            </a:r>
            <a:r>
              <a:rPr lang="en-US" i="1" dirty="0"/>
              <a:t>public key pair</a:t>
            </a:r>
            <a:r>
              <a:rPr lang="en-US" dirty="0"/>
              <a:t>), which are associated with an entity that needs to authenticate its identity electronically or to sign or encrypt data</a:t>
            </a:r>
            <a:r>
              <a:rPr lang="en-US" dirty="0" smtClean="0"/>
              <a:t>.</a:t>
            </a:r>
          </a:p>
          <a:p>
            <a:r>
              <a:rPr lang="en-US" dirty="0" smtClean="0"/>
              <a:t>Each public key is published and the corresponding private key is kept secret. Data that is encrypted with the public key can be decrypted only with the corresponding private key.</a:t>
            </a:r>
            <a:endParaRPr lang="en-IN"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2" cy="1071878"/>
          </a:xfrm>
          <a:prstGeom prst="rect">
            <a:avLst/>
          </a:prstGeom>
        </p:spPr>
      </p:pic>
    </p:spTree>
    <p:extLst>
      <p:ext uri="{BB962C8B-B14F-4D97-AF65-F5344CB8AC3E}">
        <p14:creationId xmlns:p14="http://schemas.microsoft.com/office/powerpoint/2010/main" val="261710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69139"/>
          </a:xfrm>
        </p:spPr>
        <p:txBody>
          <a:bodyPr/>
          <a:lstStyle/>
          <a:p>
            <a:pPr fontAlgn="base"/>
            <a:r>
              <a:rPr lang="en-US" dirty="0"/>
              <a:t>Public key cryptography enables the following</a:t>
            </a:r>
            <a:r>
              <a:rPr lang="en-US" dirty="0" smtClean="0"/>
              <a:t>:</a:t>
            </a:r>
          </a:p>
          <a:p>
            <a:pPr lvl="1" fontAlgn="base"/>
            <a:r>
              <a:rPr lang="en-US" dirty="0" smtClean="0"/>
              <a:t>Encryption </a:t>
            </a:r>
            <a:r>
              <a:rPr lang="en-US" dirty="0"/>
              <a:t>and decryption, which allow two communicating parties to disguise data that they send to each other. </a:t>
            </a:r>
            <a:endParaRPr lang="en-US" dirty="0" smtClean="0"/>
          </a:p>
          <a:p>
            <a:pPr lvl="2" fontAlgn="base"/>
            <a:r>
              <a:rPr lang="en-US" dirty="0" smtClean="0"/>
              <a:t>The </a:t>
            </a:r>
            <a:r>
              <a:rPr lang="en-US" dirty="0"/>
              <a:t>sender encrypts, or scrambles, the data before sending it. The receiver decrypts, or unscrambles, the data after receiving it. While in transit, the encrypted data is not understood by an intruder.</a:t>
            </a:r>
          </a:p>
          <a:p>
            <a:pPr lvl="1" fontAlgn="base"/>
            <a:r>
              <a:rPr lang="en-US" dirty="0"/>
              <a:t>Nonrepudiation, which prevents:</a:t>
            </a:r>
          </a:p>
          <a:p>
            <a:pPr lvl="2" fontAlgn="base"/>
            <a:r>
              <a:rPr lang="en-US" dirty="0"/>
              <a:t>The sender of the data from claiming, at a later date, that the data was never sent</a:t>
            </a:r>
          </a:p>
          <a:p>
            <a:pPr lvl="2" fontAlgn="base"/>
            <a:r>
              <a:rPr lang="en-US" dirty="0"/>
              <a:t>The data from being altered.</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2" cy="1071878"/>
          </a:xfrm>
          <a:prstGeom prst="rect">
            <a:avLst/>
          </a:prstGeom>
        </p:spPr>
      </p:pic>
    </p:spTree>
    <p:extLst>
      <p:ext uri="{BB962C8B-B14F-4D97-AF65-F5344CB8AC3E}">
        <p14:creationId xmlns:p14="http://schemas.microsoft.com/office/powerpoint/2010/main" val="13204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924" y="766907"/>
            <a:ext cx="8552151" cy="5308232"/>
          </a:xfr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2" cy="1071878"/>
          </a:xfrm>
          <a:prstGeom prst="rect">
            <a:avLst/>
          </a:prstGeom>
        </p:spPr>
      </p:pic>
    </p:spTree>
    <p:extLst>
      <p:ext uri="{BB962C8B-B14F-4D97-AF65-F5344CB8AC3E}">
        <p14:creationId xmlns:p14="http://schemas.microsoft.com/office/powerpoint/2010/main" val="309275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1825624"/>
            <a:ext cx="11166763" cy="4575175"/>
          </a:xfrm>
        </p:spPr>
        <p:txBody>
          <a:bodyPr/>
          <a:lstStyle/>
          <a:p>
            <a:r>
              <a:rPr lang="en-US" dirty="0"/>
              <a:t>The process for sending and receiving data via asymmetric cryptography typically consists of five steps</a:t>
            </a:r>
            <a:r>
              <a:rPr lang="en-US" dirty="0" smtClean="0"/>
              <a:t>:</a:t>
            </a:r>
          </a:p>
          <a:p>
            <a:pPr marL="0" indent="0">
              <a:buNone/>
            </a:pPr>
            <a:endParaRPr lang="en-US" dirty="0"/>
          </a:p>
          <a:p>
            <a:pPr lvl="1"/>
            <a:r>
              <a:rPr lang="en-US" b="1" dirty="0"/>
              <a:t>Key generation.</a:t>
            </a:r>
            <a:r>
              <a:rPr lang="en-US" dirty="0"/>
              <a:t> Each individual generates a public and private key.</a:t>
            </a:r>
          </a:p>
          <a:p>
            <a:pPr lvl="1"/>
            <a:r>
              <a:rPr lang="en-US" b="1" dirty="0"/>
              <a:t>Key exchange.</a:t>
            </a:r>
            <a:r>
              <a:rPr lang="en-US" dirty="0"/>
              <a:t> The sender and recipient exchange public keys.</a:t>
            </a:r>
          </a:p>
          <a:p>
            <a:pPr lvl="1"/>
            <a:r>
              <a:rPr lang="en-US" b="1" dirty="0"/>
              <a:t>Encryption.</a:t>
            </a:r>
            <a:r>
              <a:rPr lang="en-US" dirty="0"/>
              <a:t> The sender's data is encrypted using the recipient's public key.</a:t>
            </a:r>
          </a:p>
          <a:p>
            <a:pPr lvl="1"/>
            <a:r>
              <a:rPr lang="en-US" b="1" dirty="0"/>
              <a:t>Sending encrypted data.</a:t>
            </a:r>
            <a:r>
              <a:rPr lang="en-US" dirty="0"/>
              <a:t> The encrypted data is sent to the recipient.</a:t>
            </a:r>
          </a:p>
          <a:p>
            <a:pPr lvl="1"/>
            <a:r>
              <a:rPr lang="en-US" b="1" dirty="0"/>
              <a:t>Decryption.</a:t>
            </a:r>
            <a:r>
              <a:rPr lang="en-US" dirty="0"/>
              <a:t> The recipient decrypts the message using their own private key.</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2" cy="1071878"/>
          </a:xfrm>
          <a:prstGeom prst="rect">
            <a:avLst/>
          </a:prstGeom>
        </p:spPr>
      </p:pic>
    </p:spTree>
    <p:extLst>
      <p:ext uri="{BB962C8B-B14F-4D97-AF65-F5344CB8AC3E}">
        <p14:creationId xmlns:p14="http://schemas.microsoft.com/office/powerpoint/2010/main" val="107233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7711"/>
          </a:xfrm>
        </p:spPr>
        <p:txBody>
          <a:bodyPr>
            <a:normAutofit fontScale="90000"/>
          </a:bodyPr>
          <a:lstStyle/>
          <a:p>
            <a:r>
              <a:rPr lang="en-US" dirty="0" smtClean="0"/>
              <a:t>Key Generation</a:t>
            </a:r>
            <a:endParaRPr lang="en-IN" dirty="0"/>
          </a:p>
        </p:txBody>
      </p:sp>
      <p:sp>
        <p:nvSpPr>
          <p:cNvPr id="3" name="Content Placeholder 2"/>
          <p:cNvSpPr>
            <a:spLocks noGrp="1"/>
          </p:cNvSpPr>
          <p:nvPr>
            <p:ph idx="1"/>
          </p:nvPr>
        </p:nvSpPr>
        <p:spPr>
          <a:xfrm>
            <a:off x="838200" y="623455"/>
            <a:ext cx="10515600" cy="5553508"/>
          </a:xfrm>
        </p:spPr>
        <p:txBody>
          <a:bodyPr>
            <a:normAutofit fontScale="85000" lnSpcReduction="20000"/>
          </a:bodyPr>
          <a:lstStyle/>
          <a:p>
            <a:r>
              <a:rPr lang="en-US" dirty="0"/>
              <a:t>Each person or a party who desires to participate in communication using encryption needs to generate a pair of keys, namely public key and private key. </a:t>
            </a:r>
            <a:endParaRPr lang="en-US" dirty="0" smtClean="0"/>
          </a:p>
          <a:p>
            <a:r>
              <a:rPr lang="en-US" dirty="0" smtClean="0"/>
              <a:t>The </a:t>
            </a:r>
            <a:r>
              <a:rPr lang="en-US" dirty="0"/>
              <a:t>process followed in the generation of keys is described below </a:t>
            </a:r>
            <a:r>
              <a:rPr lang="en-US" dirty="0" smtClean="0"/>
              <a:t>−</a:t>
            </a:r>
          </a:p>
          <a:p>
            <a:pPr lvl="1"/>
            <a:r>
              <a:rPr lang="en-US" b="1" dirty="0"/>
              <a:t>Generate the RSA modulus (n)</a:t>
            </a:r>
            <a:endParaRPr lang="en-US" dirty="0"/>
          </a:p>
          <a:p>
            <a:pPr lvl="2"/>
            <a:r>
              <a:rPr lang="en-US" dirty="0"/>
              <a:t>Select two large primes, p and q.</a:t>
            </a:r>
          </a:p>
          <a:p>
            <a:pPr lvl="2"/>
            <a:r>
              <a:rPr lang="en-US" dirty="0"/>
              <a:t>Calculate n=p*q. For strong unbreakable encryption, let n be a large number, typically a minimum of 512 bits.</a:t>
            </a:r>
          </a:p>
          <a:p>
            <a:pPr lvl="1"/>
            <a:r>
              <a:rPr lang="en-US" b="1" dirty="0"/>
              <a:t>Find Derived Number (e)</a:t>
            </a:r>
            <a:endParaRPr lang="en-US" dirty="0"/>
          </a:p>
          <a:p>
            <a:pPr lvl="2"/>
            <a:r>
              <a:rPr lang="en-US" dirty="0"/>
              <a:t>Number </a:t>
            </a:r>
            <a:r>
              <a:rPr lang="en-US" b="1" dirty="0"/>
              <a:t>e</a:t>
            </a:r>
            <a:r>
              <a:rPr lang="en-US" dirty="0"/>
              <a:t> must be greater than 1 and less than (p − 1)(q − 1).</a:t>
            </a:r>
          </a:p>
          <a:p>
            <a:pPr lvl="2"/>
            <a:r>
              <a:rPr lang="en-US" dirty="0"/>
              <a:t>There must be no common factor for e and (p − 1)(q − 1) except for 1. In other words two numbers e and (p – 1)(q – 1) are coprime.</a:t>
            </a:r>
          </a:p>
          <a:p>
            <a:pPr lvl="1"/>
            <a:r>
              <a:rPr lang="en-US" b="1" dirty="0"/>
              <a:t>Form the public key</a:t>
            </a:r>
            <a:endParaRPr lang="en-US" dirty="0"/>
          </a:p>
          <a:p>
            <a:pPr lvl="2"/>
            <a:r>
              <a:rPr lang="en-US" dirty="0"/>
              <a:t>The pair of numbers (n, e) form the RSA public key and is made public.</a:t>
            </a:r>
          </a:p>
          <a:p>
            <a:pPr lvl="2"/>
            <a:r>
              <a:rPr lang="en-US" dirty="0"/>
              <a:t>Interestingly, though n is part of the public key, difficulty in factorizing a large prime number ensures that attacker cannot find in finite time the two primes (p &amp; q) used to obtain n. This is strength of RSA.</a:t>
            </a:r>
          </a:p>
          <a:p>
            <a:pPr lvl="1"/>
            <a:r>
              <a:rPr lang="en-US" b="1" dirty="0"/>
              <a:t>Generate the private key</a:t>
            </a:r>
            <a:endParaRPr lang="en-US" dirty="0"/>
          </a:p>
          <a:p>
            <a:pPr lvl="2"/>
            <a:r>
              <a:rPr lang="en-US" dirty="0"/>
              <a:t>Private Key d is calculated from p, q, and e. For given n and e, there is unique number d.</a:t>
            </a:r>
          </a:p>
          <a:p>
            <a:pPr lvl="2"/>
            <a:r>
              <a:rPr lang="en-US" dirty="0"/>
              <a:t>Number d is the inverse of e modulo (p - 1)(q – 1). This means that d is the number less than (p - 1)(q - 1) such that when multiplied by e, it is equal to 1 modulo (p - 1)(q - 1).</a:t>
            </a:r>
          </a:p>
          <a:p>
            <a:pPr lvl="2"/>
            <a:r>
              <a:rPr lang="en-US" dirty="0"/>
              <a:t>This relationship is written mathematically as follows </a:t>
            </a:r>
            <a:r>
              <a:rPr lang="en-US" dirty="0" smtClean="0"/>
              <a:t>:− </a:t>
            </a:r>
            <a:r>
              <a:rPr lang="en-US" altLang="en-US" dirty="0" err="1">
                <a:latin typeface="Courier New" panose="02070309020205020404" pitchFamily="49" charset="0"/>
              </a:rPr>
              <a:t>ed</a:t>
            </a:r>
            <a:r>
              <a:rPr lang="en-US" altLang="en-US" dirty="0">
                <a:latin typeface="Courier New" panose="02070309020205020404" pitchFamily="49" charset="0"/>
              </a:rPr>
              <a:t> = 1 mod (p − 1)(q − 1)</a:t>
            </a:r>
            <a:r>
              <a:rPr lang="en-US" altLang="en-US" dirty="0"/>
              <a:t> </a:t>
            </a:r>
            <a:endParaRPr lang="en-US" dirty="0"/>
          </a:p>
          <a:p>
            <a:pPr lvl="1"/>
            <a:endParaRPr lang="en-IN" dirty="0"/>
          </a:p>
        </p:txBody>
      </p:sp>
      <p:sp>
        <p:nvSpPr>
          <p:cNvPr id="4"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621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3345" y="692728"/>
            <a:ext cx="11127149" cy="5970865"/>
          </a:xfrm>
          <a:prstGeom prst="rect">
            <a:avLst/>
          </a:prstGeom>
          <a:noFill/>
        </p:spPr>
        <p:txBody>
          <a:bodyPr wrap="square" rtlCol="0">
            <a:spAutoFit/>
          </a:bodyPr>
          <a:lstStyle/>
          <a:p>
            <a:pPr lvl="0" eaLnBrk="0" fontAlgn="base" hangingPunct="0">
              <a:spcBef>
                <a:spcPct val="0"/>
              </a:spcBef>
              <a:spcAft>
                <a:spcPct val="0"/>
              </a:spcAft>
            </a:pPr>
            <a:r>
              <a:rPr kumimoji="0" lang="en-US" alt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Example</a:t>
            </a:r>
          </a:p>
          <a:p>
            <a:pPr lvl="0" eaLnBrk="0" fontAlgn="base" hangingPunct="0">
              <a:spcBef>
                <a:spcPct val="0"/>
              </a:spcBef>
              <a:spcAft>
                <a:spcPct val="0"/>
              </a:spcAft>
            </a:pPr>
            <a:r>
              <a:rPr lang="en-US" altLang="en-US" sz="2400" dirty="0">
                <a:solidFill>
                  <a:srgbClr val="000000"/>
                </a:solidFill>
                <a:latin typeface="Arial" panose="020B0604020202020204" pitchFamily="34" charset="0"/>
                <a:cs typeface="Arial" panose="020B0604020202020204" pitchFamily="34" charset="0"/>
              </a:rPr>
              <a:t>An example of generating RSA Key pair is given below. </a:t>
            </a:r>
            <a:endParaRPr lang="en-US" altLang="en-US" sz="2400" dirty="0" smtClean="0">
              <a:solidFill>
                <a:srgbClr val="000000"/>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400" dirty="0" smtClean="0">
                <a:solidFill>
                  <a:srgbClr val="000000"/>
                </a:solidFill>
                <a:latin typeface="Arial" panose="020B0604020202020204" pitchFamily="34" charset="0"/>
                <a:cs typeface="Arial" panose="020B0604020202020204" pitchFamily="34" charset="0"/>
              </a:rPr>
              <a:t>(</a:t>
            </a:r>
            <a:r>
              <a:rPr lang="en-US" altLang="en-US" sz="2400" dirty="0">
                <a:solidFill>
                  <a:srgbClr val="000000"/>
                </a:solidFill>
                <a:latin typeface="Arial" panose="020B0604020202020204" pitchFamily="34" charset="0"/>
                <a:cs typeface="Arial" panose="020B0604020202020204" pitchFamily="34" charset="0"/>
              </a:rPr>
              <a:t>For ease of understanding, the primes p &amp; q taken here are small values. Practically, these values are very high).</a:t>
            </a:r>
            <a:endParaRPr kumimoji="0" lang="en-US" altLang="en-US" sz="2000" b="0" i="0" u="none" strike="noStrike" cap="none" normalizeH="0" baseline="0" dirty="0" smtClean="0">
              <a:ln>
                <a:noFill/>
              </a:ln>
              <a:solidFill>
                <a:schemeClr val="tx1"/>
              </a:solidFill>
              <a:effectLst/>
            </a:endParaRPr>
          </a:p>
          <a:p>
            <a:pPr lvl="1" eaLnBrk="0" fontAlgn="base" hangingPunct="0">
              <a:spcBef>
                <a:spcPct val="0"/>
              </a:spcBef>
              <a:spcAft>
                <a:spcPct val="0"/>
              </a:spcAft>
              <a:buFontTx/>
              <a:buChar char="•"/>
            </a:pPr>
            <a:r>
              <a:rPr lang="en-US" altLang="en-US" sz="2400" dirty="0">
                <a:solidFill>
                  <a:srgbClr val="000000"/>
                </a:solidFill>
                <a:latin typeface="Arial" panose="020B0604020202020204" pitchFamily="34" charset="0"/>
                <a:cs typeface="Arial" panose="020B0604020202020204" pitchFamily="34" charset="0"/>
              </a:rPr>
              <a:t>Let two primes be p = 7 and q = 13. Thus, modulus n = </a:t>
            </a:r>
            <a:r>
              <a:rPr lang="en-US" altLang="en-US" sz="2400" dirty="0" err="1">
                <a:solidFill>
                  <a:srgbClr val="000000"/>
                </a:solidFill>
                <a:latin typeface="Arial" panose="020B0604020202020204" pitchFamily="34" charset="0"/>
                <a:cs typeface="Arial" panose="020B0604020202020204" pitchFamily="34" charset="0"/>
              </a:rPr>
              <a:t>pq</a:t>
            </a:r>
            <a:r>
              <a:rPr lang="en-US" altLang="en-US" sz="2400" dirty="0">
                <a:solidFill>
                  <a:srgbClr val="000000"/>
                </a:solidFill>
                <a:latin typeface="Arial" panose="020B0604020202020204" pitchFamily="34" charset="0"/>
                <a:cs typeface="Arial" panose="020B0604020202020204" pitchFamily="34" charset="0"/>
              </a:rPr>
              <a:t> = 7 x 13 = 91.</a:t>
            </a:r>
            <a:endParaRPr lang="en-US" altLang="en-US" sz="2400"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sz="2400" dirty="0">
                <a:solidFill>
                  <a:srgbClr val="000000"/>
                </a:solidFill>
                <a:latin typeface="Arial" panose="020B0604020202020204" pitchFamily="34" charset="0"/>
                <a:cs typeface="Arial" panose="020B0604020202020204" pitchFamily="34" charset="0"/>
              </a:rPr>
              <a:t>Select e = 5, which is a valid choice since there is no number that is common </a:t>
            </a:r>
            <a:r>
              <a:rPr lang="en-US" altLang="en-US" sz="2400" dirty="0" smtClean="0">
                <a:solidFill>
                  <a:srgbClr val="000000"/>
                </a:solidFill>
                <a:latin typeface="Arial" panose="020B0604020202020204" pitchFamily="34" charset="0"/>
                <a:cs typeface="Arial" panose="020B0604020202020204" pitchFamily="34" charset="0"/>
              </a:rPr>
              <a:t>factor </a:t>
            </a:r>
            <a:r>
              <a:rPr lang="en-US" altLang="en-US" sz="2400" dirty="0">
                <a:solidFill>
                  <a:srgbClr val="000000"/>
                </a:solidFill>
                <a:latin typeface="Arial" panose="020B0604020202020204" pitchFamily="34" charset="0"/>
                <a:cs typeface="Arial" panose="020B0604020202020204" pitchFamily="34" charset="0"/>
              </a:rPr>
              <a:t>of 5 and (p − 1)(q − 1) = 6 × 12 = 72, except for 1.</a:t>
            </a:r>
            <a:endParaRPr lang="en-US" altLang="en-US" sz="2400"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sz="2400" dirty="0">
                <a:solidFill>
                  <a:srgbClr val="000000"/>
                </a:solidFill>
                <a:latin typeface="Arial" panose="020B0604020202020204" pitchFamily="34" charset="0"/>
                <a:cs typeface="Arial" panose="020B0604020202020204" pitchFamily="34" charset="0"/>
              </a:rPr>
              <a:t>The pair of numbers (n, e) = (91, 5) forms the public key and can be made available to anyone whom we wish to be able to send us encrypted messages.</a:t>
            </a:r>
            <a:endParaRPr lang="en-US" altLang="en-US" sz="2400"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sz="2400" dirty="0">
                <a:solidFill>
                  <a:srgbClr val="000000"/>
                </a:solidFill>
                <a:latin typeface="Arial" panose="020B0604020202020204" pitchFamily="34" charset="0"/>
                <a:cs typeface="Arial" panose="020B0604020202020204" pitchFamily="34" charset="0"/>
              </a:rPr>
              <a:t>Input p = 7, q = 13, and e = 5 to the Extended Euclidean Algorithm. The output will be d = 29.</a:t>
            </a:r>
            <a:endParaRPr lang="en-US" altLang="en-US" sz="2400"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sz="2400" dirty="0">
                <a:solidFill>
                  <a:srgbClr val="000000"/>
                </a:solidFill>
                <a:latin typeface="Arial" panose="020B0604020202020204" pitchFamily="34" charset="0"/>
                <a:cs typeface="Arial" panose="020B0604020202020204" pitchFamily="34" charset="0"/>
              </a:rPr>
              <a:t>Check that the d calculated is correct by computing −</a:t>
            </a:r>
            <a:endParaRPr lang="en-US" altLang="en-US" sz="2400" dirty="0">
              <a:latin typeface="Arial" panose="020B0604020202020204" pitchFamily="34" charset="0"/>
              <a:cs typeface="Arial" panose="020B0604020202020204" pitchFamily="34" charset="0"/>
            </a:endParaRPr>
          </a:p>
          <a:p>
            <a:pPr lvl="1" eaLnBrk="0" fontAlgn="base" hangingPunct="0">
              <a:spcBef>
                <a:spcPct val="0"/>
              </a:spcBef>
              <a:spcAft>
                <a:spcPct val="0"/>
              </a:spcAft>
            </a:pPr>
            <a:r>
              <a:rPr kumimoji="0" lang="en-US" alt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de = 29 × 5 = 145 = 1 mod 72 </a:t>
            </a:r>
            <a:endParaRPr kumimoji="0" lang="en-US" altLang="en-US" sz="2000" b="0" i="0" u="none" strike="noStrike" cap="none" normalizeH="0" baseline="0" dirty="0" smtClean="0">
              <a:ln>
                <a:noFill/>
              </a:ln>
              <a:solidFill>
                <a:schemeClr val="tx1"/>
              </a:solidFill>
              <a:effectLst/>
            </a:endParaRPr>
          </a:p>
          <a:p>
            <a:pPr lvl="1" eaLnBrk="0" fontAlgn="base" hangingPunct="0">
              <a:spcBef>
                <a:spcPct val="0"/>
              </a:spcBef>
              <a:spcAft>
                <a:spcPct val="0"/>
              </a:spcAft>
              <a:buFontTx/>
              <a:buChar char="•"/>
            </a:pPr>
            <a:r>
              <a:rPr lang="en-US" altLang="en-US" sz="2400" dirty="0">
                <a:solidFill>
                  <a:srgbClr val="000000"/>
                </a:solidFill>
                <a:latin typeface="Arial" panose="020B0604020202020204" pitchFamily="34" charset="0"/>
                <a:cs typeface="Arial" panose="020B0604020202020204" pitchFamily="34" charset="0"/>
              </a:rPr>
              <a:t>Hence, public key is (91, 5) and private keys is (91, 29).</a:t>
            </a:r>
            <a:endParaRPr lang="en-US" altLang="en-US"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438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Encryption and </a:t>
            </a:r>
            <a:r>
              <a:rPr lang="en-IN" dirty="0" smtClean="0"/>
              <a:t>Decryption</a:t>
            </a:r>
            <a:endParaRPr lang="en-IN" dirty="0"/>
          </a:p>
        </p:txBody>
      </p:sp>
      <p:sp>
        <p:nvSpPr>
          <p:cNvPr id="5" name="TextBox 4"/>
          <p:cNvSpPr txBox="1"/>
          <p:nvPr/>
        </p:nvSpPr>
        <p:spPr>
          <a:xfrm>
            <a:off x="983673" y="1967345"/>
            <a:ext cx="10016836" cy="4001095"/>
          </a:xfrm>
          <a:prstGeom prst="rect">
            <a:avLst/>
          </a:prstGeom>
          <a:noFill/>
        </p:spPr>
        <p:txBody>
          <a:bodyPr wrap="square" rtlCol="0">
            <a:spAutoFit/>
          </a:bodyPr>
          <a:lstStyle/>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RSA Encryption</a:t>
            </a:r>
          </a:p>
          <a:p>
            <a:pPr lvl="1"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Suppose the sender wish to send some text message to someone whose public key is (n, e).</a:t>
            </a:r>
            <a:endParaRPr lang="en-US" altLang="en-US"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The sender then represents the plaintext as a series of numbers less than n.</a:t>
            </a:r>
            <a:endParaRPr lang="en-US" altLang="en-US"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To encrypt the first plaintext P, which is a number modulo n. The encryption process is simple mathematical </a:t>
            </a:r>
            <a:endParaRPr lang="en-US" altLang="en-US" dirty="0" smtClean="0">
              <a:solidFill>
                <a:srgbClr val="000000"/>
              </a:solidFill>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dirty="0" smtClean="0">
                <a:solidFill>
                  <a:srgbClr val="000000"/>
                </a:solidFill>
                <a:latin typeface="Arial" panose="020B0604020202020204" pitchFamily="34" charset="0"/>
                <a:cs typeface="Arial" panose="020B0604020202020204" pitchFamily="34" charset="0"/>
              </a:rPr>
              <a:t>step </a:t>
            </a:r>
            <a:r>
              <a:rPr lang="en-US" altLang="en-US" dirty="0">
                <a:solidFill>
                  <a:srgbClr val="000000"/>
                </a:solidFill>
                <a:latin typeface="Arial" panose="020B0604020202020204" pitchFamily="34" charset="0"/>
                <a:cs typeface="Arial" panose="020B0604020202020204" pitchFamily="34" charset="0"/>
              </a:rPr>
              <a:t>as −</a:t>
            </a:r>
            <a:endParaRPr lang="en-US" altLang="en-US" dirty="0">
              <a:latin typeface="Arial" panose="020B0604020202020204" pitchFamily="34" charset="0"/>
              <a:cs typeface="Arial" panose="020B0604020202020204" pitchFamily="34"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t>
            </a:r>
            <a:r>
              <a:rPr kumimoji="0" lang="en-US" alt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P</a:t>
            </a:r>
            <a:r>
              <a:rPr kumimoji="0" lang="en-US" altLang="en-US" sz="1050" b="0" i="0" u="none" strike="noStrike" cap="none" normalizeH="0" baseline="30000" dirty="0" err="1" smtClean="0">
                <a:ln>
                  <a:noFill/>
                </a:ln>
                <a:solidFill>
                  <a:schemeClr val="tx1"/>
                </a:solidFill>
                <a:effectLst/>
                <a:latin typeface="Courier New" panose="02070309020205020404" pitchFamily="49" charset="0"/>
                <a:cs typeface="Courier New" panose="02070309020205020404" pitchFamily="49" charset="0"/>
              </a:rPr>
              <a:t>e</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mod n </a:t>
            </a:r>
            <a:endParaRPr kumimoji="0" lang="en-US" altLang="en-US" sz="1600" b="0" i="0" u="none" strike="noStrike" cap="none" normalizeH="0" baseline="0" dirty="0" smtClean="0">
              <a:ln>
                <a:noFill/>
              </a:ln>
              <a:solidFill>
                <a:schemeClr val="tx1"/>
              </a:solidFill>
              <a:effectLst/>
            </a:endParaRPr>
          </a:p>
          <a:p>
            <a:pPr lvl="1"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In other words, the </a:t>
            </a:r>
            <a:r>
              <a:rPr lang="en-US" altLang="en-US" dirty="0" err="1">
                <a:solidFill>
                  <a:srgbClr val="000000"/>
                </a:solidFill>
                <a:latin typeface="Arial" panose="020B0604020202020204" pitchFamily="34" charset="0"/>
                <a:cs typeface="Arial" panose="020B0604020202020204" pitchFamily="34" charset="0"/>
              </a:rPr>
              <a:t>ciphertext</a:t>
            </a:r>
            <a:r>
              <a:rPr lang="en-US" altLang="en-US" dirty="0">
                <a:solidFill>
                  <a:srgbClr val="000000"/>
                </a:solidFill>
                <a:latin typeface="Arial" panose="020B0604020202020204" pitchFamily="34" charset="0"/>
                <a:cs typeface="Arial" panose="020B0604020202020204" pitchFamily="34" charset="0"/>
              </a:rPr>
              <a:t> C is equal to the plaintext P multiplied by itself e times and then reduced modulo n. </a:t>
            </a:r>
            <a:endParaRPr lang="en-US" altLang="en-US" dirty="0" smtClean="0">
              <a:solidFill>
                <a:srgbClr val="000000"/>
              </a:solidFill>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dirty="0" smtClean="0">
                <a:solidFill>
                  <a:srgbClr val="000000"/>
                </a:solidFill>
                <a:latin typeface="Arial" panose="020B0604020202020204" pitchFamily="34" charset="0"/>
                <a:cs typeface="Arial" panose="020B0604020202020204" pitchFamily="34" charset="0"/>
              </a:rPr>
              <a:t>This </a:t>
            </a:r>
            <a:r>
              <a:rPr lang="en-US" altLang="en-US" dirty="0">
                <a:solidFill>
                  <a:srgbClr val="000000"/>
                </a:solidFill>
                <a:latin typeface="Arial" panose="020B0604020202020204" pitchFamily="34" charset="0"/>
                <a:cs typeface="Arial" panose="020B0604020202020204" pitchFamily="34" charset="0"/>
              </a:rPr>
              <a:t>means that C is also a number less than n.</a:t>
            </a:r>
            <a:endParaRPr lang="en-US" altLang="en-US" dirty="0">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Returning to our Key Generation example with plaintext P = 10, we get </a:t>
            </a:r>
            <a:r>
              <a:rPr lang="en-US" altLang="en-US" dirty="0" err="1">
                <a:solidFill>
                  <a:srgbClr val="000000"/>
                </a:solidFill>
                <a:latin typeface="Arial" panose="020B0604020202020204" pitchFamily="34" charset="0"/>
                <a:cs typeface="Arial" panose="020B0604020202020204" pitchFamily="34" charset="0"/>
              </a:rPr>
              <a:t>ciphertext</a:t>
            </a:r>
            <a:r>
              <a:rPr lang="en-US" altLang="en-US" dirty="0">
                <a:solidFill>
                  <a:srgbClr val="000000"/>
                </a:solidFill>
                <a:latin typeface="Arial" panose="020B0604020202020204" pitchFamily="34" charset="0"/>
                <a:cs typeface="Arial" panose="020B0604020202020204" pitchFamily="34" charset="0"/>
              </a:rPr>
              <a:t> C −</a:t>
            </a:r>
            <a:endParaRPr lang="en-US" altLang="en-US" dirty="0">
              <a:latin typeface="Arial" panose="020B0604020202020204" pitchFamily="34" charset="0"/>
              <a:cs typeface="Arial" panose="020B0604020202020204" pitchFamily="34"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10</a:t>
            </a:r>
            <a:r>
              <a:rPr kumimoji="0" lang="en-US" altLang="en-US" sz="105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mod 91</a:t>
            </a:r>
            <a:r>
              <a:rPr kumimoji="0" lang="en-US" altLang="en-US" sz="16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384878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611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Black</vt:lpstr>
      <vt:lpstr>Calibri</vt:lpstr>
      <vt:lpstr>Calibri Light</vt:lpstr>
      <vt:lpstr>Casper</vt:lpstr>
      <vt:lpstr>Courier New</vt:lpstr>
      <vt:lpstr>Karla</vt:lpstr>
      <vt:lpstr>King</vt:lpstr>
      <vt:lpstr>Raleway ExtraBold</vt:lpstr>
      <vt:lpstr>Times New Roman</vt:lpstr>
      <vt:lpstr>Office Theme</vt:lpstr>
      <vt:lpstr>PowerPoint Presentation</vt:lpstr>
      <vt:lpstr>Cryptography</vt:lpstr>
      <vt:lpstr>Definition</vt:lpstr>
      <vt:lpstr>PowerPoint Presentation</vt:lpstr>
      <vt:lpstr>PowerPoint Presentation</vt:lpstr>
      <vt:lpstr>PowerPoint Presentation</vt:lpstr>
      <vt:lpstr>Key Generation</vt:lpstr>
      <vt:lpstr>PowerPoint Presentation</vt:lpstr>
      <vt:lpstr>Encryption and Decryption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41</cp:revision>
  <dcterms:created xsi:type="dcterms:W3CDTF">2022-03-06T07:03:35Z</dcterms:created>
  <dcterms:modified xsi:type="dcterms:W3CDTF">2023-07-27T08:10:30Z</dcterms:modified>
</cp:coreProperties>
</file>