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66" r:id="rId4"/>
    <p:sldId id="258" r:id="rId5"/>
    <p:sldId id="267" r:id="rId6"/>
    <p:sldId id="268" r:id="rId7"/>
    <p:sldId id="259" r:id="rId8"/>
    <p:sldId id="262" r:id="rId9"/>
    <p:sldId id="263" r:id="rId10"/>
    <p:sldId id="264" r:id="rId11"/>
    <p:sldId id="260" r:id="rId12"/>
    <p:sldId id="261" r:id="rId13"/>
    <p:sldId id="269" r:id="rId14"/>
    <p:sldId id="270"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2022398-77B2-4D40-B909-B9E67BEA3CF5}"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106473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022398-77B2-4D40-B909-B9E67BEA3CF5}"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382155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022398-77B2-4D40-B909-B9E67BEA3CF5}"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104397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022398-77B2-4D40-B909-B9E67BEA3CF5}"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71109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022398-77B2-4D40-B909-B9E67BEA3CF5}"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518736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2022398-77B2-4D40-B909-B9E67BEA3CF5}"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296347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2022398-77B2-4D40-B909-B9E67BEA3CF5}"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208801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2022398-77B2-4D40-B909-B9E67BEA3CF5}"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236003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22398-77B2-4D40-B909-B9E67BEA3CF5}"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224535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022398-77B2-4D40-B909-B9E67BEA3CF5}"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396882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022398-77B2-4D40-B909-B9E67BEA3CF5}"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5F634-8E73-4D7C-982C-C430AE2B5B98}" type="slidenum">
              <a:rPr lang="en-IN" smtClean="0"/>
              <a:t>‹#›</a:t>
            </a:fld>
            <a:endParaRPr lang="en-IN"/>
          </a:p>
        </p:txBody>
      </p:sp>
    </p:spTree>
    <p:extLst>
      <p:ext uri="{BB962C8B-B14F-4D97-AF65-F5344CB8AC3E}">
        <p14:creationId xmlns:p14="http://schemas.microsoft.com/office/powerpoint/2010/main" val="165029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22398-77B2-4D40-B909-B9E67BEA3CF5}" type="datetimeFigureOut">
              <a:rPr lang="en-IN" smtClean="0"/>
              <a:t>09-08-2023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5F634-8E73-4D7C-982C-C430AE2B5B98}" type="slidenum">
              <a:rPr lang="en-IN" smtClean="0"/>
              <a:t>‹#›</a:t>
            </a:fld>
            <a:endParaRPr lang="en-IN"/>
          </a:p>
        </p:txBody>
      </p:sp>
    </p:spTree>
    <p:extLst>
      <p:ext uri="{BB962C8B-B14F-4D97-AF65-F5344CB8AC3E}">
        <p14:creationId xmlns:p14="http://schemas.microsoft.com/office/powerpoint/2010/main" val="228521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Non-interactive_zero-knowledge_proof#cite_note-bitansky2012-2" TargetMode="External"/><Relationship Id="rId2" Type="http://schemas.openxmlformats.org/officeDocument/2006/relationships/hyperlink" Target="https://en.wikipedia.org/wiki/Non-interactive_zero-knowledge_proof#cite_note-groth2006b-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521593" y="5162319"/>
            <a:ext cx="5527964" cy="6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b="1" dirty="0" smtClean="0"/>
              <a:t>Zero-Knowledge Systems</a:t>
            </a:r>
          </a:p>
          <a:p>
            <a:pPr lvl="0" defTabSz="622300">
              <a:lnSpc>
                <a:spcPct val="90000"/>
              </a:lnSpc>
              <a:spcBef>
                <a:spcPct val="0"/>
              </a:spcBef>
              <a:spcAft>
                <a:spcPct val="35000"/>
              </a:spcAft>
            </a:pPr>
            <a:r>
              <a:rPr lang="en-US" b="1" dirty="0" smtClean="0">
                <a:latin typeface="Raleway ExtraBold" pitchFamily="34" charset="-52"/>
              </a:rPr>
              <a:t>Mapped </a:t>
            </a:r>
            <a:r>
              <a:rPr lang="en-US" b="1" smtClean="0">
                <a:latin typeface="Raleway ExtraBold" pitchFamily="34" charset="-52"/>
              </a:rPr>
              <a:t>with </a:t>
            </a:r>
            <a:r>
              <a:rPr lang="en-US" b="1" smtClean="0">
                <a:latin typeface="Raleway ExtraBold" pitchFamily="34" charset="-52"/>
              </a:rPr>
              <a:t>CO5</a:t>
            </a:r>
            <a:endParaRPr lang="en-US"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Blockchain</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654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Currently, a website takes the user password as an input and then compares its hash to the stored hash. </a:t>
            </a:r>
            <a:endParaRPr lang="en-US" dirty="0" smtClean="0"/>
          </a:p>
          <a:p>
            <a:r>
              <a:rPr lang="en-US" dirty="0" smtClean="0"/>
              <a:t>Similarly </a:t>
            </a:r>
            <a:r>
              <a:rPr lang="en-US" dirty="0"/>
              <a:t>a bank requires your credit score to provide you the loan leaving your privacy and information leak risk at the mercy of the host servers. </a:t>
            </a:r>
            <a:endParaRPr lang="en-US" dirty="0" smtClean="0"/>
          </a:p>
          <a:p>
            <a:r>
              <a:rPr lang="en-US" dirty="0" smtClean="0"/>
              <a:t>If </a:t>
            </a:r>
            <a:r>
              <a:rPr lang="en-US" dirty="0"/>
              <a:t>ZKP can be utilized, the client’s password is unknown the to verifier and the login can still be authenticated. </a:t>
            </a:r>
            <a:endParaRPr lang="en-US" dirty="0" smtClean="0"/>
          </a:p>
        </p:txBody>
      </p:sp>
    </p:spTree>
    <p:extLst>
      <p:ext uri="{BB962C8B-B14F-4D97-AF65-F5344CB8AC3E}">
        <p14:creationId xmlns:p14="http://schemas.microsoft.com/office/powerpoint/2010/main" val="346113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zero-knowledge proof of some statement must satisfy three properties:</a:t>
            </a:r>
          </a:p>
          <a:p>
            <a:r>
              <a:rPr lang="en-US" b="1" dirty="0"/>
              <a:t>Completeness</a:t>
            </a:r>
            <a:r>
              <a:rPr lang="en-US" dirty="0"/>
              <a:t>: if the statement is true, the honest verifier (that is, one following the protocol properly) will be convinced of this fact by an honest prover.</a:t>
            </a:r>
          </a:p>
          <a:p>
            <a:r>
              <a:rPr lang="en-US" b="1" dirty="0"/>
              <a:t>Soundness</a:t>
            </a:r>
            <a:r>
              <a:rPr lang="en-US" dirty="0"/>
              <a:t>: if the statement is false, no cheating prover can convince the honest verifier that it is true, except with some small probability.</a:t>
            </a:r>
          </a:p>
          <a:p>
            <a:r>
              <a:rPr lang="en-US" b="1" dirty="0"/>
              <a:t>Zero-knowledge</a:t>
            </a:r>
            <a:r>
              <a:rPr lang="en-US" dirty="0"/>
              <a:t>: if the statement is true, no verifier learns anything other than the fact that the statement is true. </a:t>
            </a:r>
          </a:p>
          <a:p>
            <a:endParaRPr lang="en-IN" dirty="0"/>
          </a:p>
        </p:txBody>
      </p:sp>
    </p:spTree>
    <p:extLst>
      <p:ext uri="{BB962C8B-B14F-4D97-AF65-F5344CB8AC3E}">
        <p14:creationId xmlns:p14="http://schemas.microsoft.com/office/powerpoint/2010/main" val="307663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2078181"/>
            <a:ext cx="10515600" cy="4098781"/>
          </a:xfrm>
        </p:spPr>
        <p:txBody>
          <a:bodyPr/>
          <a:lstStyle/>
          <a:p>
            <a:pPr algn="ctr"/>
            <a:r>
              <a:rPr lang="en-US" dirty="0"/>
              <a:t>Zero-knowledge proofs are not proofs in the mathematical sense of the term because there is some small probability, the </a:t>
            </a:r>
            <a:r>
              <a:rPr lang="en-US" i="1" dirty="0"/>
              <a:t>soundness error</a:t>
            </a:r>
            <a:r>
              <a:rPr lang="en-US" dirty="0"/>
              <a:t>, that a cheating prover will be able to convince the verifier of a false statement. </a:t>
            </a:r>
            <a:endParaRPr lang="en-US" dirty="0" smtClean="0"/>
          </a:p>
          <a:p>
            <a:pPr algn="ctr"/>
            <a:r>
              <a:rPr lang="en-US" dirty="0" smtClean="0"/>
              <a:t>In </a:t>
            </a:r>
            <a:r>
              <a:rPr lang="en-US" dirty="0"/>
              <a:t>other words, zero-knowledge proofs are probabilistic "proofs" rather than deterministic proofs. However, there are techniques to decrease the soundness error to negligibly small values.</a:t>
            </a:r>
            <a:endParaRPr lang="en-IN" dirty="0"/>
          </a:p>
        </p:txBody>
      </p:sp>
    </p:spTree>
    <p:extLst>
      <p:ext uri="{BB962C8B-B14F-4D97-AF65-F5344CB8AC3E}">
        <p14:creationId xmlns:p14="http://schemas.microsoft.com/office/powerpoint/2010/main" val="237833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lstStyle/>
          <a:p>
            <a:r>
              <a:rPr lang="en-IN" b="1" dirty="0"/>
              <a:t>Messaging</a:t>
            </a:r>
          </a:p>
          <a:p>
            <a:pPr lvl="1"/>
            <a:r>
              <a:rPr lang="en-US" dirty="0" smtClean="0"/>
              <a:t>In </a:t>
            </a:r>
            <a:r>
              <a:rPr lang="en-US" dirty="0"/>
              <a:t>messaging end-to-end encryption is necessary. So that, no one can read your private messages without the client itself. Two users have to verify their trust to the server and vice versa. On the other hand, ZKP provides that end-to-end trust without leaking any extra info. With the help of ZKP, no one would be able to hack their way to your message anymore</a:t>
            </a:r>
            <a:r>
              <a:rPr lang="en-US" dirty="0" smtClean="0"/>
              <a:t>.</a:t>
            </a:r>
          </a:p>
          <a:p>
            <a:r>
              <a:rPr lang="en-IN" b="1" dirty="0" smtClean="0"/>
              <a:t>Authentication</a:t>
            </a:r>
          </a:p>
          <a:p>
            <a:pPr lvl="1"/>
            <a:r>
              <a:rPr lang="en-US" dirty="0"/>
              <a:t>Zero knowledge proof can help to convey sensitive information like authentication information with extra security. Here, ZKP can maintain a secure channel for the user to use his/her authentication information without exposing it. Thus, he would be able to efficiently avoid the leakage of data.</a:t>
            </a:r>
            <a:endParaRPr lang="en-IN" b="1" dirty="0"/>
          </a:p>
          <a:p>
            <a:pPr lvl="1"/>
            <a:endParaRPr lang="en-IN" dirty="0"/>
          </a:p>
        </p:txBody>
      </p:sp>
    </p:spTree>
    <p:extLst>
      <p:ext uri="{BB962C8B-B14F-4D97-AF65-F5344CB8AC3E}">
        <p14:creationId xmlns:p14="http://schemas.microsoft.com/office/powerpoint/2010/main" val="601610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a:t>Sharing Data</a:t>
            </a:r>
          </a:p>
          <a:p>
            <a:pPr lvl="1" fontAlgn="base"/>
            <a:r>
              <a:rPr lang="en-US" dirty="0"/>
              <a:t>Sharing data across the internet without a third-party eye is exceptionally crucial. When you share something on the network no matter how protective they claim to be, there are always some risks.</a:t>
            </a:r>
          </a:p>
          <a:p>
            <a:pPr lvl="1" fontAlgn="base"/>
            <a:r>
              <a:rPr lang="en-US" dirty="0"/>
              <a:t>Someone could always hack in or intercept in between sharing information — this is where ZKP can definitely help out</a:t>
            </a:r>
            <a:r>
              <a:rPr lang="en-US" dirty="0" smtClean="0"/>
              <a:t>.</a:t>
            </a:r>
          </a:p>
          <a:p>
            <a:pPr fontAlgn="base"/>
            <a:r>
              <a:rPr lang="en-US" b="1" dirty="0"/>
              <a:t>Security for Sensitive Information (Credit Card Info)</a:t>
            </a:r>
          </a:p>
          <a:p>
            <a:pPr lvl="1" fontAlgn="base"/>
            <a:r>
              <a:rPr lang="en-US" dirty="0"/>
              <a:t>Sensitive information such as bank statements or credit card info needs an added level of protection. The bank preserves the credit card history. However, when you request the information from them, you have to communicate with their server.</a:t>
            </a:r>
          </a:p>
          <a:p>
            <a:pPr lvl="1" fontAlgn="base"/>
            <a:r>
              <a:rPr lang="en-US" dirty="0"/>
              <a:t>Even though banks go through a secure line, still one’s credit card history is a lot more sensitive than average data. In this case, not just encrypting the whole information as one but blocks, the banks can provide better security.</a:t>
            </a:r>
          </a:p>
          <a:p>
            <a:pPr lvl="1" fontAlgn="base"/>
            <a:endParaRPr lang="en-US" dirty="0"/>
          </a:p>
          <a:p>
            <a:pPr lvl="1"/>
            <a:endParaRPr lang="en-IN" dirty="0"/>
          </a:p>
        </p:txBody>
      </p:sp>
    </p:spTree>
    <p:extLst>
      <p:ext uri="{BB962C8B-B14F-4D97-AF65-F5344CB8AC3E}">
        <p14:creationId xmlns:p14="http://schemas.microsoft.com/office/powerpoint/2010/main" val="77506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Storage Protection</a:t>
            </a:r>
          </a:p>
          <a:p>
            <a:pPr lvl="1"/>
            <a:r>
              <a:rPr lang="en-US" dirty="0"/>
              <a:t>It can provide greater protection for your storage utility. ZKP is equipped with the protocol to keep the hackers away. With this, not only your storage unit but the information within it will also be encrypted. Not to mention the access channel too will be overly protected</a:t>
            </a:r>
            <a:r>
              <a:rPr lang="en-US" dirty="0" smtClean="0"/>
              <a:t>.</a:t>
            </a:r>
          </a:p>
          <a:p>
            <a:r>
              <a:rPr lang="en-IN" b="1" dirty="0"/>
              <a:t>File System </a:t>
            </a:r>
            <a:r>
              <a:rPr lang="en-IN" b="1" dirty="0" smtClean="0"/>
              <a:t>Control</a:t>
            </a:r>
          </a:p>
          <a:p>
            <a:pPr lvl="1"/>
            <a:r>
              <a:rPr lang="en-US" dirty="0"/>
              <a:t>Everything within a file system can be protected by the zero-knowledge proof protocol. The files, the users and even every login can have different layers of security. So, it can be a great use case when needed.</a:t>
            </a:r>
            <a:endParaRPr lang="en-IN" b="1" dirty="0"/>
          </a:p>
          <a:p>
            <a:pPr lvl="1"/>
            <a:endParaRPr lang="en-IN" dirty="0"/>
          </a:p>
        </p:txBody>
      </p:sp>
    </p:spTree>
    <p:extLst>
      <p:ext uri="{BB962C8B-B14F-4D97-AF65-F5344CB8AC3E}">
        <p14:creationId xmlns:p14="http://schemas.microsoft.com/office/powerpoint/2010/main" val="470316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smtClean="0"/>
              <a:t>https://en.wikipedia.org/wiki/Zero-knowledge_proof</a:t>
            </a:r>
          </a:p>
          <a:p>
            <a:r>
              <a:rPr lang="en-IN" dirty="0" smtClean="0"/>
              <a:t>https://101blockchains.com/zero-knowledge-proof/</a:t>
            </a:r>
            <a:endParaRPr lang="en-IN" dirty="0"/>
          </a:p>
        </p:txBody>
      </p:sp>
    </p:spTree>
    <p:extLst>
      <p:ext uri="{BB962C8B-B14F-4D97-AF65-F5344CB8AC3E}">
        <p14:creationId xmlns:p14="http://schemas.microsoft.com/office/powerpoint/2010/main" val="422132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Definition</a:t>
            </a:r>
            <a:endParaRPr lang="en-IN" dirty="0"/>
          </a:p>
        </p:txBody>
      </p:sp>
      <p:sp>
        <p:nvSpPr>
          <p:cNvPr id="3" name="Content Placeholder 2"/>
          <p:cNvSpPr>
            <a:spLocks noGrp="1"/>
          </p:cNvSpPr>
          <p:nvPr>
            <p:ph idx="1"/>
          </p:nvPr>
        </p:nvSpPr>
        <p:spPr>
          <a:xfrm>
            <a:off x="838200" y="1825624"/>
            <a:ext cx="10515600" cy="4838411"/>
          </a:xfrm>
        </p:spPr>
        <p:txBody>
          <a:bodyPr>
            <a:normAutofit fontScale="92500" lnSpcReduction="10000"/>
          </a:bodyPr>
          <a:lstStyle/>
          <a:p>
            <a:r>
              <a:rPr lang="en-US" dirty="0"/>
              <a:t>In </a:t>
            </a:r>
            <a:r>
              <a:rPr lang="en-US" u="sng" dirty="0"/>
              <a:t>cryptography</a:t>
            </a:r>
            <a:r>
              <a:rPr lang="en-US" dirty="0"/>
              <a:t>, a </a:t>
            </a:r>
            <a:r>
              <a:rPr lang="en-US" b="1" dirty="0"/>
              <a:t>zero-knowledge proof</a:t>
            </a:r>
            <a:r>
              <a:rPr lang="en-US" dirty="0"/>
              <a:t> or </a:t>
            </a:r>
            <a:r>
              <a:rPr lang="en-US" b="1" dirty="0"/>
              <a:t>zero-knowledge protocol</a:t>
            </a:r>
            <a:r>
              <a:rPr lang="en-US" dirty="0"/>
              <a:t> is a method by which one party (the prover) can prove to another party (the verifier) that a given statement is true while the prover avoids conveying any additional information apart from the fact that the statement is indeed </a:t>
            </a:r>
            <a:r>
              <a:rPr lang="en-US" dirty="0" smtClean="0"/>
              <a:t>true.</a:t>
            </a:r>
          </a:p>
          <a:p>
            <a:r>
              <a:rPr lang="en-US" dirty="0" smtClean="0"/>
              <a:t>OR</a:t>
            </a:r>
          </a:p>
          <a:p>
            <a:r>
              <a:rPr lang="en-US" dirty="0" smtClean="0"/>
              <a:t>A </a:t>
            </a:r>
            <a:r>
              <a:rPr lang="en-US" dirty="0"/>
              <a:t>zero-knowledge proof is a unique method where a user can prove to another user that he/she knows an absolute value, without actually conveying any extra information.</a:t>
            </a:r>
            <a:endParaRPr lang="en-US" dirty="0" smtClean="0"/>
          </a:p>
          <a:p>
            <a:r>
              <a:rPr lang="en-US" dirty="0" smtClean="0"/>
              <a:t>Zero-knowledge </a:t>
            </a:r>
            <a:r>
              <a:rPr lang="en-US" dirty="0"/>
              <a:t>protocols are probabilistic assessments, which means they don’t prove something with as much certainty as simply revealing the entire information would. They provide </a:t>
            </a:r>
            <a:r>
              <a:rPr lang="en-US" dirty="0" err="1"/>
              <a:t>unlinkable</a:t>
            </a:r>
            <a:r>
              <a:rPr lang="en-US" dirty="0"/>
              <a:t> information that can together show the validity of the assertion is probable. </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206293" cy="1277826"/>
          </a:xfrm>
          <a:prstGeom prst="rect">
            <a:avLst/>
          </a:prstGeom>
        </p:spPr>
      </p:pic>
    </p:spTree>
    <p:extLst>
      <p:ext uri="{BB962C8B-B14F-4D97-AF65-F5344CB8AC3E}">
        <p14:creationId xmlns:p14="http://schemas.microsoft.com/office/powerpoint/2010/main" val="261954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statement being proved must include the assertion that the prover has such knowledge, but without including or transmitting the knowledge itself in the assertion. </a:t>
            </a:r>
          </a:p>
          <a:p>
            <a:r>
              <a:rPr lang="en-US" dirty="0" smtClean="0"/>
              <a:t>Here</a:t>
            </a:r>
            <a:r>
              <a:rPr lang="en-US" dirty="0"/>
              <a:t>, the prover could prove that he knows the value z to the verifier without giving him any information other than the fact that he knows the value z</a:t>
            </a:r>
            <a:r>
              <a:rPr lang="en-US" dirty="0" smtClean="0"/>
              <a:t>.</a:t>
            </a:r>
          </a:p>
          <a:p>
            <a:r>
              <a:rPr lang="en-US" dirty="0"/>
              <a:t>Thus, the statement will always need to include that the prover knows the knowledge, but not the information itself. </a:t>
            </a:r>
            <a:endParaRPr lang="en-US" dirty="0" smtClean="0"/>
          </a:p>
          <a:p>
            <a:r>
              <a:rPr lang="en-US" dirty="0" smtClean="0"/>
              <a:t>Meaning</a:t>
            </a:r>
            <a:r>
              <a:rPr lang="en-US" dirty="0"/>
              <a:t>, you can’t say the value of z but can state that you know z. Here, z could mean anything.</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206293" cy="1277826"/>
          </a:xfrm>
          <a:prstGeom prst="rect">
            <a:avLst/>
          </a:prstGeom>
        </p:spPr>
      </p:pic>
    </p:spTree>
    <p:extLst>
      <p:ext uri="{BB962C8B-B14F-4D97-AF65-F5344CB8AC3E}">
        <p14:creationId xmlns:p14="http://schemas.microsoft.com/office/powerpoint/2010/main" val="12779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a:t>Zero knowledge encryption can be of two kinds –</a:t>
            </a:r>
          </a:p>
          <a:p>
            <a:pPr lvl="1" fontAlgn="base"/>
            <a:r>
              <a:rPr lang="en-US" dirty="0"/>
              <a:t>Interactive zero knowledge proof.</a:t>
            </a:r>
          </a:p>
          <a:p>
            <a:pPr lvl="1" fontAlgn="base"/>
            <a:r>
              <a:rPr lang="en-US" dirty="0"/>
              <a:t>Non-interactive zero knowledge proof.</a:t>
            </a:r>
          </a:p>
          <a:p>
            <a:endParaRPr lang="en-US" b="1" dirty="0" smtClean="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206293" cy="1277826"/>
          </a:xfrm>
          <a:prstGeom prst="rect">
            <a:avLst/>
          </a:prstGeom>
        </p:spPr>
      </p:pic>
    </p:spTree>
    <p:extLst>
      <p:ext uri="{BB962C8B-B14F-4D97-AF65-F5344CB8AC3E}">
        <p14:creationId xmlns:p14="http://schemas.microsoft.com/office/powerpoint/2010/main" val="414195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Interactive zero-knowledge proofs</a:t>
            </a:r>
            <a:endParaRPr lang="en-IN" dirty="0"/>
          </a:p>
        </p:txBody>
      </p:sp>
      <p:sp>
        <p:nvSpPr>
          <p:cNvPr id="3" name="Content Placeholder 2"/>
          <p:cNvSpPr>
            <a:spLocks noGrp="1"/>
          </p:cNvSpPr>
          <p:nvPr>
            <p:ph idx="1"/>
          </p:nvPr>
        </p:nvSpPr>
        <p:spPr/>
        <p:txBody>
          <a:bodyPr>
            <a:normAutofit fontScale="85000" lnSpcReduction="10000"/>
          </a:bodyPr>
          <a:lstStyle/>
          <a:p>
            <a:r>
              <a:rPr lang="en-US" b="1" dirty="0" smtClean="0"/>
              <a:t>Interactive zero-knowledge proofs </a:t>
            </a:r>
            <a:r>
              <a:rPr lang="en-US" dirty="0" smtClean="0"/>
              <a:t>require interaction between the individual (or computer system) proving their knowledge and the individual validating the proof.</a:t>
            </a:r>
          </a:p>
          <a:p>
            <a:r>
              <a:rPr lang="en-US" dirty="0" smtClean="0"/>
              <a:t>This interactive input is usually in the form of one or more challenges such that the responses from the prover will convince the verifier if and only if the statement is true, i.e., if the prover </a:t>
            </a:r>
            <a:r>
              <a:rPr lang="en-US" i="1" dirty="0" smtClean="0"/>
              <a:t>does</a:t>
            </a:r>
            <a:r>
              <a:rPr lang="en-US" dirty="0" smtClean="0"/>
              <a:t> possess the claimed knowledge. </a:t>
            </a:r>
          </a:p>
          <a:p>
            <a:r>
              <a:rPr lang="en-US" dirty="0" smtClean="0"/>
              <a:t>Although it’s one of the best privacy protocols, still it requires a lot of efforts when you want to prove it to more than one people. This is because you would have to repeat the same process over and over again to each person as just by watching they can’t agree with you.</a:t>
            </a:r>
          </a:p>
          <a:p>
            <a:r>
              <a:rPr lang="en-US" dirty="0" smtClean="0"/>
              <a:t>The </a:t>
            </a:r>
            <a:r>
              <a:rPr lang="en-US" dirty="0"/>
              <a:t>interactive input could be a form of challenge or another kind of experiments. Obviously, the process has to convince the verifier about knowing the knowledge.</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2545787" cy="1014590"/>
          </a:xfrm>
          <a:prstGeom prst="rect">
            <a:avLst/>
          </a:prstGeom>
        </p:spPr>
      </p:pic>
    </p:spTree>
    <p:extLst>
      <p:ext uri="{BB962C8B-B14F-4D97-AF65-F5344CB8AC3E}">
        <p14:creationId xmlns:p14="http://schemas.microsoft.com/office/powerpoint/2010/main" val="235523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other cases, the verifier could record the process and then play it for other so that they can also see it. </a:t>
            </a:r>
            <a:endParaRPr lang="en-US" dirty="0" smtClean="0"/>
          </a:p>
          <a:p>
            <a:r>
              <a:rPr lang="en-US" dirty="0" smtClean="0"/>
              <a:t>But </a:t>
            </a:r>
            <a:r>
              <a:rPr lang="en-US" dirty="0"/>
              <a:t>whether other people would actually be convinced or not depends solely on them. They may accept it or not.</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206293" cy="1277826"/>
          </a:xfrm>
          <a:prstGeom prst="rect">
            <a:avLst/>
          </a:prstGeom>
        </p:spPr>
      </p:pic>
    </p:spTree>
    <p:extLst>
      <p:ext uri="{BB962C8B-B14F-4D97-AF65-F5344CB8AC3E}">
        <p14:creationId xmlns:p14="http://schemas.microsoft.com/office/powerpoint/2010/main" val="194631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Non-Interactive Zero Knowledge </a:t>
            </a:r>
            <a:r>
              <a:rPr lang="en-IN" b="1" dirty="0" smtClean="0"/>
              <a:t>Proof</a:t>
            </a:r>
            <a:endParaRPr lang="en-IN" dirty="0"/>
          </a:p>
        </p:txBody>
      </p:sp>
      <p:sp>
        <p:nvSpPr>
          <p:cNvPr id="3" name="Content Placeholder 2"/>
          <p:cNvSpPr>
            <a:spLocks noGrp="1"/>
          </p:cNvSpPr>
          <p:nvPr>
            <p:ph idx="1"/>
          </p:nvPr>
        </p:nvSpPr>
        <p:spPr/>
        <p:txBody>
          <a:bodyPr/>
          <a:lstStyle/>
          <a:p>
            <a:r>
              <a:rPr lang="en-US" b="1" dirty="0"/>
              <a:t>Non-interactive zero-knowledge proofs</a:t>
            </a:r>
            <a:r>
              <a:rPr lang="en-US" dirty="0"/>
              <a:t> are zero-knowledge proofs that require no </a:t>
            </a:r>
            <a:r>
              <a:rPr lang="en-US" dirty="0" smtClean="0"/>
              <a:t>interaction</a:t>
            </a:r>
            <a:r>
              <a:rPr lang="en-US" dirty="0"/>
              <a:t> between the prover and verifier. These cryptographic techniques have seen interest in </a:t>
            </a:r>
            <a:r>
              <a:rPr lang="en-US" dirty="0" err="1"/>
              <a:t>blockchain</a:t>
            </a:r>
            <a:r>
              <a:rPr lang="en-US" dirty="0"/>
              <a:t> applications recently, with instantiations such as NIZK,</a:t>
            </a:r>
            <a:r>
              <a:rPr lang="en-US" baseline="30000" dirty="0">
                <a:hlinkClick r:id="rId2"/>
              </a:rPr>
              <a:t>[1]</a:t>
            </a:r>
            <a:r>
              <a:rPr lang="en-US" dirty="0"/>
              <a:t> </a:t>
            </a:r>
            <a:r>
              <a:rPr lang="en-US" dirty="0" err="1"/>
              <a:t>zk</a:t>
            </a:r>
            <a:r>
              <a:rPr lang="en-US" dirty="0"/>
              <a:t>-SNARK,</a:t>
            </a:r>
            <a:r>
              <a:rPr lang="en-US" baseline="30000" dirty="0">
                <a:hlinkClick r:id="rId3"/>
              </a:rPr>
              <a:t>[2]</a:t>
            </a:r>
            <a:r>
              <a:rPr lang="en-US" dirty="0"/>
              <a:t> </a:t>
            </a:r>
            <a:r>
              <a:rPr lang="en-US" dirty="0" err="1"/>
              <a:t>zk</a:t>
            </a:r>
            <a:r>
              <a:rPr lang="en-US" dirty="0"/>
              <a:t>-STARK</a:t>
            </a:r>
            <a:endParaRPr lang="en-IN" dirty="0"/>
          </a:p>
        </p:txBody>
      </p:sp>
    </p:spTree>
    <p:extLst>
      <p:ext uri="{BB962C8B-B14F-4D97-AF65-F5344CB8AC3E}">
        <p14:creationId xmlns:p14="http://schemas.microsoft.com/office/powerpoint/2010/main" val="308244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Example:-Two </a:t>
            </a:r>
            <a:r>
              <a:rPr lang="en-US" b="1" dirty="0"/>
              <a:t>balls and the </a:t>
            </a:r>
            <a:r>
              <a:rPr lang="en-US" b="1" dirty="0" err="1"/>
              <a:t>colour</a:t>
            </a:r>
            <a:r>
              <a:rPr lang="en-US" b="1" dirty="0"/>
              <a:t>-blind </a:t>
            </a:r>
            <a:r>
              <a:rPr lang="en-US" b="1" dirty="0" smtClean="0"/>
              <a:t>friend</a:t>
            </a:r>
            <a:endParaRPr lang="en-IN" dirty="0"/>
          </a:p>
        </p:txBody>
      </p:sp>
      <p:sp>
        <p:nvSpPr>
          <p:cNvPr id="3" name="Content Placeholder 2"/>
          <p:cNvSpPr>
            <a:spLocks noGrp="1"/>
          </p:cNvSpPr>
          <p:nvPr>
            <p:ph idx="1"/>
          </p:nvPr>
        </p:nvSpPr>
        <p:spPr/>
        <p:txBody>
          <a:bodyPr/>
          <a:lstStyle/>
          <a:p>
            <a:r>
              <a:rPr lang="en-US" b="1" dirty="0" smtClean="0"/>
              <a:t>Problem: </a:t>
            </a:r>
            <a:r>
              <a:rPr lang="en-US" dirty="0"/>
              <a:t>Imagine your friend is red-green colour-blind (while you are not) and you have two balls: one red and one green, but otherwise identical. To your friend they seem completely identical and he is skeptical that they are actually distinguishable. You want to </a:t>
            </a:r>
            <a:r>
              <a:rPr lang="en-US" i="1" dirty="0"/>
              <a:t>prove to him they are in fact differently-</a:t>
            </a:r>
            <a:r>
              <a:rPr lang="en-US" i="1" dirty="0" err="1"/>
              <a:t>coloured</a:t>
            </a:r>
            <a:r>
              <a:rPr lang="en-US" dirty="0"/>
              <a:t>, but nothing else; in particular, you do not want to reveal which one is the red and which is the green ball.</a:t>
            </a:r>
            <a:endParaRPr lang="en-IN" dirty="0"/>
          </a:p>
        </p:txBody>
      </p:sp>
    </p:spTree>
    <p:extLst>
      <p:ext uri="{BB962C8B-B14F-4D97-AF65-F5344CB8AC3E}">
        <p14:creationId xmlns:p14="http://schemas.microsoft.com/office/powerpoint/2010/main" val="160479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smtClean="0"/>
              <a:t>Proof: </a:t>
            </a:r>
            <a:r>
              <a:rPr lang="en-US" dirty="0"/>
              <a:t>You give the two balls to your friend and he puts them behind his back. Next, he takes one of the balls and brings it out from behind his back and displays it. He then places it behind his back again and then chooses to reveal just one of the two balls, picking one of the two at random with equal probability. He will ask you, "Did I switch the ball?" This whole procedure is then repeated </a:t>
            </a:r>
            <a:r>
              <a:rPr lang="en-IN" dirty="0"/>
              <a:t>as often as necessary</a:t>
            </a:r>
            <a:r>
              <a:rPr lang="en-IN" dirty="0" smtClean="0"/>
              <a:t>.</a:t>
            </a:r>
          </a:p>
          <a:p>
            <a:endParaRPr lang="en-US" dirty="0"/>
          </a:p>
          <a:p>
            <a:r>
              <a:rPr lang="en-US" dirty="0"/>
              <a:t>By looking at their </a:t>
            </a:r>
            <a:r>
              <a:rPr lang="en-US" dirty="0" err="1"/>
              <a:t>colours</a:t>
            </a:r>
            <a:r>
              <a:rPr lang="en-US" dirty="0"/>
              <a:t>, you can, of course, say with certainty whether or not he switched them. On the other hand, if they were the same colour and hence indistinguishable, there is no way you could guess correctly with probability higher than 50</a:t>
            </a:r>
            <a:r>
              <a:rPr lang="en-US" dirty="0" smtClean="0"/>
              <a:t>%.</a:t>
            </a:r>
          </a:p>
          <a:p>
            <a:endParaRPr lang="en-US" dirty="0"/>
          </a:p>
          <a:p>
            <a:r>
              <a:rPr lang="en-US" dirty="0"/>
              <a:t>The above proof is </a:t>
            </a:r>
            <a:r>
              <a:rPr lang="en-US" i="1" dirty="0"/>
              <a:t>zero-knowledge</a:t>
            </a:r>
            <a:r>
              <a:rPr lang="en-US" dirty="0"/>
              <a:t> because your friend never learns which ball is green and which is red; indeed, he gains no knowledge about how to distinguish the balls.</a:t>
            </a:r>
            <a:endParaRPr lang="en-IN" dirty="0"/>
          </a:p>
        </p:txBody>
      </p:sp>
    </p:spTree>
    <p:extLst>
      <p:ext uri="{BB962C8B-B14F-4D97-AF65-F5344CB8AC3E}">
        <p14:creationId xmlns:p14="http://schemas.microsoft.com/office/powerpoint/2010/main" val="332420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879</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Definition</vt:lpstr>
      <vt:lpstr>PowerPoint Presentation</vt:lpstr>
      <vt:lpstr>PowerPoint Presentation</vt:lpstr>
      <vt:lpstr>Interactive zero-knowledge proofs</vt:lpstr>
      <vt:lpstr>PowerPoint Presentation</vt:lpstr>
      <vt:lpstr>Non-Interactive Zero Knowledge Proof</vt:lpstr>
      <vt:lpstr>Example:-Two balls and the colour-blind friend</vt:lpstr>
      <vt:lpstr>PowerPoint Presentation</vt:lpstr>
      <vt:lpstr>PowerPoint Presentation</vt:lpstr>
      <vt:lpstr>PowerPoint Presentation</vt:lpstr>
      <vt:lpstr>PowerPoint Presentation</vt:lpstr>
      <vt:lpstr>Applications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71</cp:revision>
  <dcterms:created xsi:type="dcterms:W3CDTF">2022-03-06T11:56:55Z</dcterms:created>
  <dcterms:modified xsi:type="dcterms:W3CDTF">2023-08-09T14:23:59Z</dcterms:modified>
</cp:coreProperties>
</file>