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7BB12F-3AE1-4CCA-A345-0B604BDAA9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183549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7BB12F-3AE1-4CCA-A345-0B604BDAA9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173079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7BB12F-3AE1-4CCA-A345-0B604BDAA9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386050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7BB12F-3AE1-4CCA-A345-0B604BDAA9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243856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7BB12F-3AE1-4CCA-A345-0B604BDAA9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228001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7BB12F-3AE1-4CCA-A345-0B604BDAA9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235153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17BB12F-3AE1-4CCA-A345-0B604BDAA983}"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274236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7BB12F-3AE1-4CCA-A345-0B604BDAA983}"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5079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BB12F-3AE1-4CCA-A345-0B604BDAA983}"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161524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7BB12F-3AE1-4CCA-A345-0B604BDAA9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6523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7BB12F-3AE1-4CCA-A345-0B604BDAA9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1856F7-89E2-4F2B-B4F0-F961E2C17A2A}" type="slidenum">
              <a:rPr lang="en-IN" smtClean="0"/>
              <a:t>‹#›</a:t>
            </a:fld>
            <a:endParaRPr lang="en-IN"/>
          </a:p>
        </p:txBody>
      </p:sp>
    </p:spTree>
    <p:extLst>
      <p:ext uri="{BB962C8B-B14F-4D97-AF65-F5344CB8AC3E}">
        <p14:creationId xmlns:p14="http://schemas.microsoft.com/office/powerpoint/2010/main" val="85608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BB12F-3AE1-4CCA-A345-0B604BDAA983}"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856F7-89E2-4F2B-B4F0-F961E2C17A2A}" type="slidenum">
              <a:rPr lang="en-IN" smtClean="0"/>
              <a:t>‹#›</a:t>
            </a:fld>
            <a:endParaRPr lang="en-IN"/>
          </a:p>
        </p:txBody>
      </p:sp>
    </p:spTree>
    <p:extLst>
      <p:ext uri="{BB962C8B-B14F-4D97-AF65-F5344CB8AC3E}">
        <p14:creationId xmlns:p14="http://schemas.microsoft.com/office/powerpoint/2010/main" val="109248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s.arubanetworks.com/solutions/10-blockchain-and-new-age-security-attacks-you-should-know/" TargetMode="External"/><Relationship Id="rId2" Type="http://schemas.openxmlformats.org/officeDocument/2006/relationships/hyperlink" Target="https://academy.horizen.io/technology/advanced/attacks-on-blockchain/" TargetMode="External"/><Relationship Id="rId1" Type="http://schemas.openxmlformats.org/officeDocument/2006/relationships/slideLayout" Target="../slideLayouts/slideLayout2.xml"/><Relationship Id="rId4" Type="http://schemas.openxmlformats.org/officeDocument/2006/relationships/hyperlink" Target="https://www.investopedia.com/terms/1/51-attack.asp"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39287" y="5029723"/>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just" defTabSz="622300">
              <a:lnSpc>
                <a:spcPct val="90000"/>
              </a:lnSpc>
              <a:spcBef>
                <a:spcPct val="0"/>
              </a:spcBef>
              <a:spcAft>
                <a:spcPct val="35000"/>
              </a:spcAft>
            </a:pPr>
            <a:r>
              <a:rPr lang="en-US" b="1" dirty="0" smtClean="0"/>
              <a:t>Attacks on Blockchain</a:t>
            </a:r>
          </a:p>
          <a:p>
            <a:pPr lvl="0" algn="just" defTabSz="622300">
              <a:lnSpc>
                <a:spcPct val="90000"/>
              </a:lnSpc>
              <a:spcBef>
                <a:spcPct val="0"/>
              </a:spcBef>
              <a:spcAft>
                <a:spcPct val="35000"/>
              </a:spcAft>
            </a:pPr>
            <a:r>
              <a:rPr lang="en-US" b="1" dirty="0" smtClean="0">
                <a:latin typeface="Raleway ExtraBold" pitchFamily="34" charset="-52"/>
              </a:rPr>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65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Finney attack</a:t>
            </a:r>
            <a:r>
              <a:rPr lang="en-US" dirty="0"/>
              <a:t>: If you can mine a block with one of your transactions in it and keep it in stealth, there is an opportunity for you to double spend the money. If a merchant accepts the unconfirmed transaction, you can transfer him this earlier transacted currency. Next you publish the earlier mined block, which was kept in stealth, before your new transaction is confirmed on network.</a:t>
            </a:r>
          </a:p>
          <a:p>
            <a:endParaRPr lang="en-IN" dirty="0"/>
          </a:p>
        </p:txBody>
      </p:sp>
    </p:spTree>
    <p:extLst>
      <p:ext uri="{BB962C8B-B14F-4D97-AF65-F5344CB8AC3E}">
        <p14:creationId xmlns:p14="http://schemas.microsoft.com/office/powerpoint/2010/main" val="382015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Race attack</a:t>
            </a:r>
            <a:r>
              <a:rPr lang="en-US" dirty="0"/>
              <a:t>: This attack is minor variation of the Finney attack. The difference is that the attacker need not pre-mine the block with his transaction, which he intends to double spend. </a:t>
            </a:r>
            <a:endParaRPr lang="en-US" dirty="0" smtClean="0"/>
          </a:p>
          <a:p>
            <a:r>
              <a:rPr lang="en-US" dirty="0" smtClean="0"/>
              <a:t>During </a:t>
            </a:r>
            <a:r>
              <a:rPr lang="en-US" dirty="0"/>
              <a:t>the attack, the attacker submits an unconfirmed transaction to a merchant (victim) and simultaneously does another transaction which he broadcasts to the network. </a:t>
            </a:r>
            <a:endParaRPr lang="en-US" dirty="0" smtClean="0"/>
          </a:p>
          <a:p>
            <a:r>
              <a:rPr lang="en-US" dirty="0" smtClean="0"/>
              <a:t>It </a:t>
            </a:r>
            <a:r>
              <a:rPr lang="en-US" dirty="0"/>
              <a:t>is easier for the attacker to launch the attack if he is directly connected to the merchant’s node. This would give the merchant an illusion that his transaction is the first, but that is never submitted to the </a:t>
            </a:r>
            <a:r>
              <a:rPr lang="en-US" dirty="0" err="1"/>
              <a:t>blockchain</a:t>
            </a:r>
            <a:r>
              <a:rPr lang="en-US" dirty="0"/>
              <a:t> network by the attacker.</a:t>
            </a:r>
          </a:p>
          <a:p>
            <a:endParaRPr lang="en-IN" dirty="0"/>
          </a:p>
        </p:txBody>
      </p:sp>
    </p:spTree>
    <p:extLst>
      <p:ext uri="{BB962C8B-B14F-4D97-AF65-F5344CB8AC3E}">
        <p14:creationId xmlns:p14="http://schemas.microsoft.com/office/powerpoint/2010/main" val="374020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Smart Contract-based Attacks</a:t>
            </a:r>
            <a:endParaRPr lang="en-IN" dirty="0"/>
          </a:p>
        </p:txBody>
      </p:sp>
      <p:sp>
        <p:nvSpPr>
          <p:cNvPr id="3" name="Content Placeholder 2"/>
          <p:cNvSpPr>
            <a:spLocks noGrp="1"/>
          </p:cNvSpPr>
          <p:nvPr>
            <p:ph idx="1"/>
          </p:nvPr>
        </p:nvSpPr>
        <p:spPr/>
        <p:txBody>
          <a:bodyPr/>
          <a:lstStyle/>
          <a:p>
            <a:r>
              <a:rPr lang="en-US" dirty="0"/>
              <a:t>Smart contracts are completely automated contracts, which execute transactions in an agreed upon way between participants, with inputs from the real world and without intervention from any middlemen. So once started, a smart contract cannot be stopped. </a:t>
            </a:r>
            <a:endParaRPr lang="en-US" dirty="0" smtClean="0"/>
          </a:p>
          <a:p>
            <a:r>
              <a:rPr lang="en-US" dirty="0" smtClean="0"/>
              <a:t>The </a:t>
            </a:r>
            <a:r>
              <a:rPr lang="en-US" dirty="0"/>
              <a:t>transaction once completed and written into </a:t>
            </a:r>
            <a:r>
              <a:rPr lang="en-US" dirty="0" err="1"/>
              <a:t>blockchain</a:t>
            </a:r>
            <a:r>
              <a:rPr lang="en-US" dirty="0"/>
              <a:t> becomes immutable. This gives a guarantee to participants of returns based on their performance, as agreed upon while entering the contract. </a:t>
            </a:r>
            <a:endParaRPr lang="en-US" dirty="0" smtClean="0"/>
          </a:p>
          <a:p>
            <a:r>
              <a:rPr lang="en-US" dirty="0" smtClean="0"/>
              <a:t>But </a:t>
            </a:r>
            <a:r>
              <a:rPr lang="en-US" dirty="0"/>
              <a:t>think what would happen if the Smart Contract has bugs: Millions of dollars are in stake and no one can change it. We are going to look at such attacks or attack vectors relating to smart contracts.</a:t>
            </a:r>
            <a:endParaRPr lang="en-IN" dirty="0"/>
          </a:p>
        </p:txBody>
      </p:sp>
    </p:spTree>
    <p:extLst>
      <p:ext uri="{BB962C8B-B14F-4D97-AF65-F5344CB8AC3E}">
        <p14:creationId xmlns:p14="http://schemas.microsoft.com/office/powerpoint/2010/main" val="179828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The DAO attack</a:t>
            </a:r>
            <a:r>
              <a:rPr lang="en-US" dirty="0"/>
              <a:t>: The biggest exploitation in the history of cryptocurrencies is the “THE DAO” hack. Decentralized Autonomous Organization was an ambitious feature of </a:t>
            </a:r>
            <a:r>
              <a:rPr lang="en-US" dirty="0" err="1"/>
              <a:t>Ethereum</a:t>
            </a:r>
            <a:r>
              <a:rPr lang="en-US" dirty="0"/>
              <a:t>. A company called </a:t>
            </a:r>
            <a:r>
              <a:rPr lang="en-US" dirty="0" err="1"/>
              <a:t>Slock</a:t>
            </a:r>
            <a:r>
              <a:rPr lang="en-US" dirty="0"/>
              <a:t> started crowdfunding for a project called “The DAO”. </a:t>
            </a:r>
            <a:endParaRPr lang="en-US" dirty="0" smtClean="0"/>
          </a:p>
          <a:p>
            <a:r>
              <a:rPr lang="en-US" dirty="0" smtClean="0"/>
              <a:t>The </a:t>
            </a:r>
            <a:r>
              <a:rPr lang="en-US" dirty="0"/>
              <a:t>crowdfunding got an overwhelming response, collecting 12.7 million Ether, valued at $150 million then ($2 billion today). But an attacker identified a vulnerability in the code where by a recursive withdraw function could be executed without checking the settlement of the current transaction. </a:t>
            </a:r>
            <a:endParaRPr lang="en-US" dirty="0" smtClean="0"/>
          </a:p>
          <a:p>
            <a:r>
              <a:rPr lang="en-US" dirty="0" smtClean="0"/>
              <a:t>So </a:t>
            </a:r>
            <a:r>
              <a:rPr lang="en-US" dirty="0"/>
              <a:t>the attacker started the attack by contributing a small amount and requesting withdrawal with a recursive function. This allowed him to pull out almost $70 million dollars out of the </a:t>
            </a:r>
            <a:r>
              <a:rPr lang="en-US" dirty="0" err="1"/>
              <a:t>crowdfund.After</a:t>
            </a:r>
            <a:r>
              <a:rPr lang="en-US" dirty="0"/>
              <a:t> this the events took an interesting turn. </a:t>
            </a:r>
            <a:endParaRPr lang="en-IN" dirty="0"/>
          </a:p>
        </p:txBody>
      </p:sp>
    </p:spTree>
    <p:extLst>
      <p:ext uri="{BB962C8B-B14F-4D97-AF65-F5344CB8AC3E}">
        <p14:creationId xmlns:p14="http://schemas.microsoft.com/office/powerpoint/2010/main" val="2672126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dirty="0" err="1"/>
              <a:t>Ethereum</a:t>
            </a:r>
            <a:r>
              <a:rPr lang="en-US" dirty="0"/>
              <a:t> Foundation threatened the attacker to stop the attack and freeze the account. The attacker responded saying that he was playing as per the agreed upon contract and an intervention through a soft or hard fork will be a breach of contract, which he can take to </a:t>
            </a:r>
            <a:r>
              <a:rPr lang="en-US" dirty="0" smtClean="0"/>
              <a:t>court.</a:t>
            </a:r>
            <a:r>
              <a:rPr lang="en-US" dirty="0"/>
              <a:t> </a:t>
            </a:r>
            <a:endParaRPr lang="en-US" dirty="0" smtClean="0"/>
          </a:p>
          <a:p>
            <a:r>
              <a:rPr lang="en-US" dirty="0" smtClean="0"/>
              <a:t>But </a:t>
            </a:r>
            <a:r>
              <a:rPr lang="en-US" dirty="0"/>
              <a:t>he stopped the attack. Later the </a:t>
            </a:r>
            <a:r>
              <a:rPr lang="en-US" dirty="0" err="1"/>
              <a:t>Ethereum</a:t>
            </a:r>
            <a:r>
              <a:rPr lang="en-US" dirty="0"/>
              <a:t> Foundation went with a hard fork to recover the money, though this decision raised many concerns of autonomy of smart contracts. This hard folk resulted in two </a:t>
            </a:r>
            <a:r>
              <a:rPr lang="en-US" dirty="0" err="1"/>
              <a:t>Ethereum</a:t>
            </a:r>
            <a:r>
              <a:rPr lang="en-US" dirty="0"/>
              <a:t> currencies – </a:t>
            </a:r>
            <a:r>
              <a:rPr lang="en-US" dirty="0" err="1"/>
              <a:t>Ethereum</a:t>
            </a:r>
            <a:r>
              <a:rPr lang="en-US" dirty="0"/>
              <a:t> &amp; </a:t>
            </a:r>
            <a:r>
              <a:rPr lang="en-US" dirty="0" err="1"/>
              <a:t>Ethereum</a:t>
            </a:r>
            <a:r>
              <a:rPr lang="en-US" dirty="0"/>
              <a:t> classic and a lot of controversy.</a:t>
            </a:r>
          </a:p>
          <a:p>
            <a:endParaRPr lang="en-IN" dirty="0"/>
          </a:p>
        </p:txBody>
      </p:sp>
    </p:spTree>
    <p:extLst>
      <p:ext uri="{BB962C8B-B14F-4D97-AF65-F5344CB8AC3E}">
        <p14:creationId xmlns:p14="http://schemas.microsoft.com/office/powerpoint/2010/main" val="49144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Wallet-based Attack</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Parity </a:t>
            </a:r>
            <a:r>
              <a:rPr lang="en-US" b="1" dirty="0" err="1"/>
              <a:t>Multisig</a:t>
            </a:r>
            <a:r>
              <a:rPr lang="en-US" b="1" dirty="0"/>
              <a:t> Wallet Attack</a:t>
            </a:r>
            <a:r>
              <a:rPr lang="en-US" dirty="0"/>
              <a:t>: This was the case of a vulnerability with the parity client wallet hacked by an attacker resulting in holding up of 500,000 Ether ($77 million today). </a:t>
            </a:r>
            <a:endParaRPr lang="en-US" dirty="0" smtClean="0"/>
          </a:p>
          <a:p>
            <a:r>
              <a:rPr lang="en-US" dirty="0" smtClean="0"/>
              <a:t>Wallet </a:t>
            </a:r>
            <a:r>
              <a:rPr lang="en-US" dirty="0"/>
              <a:t>contracts are additional logic than can be built on user wallets for regular automated payments. </a:t>
            </a:r>
            <a:endParaRPr lang="en-US" dirty="0" smtClean="0"/>
          </a:p>
          <a:p>
            <a:r>
              <a:rPr lang="en-US" dirty="0" smtClean="0"/>
              <a:t>To </a:t>
            </a:r>
            <a:r>
              <a:rPr lang="en-US" dirty="0"/>
              <a:t>reduce the gas or transaction fees, the parity </a:t>
            </a:r>
            <a:r>
              <a:rPr lang="en-US" dirty="0" err="1"/>
              <a:t>Multisig</a:t>
            </a:r>
            <a:r>
              <a:rPr lang="en-US" dirty="0"/>
              <a:t> wallet functionality (</a:t>
            </a:r>
            <a:r>
              <a:rPr lang="en-US" dirty="0" err="1"/>
              <a:t>Multisig</a:t>
            </a:r>
            <a:r>
              <a:rPr lang="en-US" dirty="0"/>
              <a:t> wallet is like a joint account in bank with multiple owners) used a centralized Library contract. </a:t>
            </a:r>
            <a:endParaRPr lang="en-US" dirty="0" smtClean="0"/>
          </a:p>
          <a:p>
            <a:r>
              <a:rPr lang="en-US" dirty="0" smtClean="0"/>
              <a:t>But </a:t>
            </a:r>
            <a:r>
              <a:rPr lang="en-US" dirty="0"/>
              <a:t>they left some critical functions open, resulting in a vulnerability, which was exploited by the attacker. </a:t>
            </a:r>
            <a:endParaRPr lang="en-US" dirty="0" smtClean="0"/>
          </a:p>
          <a:p>
            <a:r>
              <a:rPr lang="en-US" dirty="0" smtClean="0"/>
              <a:t>The </a:t>
            </a:r>
            <a:r>
              <a:rPr lang="en-US" dirty="0"/>
              <a:t>attacker added his account as owner in the library contract, so for all wallets implemented after a particular date, the attacker became a joint owner. Then he triggered a kill function, which froze the currencies in the </a:t>
            </a:r>
            <a:r>
              <a:rPr lang="en-US"/>
              <a:t>wallet</a:t>
            </a:r>
            <a:r>
              <a:rPr lang="en-US" smtClean="0"/>
              <a:t>.</a:t>
            </a:r>
          </a:p>
          <a:p>
            <a:r>
              <a:rPr lang="en-US" smtClean="0"/>
              <a:t>He </a:t>
            </a:r>
            <a:r>
              <a:rPr lang="en-US" dirty="0"/>
              <a:t>basically locked $155 million as of that day, forever in cryptographically inaccessible wallets.</a:t>
            </a:r>
          </a:p>
          <a:p>
            <a:endParaRPr lang="en-IN" dirty="0"/>
          </a:p>
        </p:txBody>
      </p:sp>
    </p:spTree>
    <p:extLst>
      <p:ext uri="{BB962C8B-B14F-4D97-AF65-F5344CB8AC3E}">
        <p14:creationId xmlns:p14="http://schemas.microsoft.com/office/powerpoint/2010/main" val="278167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Attack</a:t>
            </a:r>
            <a:endParaRPr lang="en-IN" dirty="0"/>
          </a:p>
        </p:txBody>
      </p:sp>
      <p:sp>
        <p:nvSpPr>
          <p:cNvPr id="3" name="Content Placeholder 2"/>
          <p:cNvSpPr>
            <a:spLocks noGrp="1"/>
          </p:cNvSpPr>
          <p:nvPr>
            <p:ph idx="1"/>
          </p:nvPr>
        </p:nvSpPr>
        <p:spPr/>
        <p:txBody>
          <a:bodyPr/>
          <a:lstStyle/>
          <a:p>
            <a:r>
              <a:rPr lang="en-US" dirty="0"/>
              <a:t>A 51% attack refers to an attack on a </a:t>
            </a:r>
            <a:r>
              <a:rPr lang="en-US" u="sng" dirty="0"/>
              <a:t>blockchain</a:t>
            </a:r>
            <a:r>
              <a:rPr lang="en-US" dirty="0"/>
              <a:t>—most commonly </a:t>
            </a:r>
            <a:r>
              <a:rPr lang="en-US" u="sng" dirty="0"/>
              <a:t>Bitcoin</a:t>
            </a:r>
            <a:r>
              <a:rPr lang="en-US" dirty="0"/>
              <a:t>, for which such an attack is still hypothetical—by a group of </a:t>
            </a:r>
            <a:r>
              <a:rPr lang="en-US" u="sng" dirty="0"/>
              <a:t>miners</a:t>
            </a:r>
            <a:r>
              <a:rPr lang="en-US" dirty="0"/>
              <a:t> controlling more than 50% of the network's mining hash rate or computing power</a:t>
            </a:r>
            <a:r>
              <a:rPr lang="en-US" dirty="0" smtClean="0"/>
              <a:t>.</a:t>
            </a:r>
          </a:p>
          <a:p>
            <a:r>
              <a:rPr lang="en-US" dirty="0"/>
              <a:t>The attackers would be able to prevent new transactions from gaining confirmations, allowing them to halt payments between some or all users. They would also be able to reverse transactions that were completed while they were in control of the network, meaning they could </a:t>
            </a:r>
            <a:r>
              <a:rPr lang="en-US" u="sng" dirty="0"/>
              <a:t>double-spend</a:t>
            </a:r>
            <a:r>
              <a:rPr lang="en-US" dirty="0"/>
              <a:t> coins.</a:t>
            </a:r>
            <a:endParaRPr lang="en-IN" dirty="0"/>
          </a:p>
        </p:txBody>
      </p:sp>
    </p:spTree>
    <p:extLst>
      <p:ext uri="{BB962C8B-B14F-4D97-AF65-F5344CB8AC3E}">
        <p14:creationId xmlns:p14="http://schemas.microsoft.com/office/powerpoint/2010/main" val="174400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Blockchains</a:t>
            </a:r>
            <a:r>
              <a:rPr lang="en-US" dirty="0"/>
              <a:t> are distributed ledgers that record every transaction made on a cryptocurrency's network.</a:t>
            </a:r>
          </a:p>
          <a:p>
            <a:r>
              <a:rPr lang="en-US" dirty="0"/>
              <a:t>A 51% attack is an attack on a </a:t>
            </a:r>
            <a:r>
              <a:rPr lang="en-US" dirty="0" err="1"/>
              <a:t>blockchain</a:t>
            </a:r>
            <a:r>
              <a:rPr lang="en-US" dirty="0"/>
              <a:t> by a group of miners who control more than 50% of the network's mining hash rate.</a:t>
            </a:r>
          </a:p>
          <a:p>
            <a:r>
              <a:rPr lang="en-US" dirty="0"/>
              <a:t>Attackers with majority control of the network can interrupt the recording of new blocks by preventing other miners from completing blocks.</a:t>
            </a:r>
          </a:p>
          <a:p>
            <a:r>
              <a:rPr lang="en-US" dirty="0"/>
              <a:t>Changing historical blocks is difficult due to the hard-coding of past transactions into Bitcoin software.</a:t>
            </a:r>
          </a:p>
          <a:p>
            <a:endParaRPr lang="en-IN" dirty="0"/>
          </a:p>
        </p:txBody>
      </p:sp>
    </p:spTree>
    <p:extLst>
      <p:ext uri="{BB962C8B-B14F-4D97-AF65-F5344CB8AC3E}">
        <p14:creationId xmlns:p14="http://schemas.microsoft.com/office/powerpoint/2010/main" val="298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attack</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best-known type of attack on public </a:t>
            </a:r>
            <a:r>
              <a:rPr lang="en-US" dirty="0" err="1"/>
              <a:t>PoW</a:t>
            </a:r>
            <a:r>
              <a:rPr lang="en-US" dirty="0"/>
              <a:t> </a:t>
            </a:r>
            <a:r>
              <a:rPr lang="en-US" dirty="0" err="1"/>
              <a:t>blockchains</a:t>
            </a:r>
            <a:r>
              <a:rPr lang="en-US" dirty="0"/>
              <a:t> is the 51% attack. </a:t>
            </a:r>
            <a:endParaRPr lang="en-US" dirty="0" smtClean="0"/>
          </a:p>
          <a:p>
            <a:r>
              <a:rPr lang="en-US" dirty="0" smtClean="0"/>
              <a:t>The </a:t>
            </a:r>
            <a:r>
              <a:rPr lang="en-US" dirty="0"/>
              <a:t>goal of a 51% attack is to perform a </a:t>
            </a:r>
            <a:r>
              <a:rPr lang="en-US" i="1" dirty="0"/>
              <a:t>double spend</a:t>
            </a:r>
            <a:r>
              <a:rPr lang="en-US" dirty="0"/>
              <a:t>, which means spending the same UTXO twice. </a:t>
            </a:r>
            <a:endParaRPr lang="en-US" dirty="0" smtClean="0"/>
          </a:p>
          <a:p>
            <a:r>
              <a:rPr lang="en-US" dirty="0" smtClean="0"/>
              <a:t>To </a:t>
            </a:r>
            <a:r>
              <a:rPr lang="en-US" dirty="0"/>
              <a:t>perform a 51% attack on a </a:t>
            </a:r>
            <a:r>
              <a:rPr lang="en-US" dirty="0" err="1"/>
              <a:t>blockchain</a:t>
            </a:r>
            <a:r>
              <a:rPr lang="en-US" dirty="0"/>
              <a:t>, you need to control a majority of the hash rate, hence the name. </a:t>
            </a:r>
            <a:endParaRPr lang="en-US" dirty="0" smtClean="0"/>
          </a:p>
          <a:p>
            <a:r>
              <a:rPr lang="en-US" dirty="0" smtClean="0"/>
              <a:t>A </a:t>
            </a:r>
            <a:r>
              <a:rPr lang="en-US" dirty="0"/>
              <a:t>malicious miner wanting to perform a double spend will first create a regular transaction spending their coins for either a good or for a different currency on an exchange. </a:t>
            </a:r>
            <a:endParaRPr lang="en-US" dirty="0" smtClean="0"/>
          </a:p>
          <a:p>
            <a:r>
              <a:rPr lang="en-US" dirty="0" smtClean="0"/>
              <a:t>At </a:t>
            </a:r>
            <a:r>
              <a:rPr lang="en-US" dirty="0"/>
              <a:t>the same time, they will begin mining a private chain. This means they will follow the usual mining protocol, but with two exceptions.</a:t>
            </a:r>
            <a:endParaRPr lang="en-IN" dirty="0"/>
          </a:p>
        </p:txBody>
      </p:sp>
    </p:spTree>
    <p:extLst>
      <p:ext uri="{BB962C8B-B14F-4D97-AF65-F5344CB8AC3E}">
        <p14:creationId xmlns:p14="http://schemas.microsoft.com/office/powerpoint/2010/main" val="43556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First</a:t>
            </a:r>
            <a:r>
              <a:rPr lang="en-US" dirty="0"/>
              <a:t>, they will not include their own transaction spending their coins in their privately mined chain.</a:t>
            </a:r>
          </a:p>
          <a:p>
            <a:r>
              <a:rPr lang="en-US" dirty="0"/>
              <a:t>Second, they will not broadcast the blocks they find to the network, therefore we call it the private chain.</a:t>
            </a:r>
          </a:p>
          <a:p>
            <a:endParaRPr lang="en-IN" dirty="0"/>
          </a:p>
        </p:txBody>
      </p:sp>
    </p:spTree>
    <p:extLst>
      <p:ext uri="{BB962C8B-B14F-4D97-AF65-F5344CB8AC3E}">
        <p14:creationId xmlns:p14="http://schemas.microsoft.com/office/powerpoint/2010/main" val="178831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Blockchain with immutability, distributed consensus, established trust, distributed identity and eternal verifiable claims may sound like the ultimate security foolproof technology. But new age security attacks are emerging, which are very sophisticated and can cause huge irreparable damages. </a:t>
            </a:r>
            <a:endParaRPr lang="en-US" dirty="0" smtClean="0"/>
          </a:p>
          <a:p>
            <a:endParaRPr lang="en-US" dirty="0"/>
          </a:p>
          <a:p>
            <a:pPr algn="ctr"/>
            <a:r>
              <a:rPr lang="en-US" dirty="0" smtClean="0"/>
              <a:t>“</a:t>
            </a:r>
            <a:r>
              <a:rPr lang="en-US" dirty="0"/>
              <a:t>Prevention is better than cure</a:t>
            </a:r>
            <a:r>
              <a:rPr lang="en-US" dirty="0" smtClean="0"/>
              <a:t>!”</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Tree>
    <p:extLst>
      <p:ext uri="{BB962C8B-B14F-4D97-AF65-F5344CB8AC3E}">
        <p14:creationId xmlns:p14="http://schemas.microsoft.com/office/powerpoint/2010/main" val="369619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2233" y="1027906"/>
            <a:ext cx="11367533" cy="5040385"/>
          </a:xfrm>
        </p:spPr>
      </p:pic>
    </p:spTree>
    <p:extLst>
      <p:ext uri="{BB962C8B-B14F-4D97-AF65-F5344CB8AC3E}">
        <p14:creationId xmlns:p14="http://schemas.microsoft.com/office/powerpoint/2010/main" val="310190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If they control a majority of the computing power, their chain will grow faster than the honest chain. </a:t>
            </a:r>
            <a:endParaRPr lang="en-US" dirty="0" smtClean="0"/>
          </a:p>
          <a:p>
            <a:r>
              <a:rPr lang="en-US" dirty="0" smtClean="0"/>
              <a:t>The </a:t>
            </a:r>
            <a:r>
              <a:rPr lang="en-US" dirty="0"/>
              <a:t>Longest Chain Rule in </a:t>
            </a:r>
            <a:r>
              <a:rPr lang="en-US" dirty="0" err="1"/>
              <a:t>PoW</a:t>
            </a:r>
            <a:r>
              <a:rPr lang="en-US" dirty="0"/>
              <a:t> </a:t>
            </a:r>
            <a:r>
              <a:rPr lang="en-US" dirty="0" err="1"/>
              <a:t>blockchains</a:t>
            </a:r>
            <a:r>
              <a:rPr lang="en-US" dirty="0"/>
              <a:t> governs what happens in case of such a fork. </a:t>
            </a:r>
            <a:endParaRPr lang="en-US" dirty="0" smtClean="0"/>
          </a:p>
          <a:p>
            <a:r>
              <a:rPr lang="en-US" dirty="0" smtClean="0"/>
              <a:t>The </a:t>
            </a:r>
            <a:r>
              <a:rPr lang="en-US" dirty="0"/>
              <a:t>branch, that has more blocks to it and accordingly represents the chain created with a larger amount of computing power is considered the valid chain.</a:t>
            </a:r>
          </a:p>
          <a:p>
            <a:endParaRPr lang="en-IN" dirty="0"/>
          </a:p>
        </p:txBody>
      </p:sp>
    </p:spTree>
    <p:extLst>
      <p:ext uri="{BB962C8B-B14F-4D97-AF65-F5344CB8AC3E}">
        <p14:creationId xmlns:p14="http://schemas.microsoft.com/office/powerpoint/2010/main" val="414016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Once the attacker has received the good or other currency bought with their coins, they will broadcast the private branch to the entire network. </a:t>
            </a:r>
          </a:p>
          <a:p>
            <a:r>
              <a:rPr lang="en-US" dirty="0" smtClean="0"/>
              <a:t>All honest miners will drop the honest branch and start mining on top of the malicious chain. </a:t>
            </a:r>
          </a:p>
          <a:p>
            <a:r>
              <a:rPr lang="en-US" dirty="0" smtClean="0"/>
              <a:t>The network treats the attacker’s transaction as if it never happened because the attacker did not include it in his malicious chain. </a:t>
            </a:r>
          </a:p>
          <a:p>
            <a:r>
              <a:rPr lang="en-US" dirty="0" smtClean="0"/>
              <a:t>The attacker is still in control of their funds and can now spend them again.</a:t>
            </a:r>
          </a:p>
          <a:p>
            <a:endParaRPr lang="en-IN" dirty="0"/>
          </a:p>
        </p:txBody>
      </p:sp>
    </p:spTree>
    <p:extLst>
      <p:ext uri="{BB962C8B-B14F-4D97-AF65-F5344CB8AC3E}">
        <p14:creationId xmlns:p14="http://schemas.microsoft.com/office/powerpoint/2010/main" val="22435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This has happened to many smaller </a:t>
            </a:r>
            <a:r>
              <a:rPr lang="en-US" dirty="0" err="1"/>
              <a:t>blockchains</a:t>
            </a:r>
            <a:r>
              <a:rPr lang="en-US" dirty="0"/>
              <a:t> in the past. In fact, </a:t>
            </a:r>
            <a:r>
              <a:rPr lang="en-US" dirty="0" err="1"/>
              <a:t>Horizen</a:t>
            </a:r>
            <a:r>
              <a:rPr lang="en-US" dirty="0"/>
              <a:t> suffered from a 51% attack in early June 2018. </a:t>
            </a:r>
            <a:endParaRPr lang="en-US" dirty="0" smtClean="0"/>
          </a:p>
          <a:p>
            <a:r>
              <a:rPr lang="en-US" dirty="0" smtClean="0"/>
              <a:t>We </a:t>
            </a:r>
            <a:r>
              <a:rPr lang="en-US" dirty="0"/>
              <a:t>immediately started to work on a solution to mitigate the risk of a 51% attack on smaller blockchains that are not secured by as much computing power as for example the Bitcoin </a:t>
            </a:r>
            <a:r>
              <a:rPr lang="en-US" dirty="0" err="1"/>
              <a:t>blockchain</a:t>
            </a:r>
            <a:r>
              <a:rPr lang="en-US" dirty="0"/>
              <a:t>.</a:t>
            </a:r>
          </a:p>
          <a:p>
            <a:endParaRPr lang="en-IN" dirty="0"/>
          </a:p>
        </p:txBody>
      </p:sp>
    </p:spTree>
    <p:extLst>
      <p:ext uri="{BB962C8B-B14F-4D97-AF65-F5344CB8AC3E}">
        <p14:creationId xmlns:p14="http://schemas.microsoft.com/office/powerpoint/2010/main" val="361010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 came up with a solution that penalizes delayed block submissions. There is no legitimate reason for a miner, to broadcast several blocks to the network at once. </a:t>
            </a:r>
          </a:p>
          <a:p>
            <a:r>
              <a:rPr lang="en-US" dirty="0" smtClean="0"/>
              <a:t>Our protection mechanism makes these attacks very costly. </a:t>
            </a:r>
          </a:p>
          <a:p>
            <a:r>
              <a:rPr lang="en-US" dirty="0" smtClean="0"/>
              <a:t>So costly that it does not make any economic sense to perform such an attack on our network. </a:t>
            </a:r>
          </a:p>
          <a:p>
            <a:r>
              <a:rPr lang="en-US" dirty="0" smtClean="0"/>
              <a:t>Many other </a:t>
            </a:r>
            <a:r>
              <a:rPr lang="en-US" dirty="0" err="1" smtClean="0"/>
              <a:t>blockchains</a:t>
            </a:r>
            <a:r>
              <a:rPr lang="en-US" dirty="0" smtClean="0"/>
              <a:t> are now looking to implement a similar protection mechanism with their protocol.</a:t>
            </a:r>
          </a:p>
          <a:p>
            <a:endParaRPr lang="en-IN" dirty="0"/>
          </a:p>
        </p:txBody>
      </p:sp>
    </p:spTree>
    <p:extLst>
      <p:ext uri="{BB962C8B-B14F-4D97-AF65-F5344CB8AC3E}">
        <p14:creationId xmlns:p14="http://schemas.microsoft.com/office/powerpoint/2010/main" val="205351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Sybil Attack</a:t>
            </a:r>
            <a:endParaRPr lang="en-IN" dirty="0"/>
          </a:p>
        </p:txBody>
      </p:sp>
      <p:sp>
        <p:nvSpPr>
          <p:cNvPr id="3" name="Content Placeholder 2"/>
          <p:cNvSpPr>
            <a:spLocks noGrp="1"/>
          </p:cNvSpPr>
          <p:nvPr>
            <p:ph idx="1"/>
          </p:nvPr>
        </p:nvSpPr>
        <p:spPr/>
        <p:txBody>
          <a:bodyPr>
            <a:normAutofit/>
          </a:bodyPr>
          <a:lstStyle/>
          <a:p>
            <a:r>
              <a:rPr lang="en-US" dirty="0"/>
              <a:t>A Sybil Attack is an attempt to manipulate a P2P network by creating multiple fake identities. </a:t>
            </a:r>
            <a:endParaRPr lang="en-US" dirty="0" smtClean="0"/>
          </a:p>
          <a:p>
            <a:r>
              <a:rPr lang="en-US" dirty="0" smtClean="0"/>
              <a:t>To </a:t>
            </a:r>
            <a:r>
              <a:rPr lang="en-US" dirty="0"/>
              <a:t>the observer, these different identities look like regular users, but behind the scenes, a single entity controls all these fake entities at once. </a:t>
            </a:r>
            <a:endParaRPr lang="en-US" dirty="0" smtClean="0"/>
          </a:p>
          <a:p>
            <a:r>
              <a:rPr lang="en-US" dirty="0" smtClean="0"/>
              <a:t>This </a:t>
            </a:r>
            <a:r>
              <a:rPr lang="en-US" dirty="0"/>
              <a:t>type of attack is important to consider especially when you think about online voting. </a:t>
            </a:r>
            <a:endParaRPr lang="en-US" dirty="0" smtClean="0"/>
          </a:p>
          <a:p>
            <a:r>
              <a:rPr lang="en-US" dirty="0" smtClean="0"/>
              <a:t>Another </a:t>
            </a:r>
            <a:r>
              <a:rPr lang="en-US" dirty="0"/>
              <a:t>area where we are seeing Sybil attacks is in social networks where fake accounts can influence the public discussion.</a:t>
            </a:r>
          </a:p>
          <a:p>
            <a:endParaRPr lang="en-IN" dirty="0"/>
          </a:p>
        </p:txBody>
      </p:sp>
    </p:spTree>
    <p:extLst>
      <p:ext uri="{BB962C8B-B14F-4D97-AF65-F5344CB8AC3E}">
        <p14:creationId xmlns:p14="http://schemas.microsoft.com/office/powerpoint/2010/main" val="3711391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Another possible use for Sybil attacks is to censor certain participants. </a:t>
            </a:r>
          </a:p>
          <a:p>
            <a:r>
              <a:rPr lang="en-US" dirty="0" smtClean="0"/>
              <a:t>A number of Sybil nodes can surround your node and prevent it from connecting to other, honest nodes on the network. </a:t>
            </a:r>
          </a:p>
          <a:p>
            <a:r>
              <a:rPr lang="en-US" dirty="0" smtClean="0"/>
              <a:t>This way one could try to prevent you from either sending or receiving information to the network. </a:t>
            </a:r>
          </a:p>
          <a:p>
            <a:r>
              <a:rPr lang="en-US" dirty="0" smtClean="0"/>
              <a:t>This “use case” of a Sybil attack is also called Eclipse Attack.</a:t>
            </a:r>
            <a:endParaRPr lang="en-US" dirty="0"/>
          </a:p>
        </p:txBody>
      </p:sp>
    </p:spTree>
    <p:extLst>
      <p:ext uri="{BB962C8B-B14F-4D97-AF65-F5344CB8AC3E}">
        <p14:creationId xmlns:p14="http://schemas.microsoft.com/office/powerpoint/2010/main" val="26107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3203" y="786762"/>
            <a:ext cx="9004208" cy="5547535"/>
          </a:xfrm>
        </p:spPr>
      </p:pic>
    </p:spTree>
    <p:extLst>
      <p:ext uri="{BB962C8B-B14F-4D97-AF65-F5344CB8AC3E}">
        <p14:creationId xmlns:p14="http://schemas.microsoft.com/office/powerpoint/2010/main" val="770581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One way to mitigate Sybil Attacks is to introduce or raise the cost to create an identity. </a:t>
            </a:r>
            <a:endParaRPr lang="en-US" dirty="0" smtClean="0"/>
          </a:p>
          <a:p>
            <a:r>
              <a:rPr lang="en-US" dirty="0" smtClean="0"/>
              <a:t>This </a:t>
            </a:r>
            <a:r>
              <a:rPr lang="en-US" dirty="0"/>
              <a:t>cost must be carefully balanced. It has to be low enough so that new participants aren’t restricted from joining the network and creating legitimate identities. </a:t>
            </a:r>
            <a:endParaRPr lang="en-US" dirty="0" smtClean="0"/>
          </a:p>
          <a:p>
            <a:r>
              <a:rPr lang="en-US" dirty="0" smtClean="0"/>
              <a:t>It </a:t>
            </a:r>
            <a:r>
              <a:rPr lang="en-US" dirty="0"/>
              <a:t>must also be high enough that creating a large number of identities in a short period of time becomes very expensive. </a:t>
            </a:r>
            <a:endParaRPr lang="en-US" dirty="0" smtClean="0"/>
          </a:p>
          <a:p>
            <a:r>
              <a:rPr lang="en-US" dirty="0" smtClean="0"/>
              <a:t>In </a:t>
            </a:r>
            <a:r>
              <a:rPr lang="en-US" dirty="0" err="1"/>
              <a:t>PoW</a:t>
            </a:r>
            <a:r>
              <a:rPr lang="en-US" dirty="0"/>
              <a:t> </a:t>
            </a:r>
            <a:r>
              <a:rPr lang="en-US" dirty="0" err="1"/>
              <a:t>blockchains</a:t>
            </a:r>
            <a:r>
              <a:rPr lang="en-US" dirty="0"/>
              <a:t>, the nodes that actually make decisions on transactions are the mining nodes. </a:t>
            </a:r>
            <a:endParaRPr lang="en-US" dirty="0" smtClean="0"/>
          </a:p>
          <a:p>
            <a:r>
              <a:rPr lang="en-US" dirty="0" smtClean="0"/>
              <a:t>There </a:t>
            </a:r>
            <a:r>
              <a:rPr lang="en-US" dirty="0"/>
              <a:t>is a real-world cost, namely buying the mining hardware and consuming electricity, associated with creating a fake “mining-identity”. </a:t>
            </a:r>
            <a:endParaRPr lang="en-US" dirty="0" smtClean="0"/>
          </a:p>
          <a:p>
            <a:r>
              <a:rPr lang="en-US" dirty="0" smtClean="0"/>
              <a:t>Additionally</a:t>
            </a:r>
            <a:r>
              <a:rPr lang="en-US" dirty="0"/>
              <a:t>, having a large number of mining nodes still doesn’t suffice to influence the network meaningfully. To do that you would also need large amounts of computational power. </a:t>
            </a:r>
            <a:endParaRPr lang="en-US" dirty="0" smtClean="0"/>
          </a:p>
          <a:p>
            <a:r>
              <a:rPr lang="en-US" dirty="0" smtClean="0"/>
              <a:t>The </a:t>
            </a:r>
            <a:r>
              <a:rPr lang="en-US" dirty="0"/>
              <a:t>associated costs make it hard to Sybil attack Proof-of-Work </a:t>
            </a:r>
            <a:r>
              <a:rPr lang="en-US" dirty="0" err="1"/>
              <a:t>blockchains</a:t>
            </a:r>
            <a:r>
              <a:rPr lang="en-US" dirty="0"/>
              <a:t>.</a:t>
            </a:r>
            <a:endParaRPr lang="en-IN" dirty="0"/>
          </a:p>
        </p:txBody>
      </p:sp>
    </p:spTree>
    <p:extLst>
      <p:ext uri="{BB962C8B-B14F-4D97-AF65-F5344CB8AC3E}">
        <p14:creationId xmlns:p14="http://schemas.microsoft.com/office/powerpoint/2010/main" val="136247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https://academy.horizen.io/technology/advanced/attacks-on-blockchain/</a:t>
            </a:r>
            <a:endParaRPr lang="en-IN" dirty="0" smtClean="0"/>
          </a:p>
          <a:p>
            <a:r>
              <a:rPr lang="en-IN">
                <a:hlinkClick r:id="rId3"/>
              </a:rPr>
              <a:t>https://blogs.arubanetworks.com/solutions/10-blockchain-and-new-age-security-attacks-you-should-know</a:t>
            </a:r>
            <a:r>
              <a:rPr lang="en-IN" smtClean="0">
                <a:hlinkClick r:id="rId3"/>
              </a:rPr>
              <a:t>/</a:t>
            </a:r>
            <a:endParaRPr lang="en-IN" smtClean="0"/>
          </a:p>
          <a:p>
            <a:r>
              <a:rPr lang="en-IN">
                <a:hlinkClick r:id="rId4"/>
              </a:rPr>
              <a:t>https://</a:t>
            </a:r>
            <a:r>
              <a:rPr lang="en-IN" smtClean="0">
                <a:hlinkClick r:id="rId4"/>
              </a:rPr>
              <a:t>www.investopedia.com/terms/1/51-attack.asp</a:t>
            </a:r>
            <a:endParaRPr lang="en-IN" smtClean="0"/>
          </a:p>
          <a:p>
            <a:endParaRPr lang="en-IN" smtClean="0"/>
          </a:p>
          <a:p>
            <a:endParaRPr lang="en-IN" dirty="0"/>
          </a:p>
        </p:txBody>
      </p:sp>
    </p:spTree>
    <p:extLst>
      <p:ext uri="{BB962C8B-B14F-4D97-AF65-F5344CB8AC3E}">
        <p14:creationId xmlns:p14="http://schemas.microsoft.com/office/powerpoint/2010/main" val="149441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a:t>
            </a:r>
            <a:r>
              <a:rPr lang="en-US" dirty="0"/>
              <a:t>emerging new age </a:t>
            </a:r>
            <a:r>
              <a:rPr lang="en-US" dirty="0" err="1"/>
              <a:t>blockchain</a:t>
            </a:r>
            <a:r>
              <a:rPr lang="en-US" dirty="0"/>
              <a:t> security attacks are grouped into four categories:</a:t>
            </a:r>
          </a:p>
          <a:p>
            <a:pPr lvl="1"/>
            <a:r>
              <a:rPr lang="en-US" dirty="0"/>
              <a:t>Peer-to-peer network-based attacks</a:t>
            </a:r>
          </a:p>
          <a:p>
            <a:pPr lvl="1"/>
            <a:r>
              <a:rPr lang="en-US" dirty="0"/>
              <a:t>Consensus &amp; Ledger-based attacks</a:t>
            </a:r>
          </a:p>
          <a:p>
            <a:pPr lvl="1"/>
            <a:r>
              <a:rPr lang="en-US" dirty="0"/>
              <a:t>Smart Contract-based attacks</a:t>
            </a:r>
          </a:p>
          <a:p>
            <a:pPr lvl="1"/>
            <a:r>
              <a:rPr lang="en-US" dirty="0"/>
              <a:t>Wallet-based attacks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Tree>
    <p:extLst>
      <p:ext uri="{BB962C8B-B14F-4D97-AF65-F5344CB8AC3E}">
        <p14:creationId xmlns:p14="http://schemas.microsoft.com/office/powerpoint/2010/main" val="98139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198"/>
            <a:ext cx="10515600" cy="1325563"/>
          </a:xfrm>
        </p:spPr>
        <p:txBody>
          <a:bodyPr>
            <a:normAutofit/>
          </a:bodyPr>
          <a:lstStyle/>
          <a:p>
            <a:pPr algn="ctr"/>
            <a:r>
              <a:rPr lang="en-IN" sz="4000" b="1" dirty="0"/>
              <a:t>Peer-to-Peer Network-based Attacks</a:t>
            </a:r>
            <a:endParaRPr lang="en-IN" sz="4000" dirty="0"/>
          </a:p>
        </p:txBody>
      </p:sp>
      <p:sp>
        <p:nvSpPr>
          <p:cNvPr id="3" name="Content Placeholder 2"/>
          <p:cNvSpPr>
            <a:spLocks noGrp="1"/>
          </p:cNvSpPr>
          <p:nvPr>
            <p:ph idx="1"/>
          </p:nvPr>
        </p:nvSpPr>
        <p:spPr/>
        <p:txBody>
          <a:bodyPr/>
          <a:lstStyle/>
          <a:p>
            <a:r>
              <a:rPr lang="en-US" b="1" dirty="0"/>
              <a:t>Eclipse attack</a:t>
            </a:r>
            <a:r>
              <a:rPr lang="en-US" dirty="0"/>
              <a:t>– A node will depend on “x” number of nodes selected using a Peer selection strategy to have its view of the distributed ledger. But if an attacker can manage to make the node to choose all the “x” number of nodes from his malicious nodes alone, then he can eclipse the original ledger’s view and present his own manipulated ledger to the node.</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Tree>
    <p:extLst>
      <p:ext uri="{BB962C8B-B14F-4D97-AF65-F5344CB8AC3E}">
        <p14:creationId xmlns:p14="http://schemas.microsoft.com/office/powerpoint/2010/main" val="403447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Sybil attack</a:t>
            </a:r>
            <a:r>
              <a:rPr lang="en-US" dirty="0"/>
              <a:t>– While the Eclipse attack is about eclipsing a user’s view of the true ledger, the Sybil attack targets the whole network. In a Sybil attack, an attacker will flood the network with large number of nodes with pseudonymous identity and try to influence the network. These nodes, though appearing like unrelated individuals, are operated by a single operator at the back. In this case the objective is not to target one user, but a number of nodes or network as whole, and generate a fork in the ledger if possible, allowing the attacker to make double spending and other attacks.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Tree>
    <p:extLst>
      <p:ext uri="{BB962C8B-B14F-4D97-AF65-F5344CB8AC3E}">
        <p14:creationId xmlns:p14="http://schemas.microsoft.com/office/powerpoint/2010/main" val="18021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09" y="680171"/>
            <a:ext cx="10515600" cy="1325563"/>
          </a:xfrm>
        </p:spPr>
        <p:txBody>
          <a:bodyPr>
            <a:normAutofit/>
          </a:bodyPr>
          <a:lstStyle/>
          <a:p>
            <a:pPr algn="ctr"/>
            <a:r>
              <a:rPr lang="en-US" sz="3600" b="1" dirty="0"/>
              <a:t>Consensus Mechanism and Mining-based Attacks</a:t>
            </a:r>
            <a:endParaRPr lang="en-IN" sz="3600" dirty="0"/>
          </a:p>
        </p:txBody>
      </p:sp>
      <p:sp>
        <p:nvSpPr>
          <p:cNvPr id="3" name="Content Placeholder 2"/>
          <p:cNvSpPr>
            <a:spLocks noGrp="1"/>
          </p:cNvSpPr>
          <p:nvPr>
            <p:ph idx="1"/>
          </p:nvPr>
        </p:nvSpPr>
        <p:spPr/>
        <p:txBody>
          <a:bodyPr>
            <a:normAutofit fontScale="92500" lnSpcReduction="10000"/>
          </a:bodyPr>
          <a:lstStyle/>
          <a:p>
            <a:r>
              <a:rPr lang="en-US" b="1" dirty="0"/>
              <a:t>Selfish mining attack</a:t>
            </a:r>
            <a:r>
              <a:rPr lang="en-US" dirty="0"/>
              <a:t>: Many </a:t>
            </a:r>
            <a:r>
              <a:rPr lang="en-US" dirty="0" smtClean="0"/>
              <a:t>block chains </a:t>
            </a:r>
            <a:r>
              <a:rPr lang="en-US" dirty="0"/>
              <a:t>consider the longest chain to be the true latest version of the ledger. </a:t>
            </a:r>
            <a:endParaRPr lang="en-US" dirty="0" smtClean="0"/>
          </a:p>
          <a:p>
            <a:r>
              <a:rPr lang="en-US" dirty="0" smtClean="0"/>
              <a:t>So </a:t>
            </a:r>
            <a:r>
              <a:rPr lang="en-US" dirty="0"/>
              <a:t>a selfish miner can try to keep building blocks in stealth mode on top of the existing chain, and when he can build a lead of greater than two or more blocks than the current chain in the network, he can publish his private fork, which will be accepted as a new truth as it is the longest chain. </a:t>
            </a:r>
            <a:endParaRPr lang="en-US" dirty="0" smtClean="0"/>
          </a:p>
          <a:p>
            <a:r>
              <a:rPr lang="en-US" dirty="0" smtClean="0"/>
              <a:t>He </a:t>
            </a:r>
            <a:r>
              <a:rPr lang="en-US" dirty="0"/>
              <a:t>can do transactions in the public network just before publishing his longer stealth chain to reverse the transaction he just did. </a:t>
            </a:r>
            <a:endParaRPr lang="en-US" dirty="0" smtClean="0"/>
          </a:p>
          <a:p>
            <a:r>
              <a:rPr lang="en-US" dirty="0" smtClean="0"/>
              <a:t>This </a:t>
            </a:r>
            <a:r>
              <a:rPr lang="en-US" dirty="0"/>
              <a:t>effectively provides a small window for the attacker to do double spending based on this ability to build a stealth chain by building sufficient block lead (Finney attack).</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15315" cy="1042299"/>
          </a:xfrm>
          <a:prstGeom prst="rect">
            <a:avLst/>
          </a:prstGeom>
        </p:spPr>
      </p:pic>
    </p:spTree>
    <p:extLst>
      <p:ext uri="{BB962C8B-B14F-4D97-AF65-F5344CB8AC3E}">
        <p14:creationId xmlns:p14="http://schemas.microsoft.com/office/powerpoint/2010/main" val="252115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Mining malware</a:t>
            </a:r>
            <a:r>
              <a:rPr lang="en-US" dirty="0"/>
              <a:t>: Malware uses the computing power of unsuspecting victims’ computer to mine cryptocurrencies for hackers. China reported that over a million computers were infected by this malware and helped attackers mine more than 26 million tokens of various cryptocurrencies.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3132878" cy="1248567"/>
          </a:xfrm>
          <a:prstGeom prst="rect">
            <a:avLst/>
          </a:prstGeom>
        </p:spPr>
      </p:pic>
    </p:spTree>
    <p:extLst>
      <p:ext uri="{BB962C8B-B14F-4D97-AF65-F5344CB8AC3E}">
        <p14:creationId xmlns:p14="http://schemas.microsoft.com/office/powerpoint/2010/main" val="87855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51% attack</a:t>
            </a:r>
            <a:r>
              <a:rPr lang="en-US" dirty="0"/>
              <a:t>: This attack is possible when a miner or a group of miners controls 51% or more of the mining power of the </a:t>
            </a:r>
            <a:r>
              <a:rPr lang="en-US" dirty="0" err="1"/>
              <a:t>blockchain</a:t>
            </a:r>
            <a:r>
              <a:rPr lang="en-US" dirty="0"/>
              <a:t> network. Though it is very difficult to happen for large networks, the possibility of a 51% attack is higher in small networks. Once a group has majority control over transactions on a </a:t>
            </a:r>
            <a:r>
              <a:rPr lang="en-US" dirty="0" err="1"/>
              <a:t>blockchain</a:t>
            </a:r>
            <a:r>
              <a:rPr lang="en-US" dirty="0"/>
              <a:t> network, it can prevent specific transaction or even reverse older transactions.</a:t>
            </a:r>
          </a:p>
          <a:p>
            <a:endParaRPr lang="en-IN" dirty="0"/>
          </a:p>
        </p:txBody>
      </p:sp>
    </p:spTree>
    <p:extLst>
      <p:ext uri="{BB962C8B-B14F-4D97-AF65-F5344CB8AC3E}">
        <p14:creationId xmlns:p14="http://schemas.microsoft.com/office/powerpoint/2010/main" val="251969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err="1"/>
              <a:t>Timejack</a:t>
            </a:r>
            <a:r>
              <a:rPr lang="en-US" b="1" dirty="0"/>
              <a:t> attack</a:t>
            </a:r>
            <a:r>
              <a:rPr lang="en-US" dirty="0"/>
              <a:t>: Nodes in certain </a:t>
            </a:r>
            <a:r>
              <a:rPr lang="en-US" dirty="0" err="1"/>
              <a:t>blockchain</a:t>
            </a:r>
            <a:r>
              <a:rPr lang="en-US" dirty="0"/>
              <a:t> networks like Bitcoin depend on internal timing derived from median time reported by its peer nodes. </a:t>
            </a:r>
            <a:endParaRPr lang="en-US" dirty="0" smtClean="0"/>
          </a:p>
          <a:p>
            <a:r>
              <a:rPr lang="en-US" dirty="0" smtClean="0"/>
              <a:t>For </a:t>
            </a:r>
            <a:r>
              <a:rPr lang="en-US" dirty="0"/>
              <a:t>example, you depend on your friends to know the time. Let us say an attacker manages to put a lot of malicious people in your friends’ list, then he can manipulate your time. </a:t>
            </a:r>
            <a:endParaRPr lang="en-US" dirty="0" smtClean="0"/>
          </a:p>
          <a:p>
            <a:r>
              <a:rPr lang="en-US" dirty="0" smtClean="0"/>
              <a:t>The </a:t>
            </a:r>
            <a:r>
              <a:rPr lang="en-US" dirty="0"/>
              <a:t>first step to this attack can be an Eclipse attack on the target node. </a:t>
            </a:r>
            <a:endParaRPr lang="en-US" dirty="0" smtClean="0"/>
          </a:p>
          <a:p>
            <a:r>
              <a:rPr lang="en-US" dirty="0" smtClean="0"/>
              <a:t>Once </a:t>
            </a:r>
            <a:r>
              <a:rPr lang="en-US" dirty="0"/>
              <a:t>this attack is complete on a target node, then the target node will not accept blocks from the actual network as the timestamp of the blocks will not be in line with its timestamp. </a:t>
            </a:r>
            <a:endParaRPr lang="en-US" dirty="0" smtClean="0"/>
          </a:p>
          <a:p>
            <a:r>
              <a:rPr lang="en-US" dirty="0" smtClean="0"/>
              <a:t>This </a:t>
            </a:r>
            <a:r>
              <a:rPr lang="en-US" dirty="0"/>
              <a:t>provides an opportunity for the attacker to be double spending or do transactions with the targeted node as these transactions can’t be submitted to the actual </a:t>
            </a:r>
            <a:r>
              <a:rPr lang="en-US" dirty="0" err="1"/>
              <a:t>blockchain</a:t>
            </a:r>
            <a:r>
              <a:rPr lang="en-US" dirty="0"/>
              <a:t> network.</a:t>
            </a:r>
          </a:p>
          <a:p>
            <a:endParaRPr lang="en-IN" dirty="0"/>
          </a:p>
        </p:txBody>
      </p:sp>
    </p:spTree>
    <p:extLst>
      <p:ext uri="{BB962C8B-B14F-4D97-AF65-F5344CB8AC3E}">
        <p14:creationId xmlns:p14="http://schemas.microsoft.com/office/powerpoint/2010/main" val="223729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2065</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Peer-to-Peer Network-based Attacks</vt:lpstr>
      <vt:lpstr>PowerPoint Presentation</vt:lpstr>
      <vt:lpstr>Consensus Mechanism and Mining-based Attacks</vt:lpstr>
      <vt:lpstr>PowerPoint Presentation</vt:lpstr>
      <vt:lpstr>PowerPoint Presentation</vt:lpstr>
      <vt:lpstr>PowerPoint Presentation</vt:lpstr>
      <vt:lpstr>PowerPoint Presentation</vt:lpstr>
      <vt:lpstr>PowerPoint Presentation</vt:lpstr>
      <vt:lpstr>Smart Contract-based Attacks</vt:lpstr>
      <vt:lpstr>PowerPoint Presentation</vt:lpstr>
      <vt:lpstr>PowerPoint Presentation</vt:lpstr>
      <vt:lpstr>Wallet-based Attack</vt:lpstr>
      <vt:lpstr>51% Attack</vt:lpstr>
      <vt:lpstr>PowerPoint Presentation</vt:lpstr>
      <vt:lpstr>51% attack</vt:lpstr>
      <vt:lpstr>PowerPoint Presentation</vt:lpstr>
      <vt:lpstr>PowerPoint Presentation</vt:lpstr>
      <vt:lpstr>PowerPoint Presentation</vt:lpstr>
      <vt:lpstr>PowerPoint Presentation</vt:lpstr>
      <vt:lpstr>PowerPoint Presentation</vt:lpstr>
      <vt:lpstr>PowerPoint Presentation</vt:lpstr>
      <vt:lpstr>Sybil Attack</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27</cp:revision>
  <dcterms:created xsi:type="dcterms:W3CDTF">2022-03-06T16:00:09Z</dcterms:created>
  <dcterms:modified xsi:type="dcterms:W3CDTF">2023-07-27T08:22:13Z</dcterms:modified>
</cp:coreProperties>
</file>