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76581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30634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4275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DEED0B-B5EE-4347-BAD4-C0F443844C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65363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DEED0B-B5EE-4347-BAD4-C0F443844C83}"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49782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DEED0B-B5EE-4347-BAD4-C0F443844C8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91015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DEED0B-B5EE-4347-BAD4-C0F443844C83}"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7435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DEED0B-B5EE-4347-BAD4-C0F443844C83}"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361904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EED0B-B5EE-4347-BAD4-C0F443844C83}"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267456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DEED0B-B5EE-4347-BAD4-C0F443844C8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196733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DEED0B-B5EE-4347-BAD4-C0F443844C83}"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75CC1-B6AA-4BF3-A4BE-FE5BC750C800}" type="slidenum">
              <a:rPr lang="en-IN" smtClean="0"/>
              <a:t>‹#›</a:t>
            </a:fld>
            <a:endParaRPr lang="en-IN"/>
          </a:p>
        </p:txBody>
      </p:sp>
    </p:spTree>
    <p:extLst>
      <p:ext uri="{BB962C8B-B14F-4D97-AF65-F5344CB8AC3E}">
        <p14:creationId xmlns:p14="http://schemas.microsoft.com/office/powerpoint/2010/main" val="121569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EED0B-B5EE-4347-BAD4-C0F443844C83}"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75CC1-B6AA-4BF3-A4BE-FE5BC750C800}" type="slidenum">
              <a:rPr lang="en-IN" smtClean="0"/>
              <a:t>‹#›</a:t>
            </a:fld>
            <a:endParaRPr lang="en-IN"/>
          </a:p>
        </p:txBody>
      </p:sp>
    </p:spTree>
    <p:extLst>
      <p:ext uri="{BB962C8B-B14F-4D97-AF65-F5344CB8AC3E}">
        <p14:creationId xmlns:p14="http://schemas.microsoft.com/office/powerpoint/2010/main" val="18327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ding.asp" TargetMode="External"/><Relationship Id="rId2" Type="http://schemas.openxmlformats.org/officeDocument/2006/relationships/hyperlink" Target="https://www.computerworld.com/article/3336187/sharding-what-it-is-and-why-so-many-blockchain-protocols-rely-on-i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11205" cy="1160223"/>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13052" y="5098271"/>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Advent of </a:t>
            </a:r>
            <a:r>
              <a:rPr lang="en-US" b="1" dirty="0" err="1" smtClean="0"/>
              <a:t>algorand</a:t>
            </a:r>
            <a:r>
              <a:rPr lang="en-US" b="1" dirty="0" smtClean="0"/>
              <a:t> and </a:t>
            </a:r>
            <a:r>
              <a:rPr lang="en-US" b="1" dirty="0" err="1" smtClean="0"/>
              <a:t>sharding</a:t>
            </a:r>
            <a:endParaRPr lang="en-US" b="1" dirty="0" smtClean="0"/>
          </a:p>
          <a:p>
            <a:pPr lvl="0" defTabSz="622300">
              <a:lnSpc>
                <a:spcPct val="90000"/>
              </a:lnSpc>
              <a:spcBef>
                <a:spcPct val="0"/>
              </a:spcBef>
              <a:spcAft>
                <a:spcPct val="35000"/>
              </a:spcAft>
            </a:pPr>
            <a:r>
              <a:rPr lang="en-US" b="1" dirty="0" smtClean="0"/>
              <a:t>Mapped with CO4</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0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a:t>Sharding</a:t>
            </a:r>
            <a:r>
              <a:rPr lang="en-US" dirty="0"/>
              <a:t> is a database partitioning technique used by </a:t>
            </a:r>
            <a:r>
              <a:rPr lang="en-US" u="sng" dirty="0"/>
              <a:t>blockchain</a:t>
            </a:r>
            <a:r>
              <a:rPr lang="en-US" dirty="0"/>
              <a:t> companies with the purpose of scalability, enabling them to process more transactions per second. </a:t>
            </a:r>
            <a:endParaRPr lang="en-US" dirty="0" smtClean="0"/>
          </a:p>
          <a:p>
            <a:r>
              <a:rPr lang="en-US" dirty="0" err="1" smtClean="0"/>
              <a:t>Sharding</a:t>
            </a:r>
            <a:r>
              <a:rPr lang="en-US" dirty="0" smtClean="0"/>
              <a:t> </a:t>
            </a:r>
            <a:r>
              <a:rPr lang="en-US" dirty="0"/>
              <a:t>splits a blockchain company's entire network into smaller partitions, known as "shards." </a:t>
            </a:r>
            <a:endParaRPr lang="en-US" dirty="0" smtClean="0"/>
          </a:p>
          <a:p>
            <a:r>
              <a:rPr lang="en-US" dirty="0" smtClean="0"/>
              <a:t>Each </a:t>
            </a:r>
            <a:r>
              <a:rPr lang="en-US" dirty="0"/>
              <a:t>shard is comprised of its own data, making it distinctive and independent when compared to other shards</a:t>
            </a:r>
            <a:r>
              <a:rPr lang="en-US" dirty="0" smtClean="0"/>
              <a:t>.</a:t>
            </a:r>
          </a:p>
          <a:p>
            <a:r>
              <a:rPr lang="en-US" dirty="0" err="1"/>
              <a:t>Sharding</a:t>
            </a:r>
            <a:r>
              <a:rPr lang="en-US" dirty="0"/>
              <a:t> can help reduce the latency or slowness of a network since it splits a blockchain network into separate shards. </a:t>
            </a:r>
            <a:endParaRPr lang="en-US" dirty="0" smtClean="0"/>
          </a:p>
          <a:p>
            <a:r>
              <a:rPr lang="en-US" dirty="0" smtClean="0"/>
              <a:t>However</a:t>
            </a:r>
            <a:r>
              <a:rPr lang="en-US" dirty="0"/>
              <a:t>, there are some security concerns surrounding </a:t>
            </a:r>
            <a:r>
              <a:rPr lang="en-US" dirty="0" err="1"/>
              <a:t>sharding</a:t>
            </a:r>
            <a:r>
              <a:rPr lang="en-US" dirty="0"/>
              <a:t> in which shards can be attacked.</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11205" cy="1160223"/>
          </a:xfrm>
          <a:prstGeom prst="rect">
            <a:avLst/>
          </a:prstGeom>
        </p:spPr>
      </p:pic>
    </p:spTree>
    <p:extLst>
      <p:ext uri="{BB962C8B-B14F-4D97-AF65-F5344CB8AC3E}">
        <p14:creationId xmlns:p14="http://schemas.microsoft.com/office/powerpoint/2010/main" val="151478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Security </a:t>
            </a:r>
            <a:r>
              <a:rPr lang="en-US" dirty="0"/>
              <a:t>concerns surrounding </a:t>
            </a:r>
            <a:r>
              <a:rPr lang="en-US" dirty="0" err="1"/>
              <a:t>sharding</a:t>
            </a:r>
            <a:r>
              <a:rPr lang="en-US" dirty="0"/>
              <a:t> include a hack or shard takeover, where one shard attacks another, resulting in a loss of information</a:t>
            </a:r>
            <a:r>
              <a:rPr lang="en-US" dirty="0" smtClean="0"/>
              <a:t>.</a:t>
            </a:r>
          </a:p>
          <a:p>
            <a:r>
              <a:rPr lang="en-US" dirty="0"/>
              <a:t>As the popularity of blockchain grows, so too does the workload and transactional volume that is handled by the network. </a:t>
            </a:r>
            <a:endParaRPr lang="en-US" dirty="0" smtClean="0"/>
          </a:p>
          <a:p>
            <a:r>
              <a:rPr lang="en-US" dirty="0" smtClean="0"/>
              <a:t>If </a:t>
            </a:r>
            <a:r>
              <a:rPr lang="en-US" dirty="0"/>
              <a:t>we think of a blockchain as a shared database, as more and more data is added, the network needs to find new ways to be able to process all of that data efficiently and quickly, which is where </a:t>
            </a:r>
            <a:r>
              <a:rPr lang="en-US" dirty="0" err="1"/>
              <a:t>sharding</a:t>
            </a:r>
            <a:r>
              <a:rPr lang="en-US" dirty="0"/>
              <a:t> can help.</a:t>
            </a:r>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11205" cy="1160223"/>
          </a:xfrm>
          <a:prstGeom prst="rect">
            <a:avLst/>
          </a:prstGeom>
        </p:spPr>
      </p:pic>
    </p:spTree>
    <p:extLst>
      <p:ext uri="{BB962C8B-B14F-4D97-AF65-F5344CB8AC3E}">
        <p14:creationId xmlns:p14="http://schemas.microsoft.com/office/powerpoint/2010/main" val="72716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Scalability Issue</a:t>
            </a:r>
            <a:endParaRPr lang="en-IN" dirty="0"/>
          </a:p>
        </p:txBody>
      </p:sp>
      <p:sp>
        <p:nvSpPr>
          <p:cNvPr id="3" name="Content Placeholder 2"/>
          <p:cNvSpPr>
            <a:spLocks noGrp="1"/>
          </p:cNvSpPr>
          <p:nvPr>
            <p:ph idx="1"/>
          </p:nvPr>
        </p:nvSpPr>
        <p:spPr/>
        <p:txBody>
          <a:bodyPr>
            <a:normAutofit lnSpcReduction="10000"/>
          </a:bodyPr>
          <a:lstStyle/>
          <a:p>
            <a:r>
              <a:rPr lang="en-US" dirty="0"/>
              <a:t>However, one of the major challenges with blockchain technology is that as additional computers are added to the network and more transactions are processed, the network can become bogged down, slowing the process—called latency. </a:t>
            </a:r>
            <a:endParaRPr lang="en-US" dirty="0" smtClean="0"/>
          </a:p>
          <a:p>
            <a:r>
              <a:rPr lang="en-US" dirty="0" smtClean="0"/>
              <a:t>Latency </a:t>
            </a:r>
            <a:r>
              <a:rPr lang="en-US" dirty="0"/>
              <a:t>is a hurdle to blockchain being adopted for widespread use, particularly when compared to the current electronic payment systems that work quickly and efficiently. </a:t>
            </a:r>
            <a:endParaRPr lang="en-US" dirty="0" smtClean="0"/>
          </a:p>
          <a:p>
            <a:r>
              <a:rPr lang="en-US" dirty="0" smtClean="0"/>
              <a:t>In </a:t>
            </a:r>
            <a:r>
              <a:rPr lang="en-US" dirty="0"/>
              <a:t>other words, </a:t>
            </a:r>
            <a:r>
              <a:rPr lang="en-US" u="sng" dirty="0"/>
              <a:t>scalability</a:t>
            </a:r>
            <a:r>
              <a:rPr lang="en-US" dirty="0"/>
              <a:t> is a challenge for blockchain since the networks may not be able to handle the increased amounts of data and transaction flow as more and more industries adopt the technology.</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11205" cy="1160223"/>
          </a:xfrm>
          <a:prstGeom prst="rect">
            <a:avLst/>
          </a:prstGeom>
        </p:spPr>
      </p:pic>
    </p:spTree>
    <p:extLst>
      <p:ext uri="{BB962C8B-B14F-4D97-AF65-F5344CB8AC3E}">
        <p14:creationId xmlns:p14="http://schemas.microsoft.com/office/powerpoint/2010/main" val="86189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4612"/>
            <a:ext cx="10515600" cy="1325563"/>
          </a:xfrm>
        </p:spPr>
        <p:txBody>
          <a:bodyPr>
            <a:normAutofit/>
          </a:bodyPr>
          <a:lstStyle/>
          <a:p>
            <a:pPr algn="ctr"/>
            <a:r>
              <a:rPr lang="en-IN" sz="4000" dirty="0"/>
              <a:t>How </a:t>
            </a:r>
            <a:r>
              <a:rPr lang="en-IN" sz="4000" dirty="0" err="1"/>
              <a:t>Sharding</a:t>
            </a:r>
            <a:r>
              <a:rPr lang="en-IN" sz="4000" dirty="0"/>
              <a:t> Is </a:t>
            </a:r>
            <a:r>
              <a:rPr lang="en-IN" sz="4000" dirty="0" smtClean="0"/>
              <a:t>Accomplished</a:t>
            </a:r>
            <a:endParaRPr lang="en-IN" sz="4000" dirty="0"/>
          </a:p>
        </p:txBody>
      </p:sp>
      <p:sp>
        <p:nvSpPr>
          <p:cNvPr id="3" name="Content Placeholder 2"/>
          <p:cNvSpPr>
            <a:spLocks noGrp="1"/>
          </p:cNvSpPr>
          <p:nvPr>
            <p:ph idx="1"/>
          </p:nvPr>
        </p:nvSpPr>
        <p:spPr/>
        <p:txBody>
          <a:bodyPr>
            <a:normAutofit fontScale="92500" lnSpcReduction="10000"/>
          </a:bodyPr>
          <a:lstStyle/>
          <a:p>
            <a:r>
              <a:rPr lang="en-US" b="1" dirty="0"/>
              <a:t>Currently</a:t>
            </a:r>
            <a:r>
              <a:rPr lang="en-US" dirty="0"/>
              <a:t>, in blockchain, each node in a network must process or handle all of the transaction volumes within the network.</a:t>
            </a:r>
            <a:r>
              <a:rPr lang="en-US" b="1" dirty="0"/>
              <a:t> </a:t>
            </a:r>
            <a:endParaRPr lang="en-US" b="1" dirty="0" smtClean="0"/>
          </a:p>
          <a:p>
            <a:r>
              <a:rPr lang="en-US" dirty="0" smtClean="0"/>
              <a:t>Nodes </a:t>
            </a:r>
            <a:r>
              <a:rPr lang="en-US" dirty="0"/>
              <a:t>in a blockchain are independent and are responsible for maintaining and storing all of the data within a decentralized network. In other words, each node must store critical information, such as account balances and transaction history. Blockchain networks were established so that every node must process all of the operations, data, and transactions on the network</a:t>
            </a:r>
            <a:r>
              <a:rPr lang="en-US" dirty="0" smtClean="0"/>
              <a:t>.</a:t>
            </a:r>
          </a:p>
          <a:p>
            <a:r>
              <a:rPr lang="en-US" dirty="0"/>
              <a:t>While it ensures a </a:t>
            </a:r>
            <a:r>
              <a:rPr lang="en-US" dirty="0" err="1"/>
              <a:t>blockchain’s</a:t>
            </a:r>
            <a:r>
              <a:rPr lang="en-US" dirty="0"/>
              <a:t> security by storing every transaction in all of the nodes, this model slows transaction processing considerably. Slow speeds for processing transactions do not bode well for a future in which blockchain becomes responsible for millions of transactions.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11205" cy="1160223"/>
          </a:xfrm>
          <a:prstGeom prst="rect">
            <a:avLst/>
          </a:prstGeom>
        </p:spPr>
      </p:pic>
    </p:spTree>
    <p:extLst>
      <p:ext uri="{BB962C8B-B14F-4D97-AF65-F5344CB8AC3E}">
        <p14:creationId xmlns:p14="http://schemas.microsoft.com/office/powerpoint/2010/main" val="411341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Sharding</a:t>
            </a:r>
            <a:r>
              <a:rPr lang="en-US" dirty="0"/>
              <a:t> can help since it partitions or spreads out the transactional workload from a blockchain network so that every node doesn't need to handle or process all of the </a:t>
            </a:r>
            <a:r>
              <a:rPr lang="en-US" dirty="0" err="1"/>
              <a:t>blockchain's</a:t>
            </a:r>
            <a:r>
              <a:rPr lang="en-US" dirty="0"/>
              <a:t> workload. In a way, </a:t>
            </a:r>
            <a:r>
              <a:rPr lang="en-US" dirty="0" err="1"/>
              <a:t>sharding</a:t>
            </a:r>
            <a:r>
              <a:rPr lang="en-US" dirty="0"/>
              <a:t> compartmentalizes the workload into partitions or shards</a:t>
            </a:r>
            <a:r>
              <a:rPr lang="en-US" dirty="0" smtClean="0"/>
              <a:t>.</a:t>
            </a:r>
          </a:p>
          <a:p>
            <a:r>
              <a:rPr lang="en-IN" b="1" dirty="0"/>
              <a:t>Horizontal </a:t>
            </a:r>
            <a:r>
              <a:rPr lang="en-IN" b="1" dirty="0" smtClean="0"/>
              <a:t>Partitioning</a:t>
            </a:r>
          </a:p>
          <a:p>
            <a:r>
              <a:rPr lang="en-US" dirty="0" err="1"/>
              <a:t>Sharding</a:t>
            </a:r>
            <a:r>
              <a:rPr lang="en-US" dirty="0"/>
              <a:t> can be accomplished through the horizontal partitioning of databases through division into rows. </a:t>
            </a:r>
            <a:endParaRPr lang="en-US" dirty="0" smtClean="0"/>
          </a:p>
          <a:p>
            <a:r>
              <a:rPr lang="en-US" dirty="0" smtClean="0"/>
              <a:t>Shards</a:t>
            </a:r>
            <a:r>
              <a:rPr lang="en-US" dirty="0"/>
              <a:t>, as the rows are called, are conceptualized based on characteristics. For example, one shard might be responsible for storing the state and transaction history for a specific type of address. </a:t>
            </a:r>
            <a:endParaRPr lang="en-US" dirty="0" smtClean="0"/>
          </a:p>
          <a:p>
            <a:r>
              <a:rPr lang="en-US" dirty="0" smtClean="0"/>
              <a:t>Also</a:t>
            </a:r>
            <a:r>
              <a:rPr lang="en-US" dirty="0"/>
              <a:t>, it might be possible to divide shards based on the type of digital asset stored in them. Transactions involving that digital asset might be made possible through a combination of shards.</a:t>
            </a:r>
            <a:endParaRPr lang="en-IN" b="1" dirty="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911205" cy="1160223"/>
          </a:xfrm>
          <a:prstGeom prst="rect">
            <a:avLst/>
          </a:prstGeom>
        </p:spPr>
      </p:pic>
    </p:spTree>
    <p:extLst>
      <p:ext uri="{BB962C8B-B14F-4D97-AF65-F5344CB8AC3E}">
        <p14:creationId xmlns:p14="http://schemas.microsoft.com/office/powerpoint/2010/main" val="247669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Sharding</a:t>
            </a:r>
            <a:r>
              <a:rPr lang="en-US" b="1" dirty="0"/>
              <a:t> and Security</a:t>
            </a:r>
          </a:p>
          <a:p>
            <a:r>
              <a:rPr lang="en-US" dirty="0"/>
              <a:t>One of the main issues in the practice that has arisen is security. Though each shard is separate and only processes its own data, there is a security concern regarding the corruption of the shards, where one shard takes over another shard, resulting in a loss of information or data</a:t>
            </a:r>
            <a:r>
              <a:rPr lang="en-US" dirty="0" smtClean="0"/>
              <a:t>.</a:t>
            </a:r>
          </a:p>
          <a:p>
            <a:r>
              <a:rPr lang="en-US" dirty="0"/>
              <a:t>If we think of each shard as its own blockchain network with its authenticated users and data, a hacker or through a cyber attack could take over a shard. The attacker could then introduce false transactions or a malicious program.</a:t>
            </a:r>
          </a:p>
          <a:p>
            <a:endParaRPr lang="en-IN" dirty="0"/>
          </a:p>
        </p:txBody>
      </p:sp>
    </p:spTree>
    <p:extLst>
      <p:ext uri="{BB962C8B-B14F-4D97-AF65-F5344CB8AC3E}">
        <p14:creationId xmlns:p14="http://schemas.microsoft.com/office/powerpoint/2010/main" val="3766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Ethereum</a:t>
            </a:r>
            <a:r>
              <a:rPr lang="en-US" dirty="0"/>
              <a:t> has combated the potential of a </a:t>
            </a:r>
            <a:r>
              <a:rPr lang="en-US" b="1" dirty="0"/>
              <a:t>shard attack</a:t>
            </a:r>
            <a:r>
              <a:rPr lang="en-US" dirty="0"/>
              <a:t> by randomly assigning nodes to certain shards and constantly reassigning them at random intervals. This random sampling would make it difficult for hackers to know when and where to corrupt a shard.</a:t>
            </a:r>
            <a:endParaRPr lang="en-IN" dirty="0"/>
          </a:p>
        </p:txBody>
      </p:sp>
    </p:spTree>
    <p:extLst>
      <p:ext uri="{BB962C8B-B14F-4D97-AF65-F5344CB8AC3E}">
        <p14:creationId xmlns:p14="http://schemas.microsoft.com/office/powerpoint/2010/main" val="23461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https://www.computerworld.com/article/3336187/sharding-what-it-is-and-why-so-many-blockchain-protocols-rely-on-it.html</a:t>
            </a:r>
            <a:endParaRPr lang="en-IN" dirty="0" smtClean="0"/>
          </a:p>
          <a:p>
            <a:r>
              <a:rPr lang="en-IN" dirty="0" smtClean="0">
                <a:hlinkClick r:id="rId3"/>
              </a:rPr>
              <a:t>https://www.investopedia.com/terms/s/sharding.asp</a:t>
            </a:r>
            <a:endParaRPr lang="en-IN" dirty="0" smtClean="0"/>
          </a:p>
          <a:p>
            <a:endParaRPr lang="en-IN" dirty="0"/>
          </a:p>
        </p:txBody>
      </p:sp>
    </p:spTree>
    <p:extLst>
      <p:ext uri="{BB962C8B-B14F-4D97-AF65-F5344CB8AC3E}">
        <p14:creationId xmlns:p14="http://schemas.microsoft.com/office/powerpoint/2010/main" val="1804628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528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PowerPoint Presentation</vt:lpstr>
      <vt:lpstr>PowerPoint Presentation</vt:lpstr>
      <vt:lpstr>Scalability Issue</vt:lpstr>
      <vt:lpstr>How Sharding Is Accomplished</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25</cp:revision>
  <dcterms:created xsi:type="dcterms:W3CDTF">2022-03-07T01:58:14Z</dcterms:created>
  <dcterms:modified xsi:type="dcterms:W3CDTF">2023-07-27T08:24:10Z</dcterms:modified>
</cp:coreProperties>
</file>