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9"/>
  </p:notesMasterIdLst>
  <p:handoutMasterIdLst>
    <p:handoutMasterId r:id="rId30"/>
  </p:handoutMasterIdLst>
  <p:sldIdLst>
    <p:sldId id="733" r:id="rId3"/>
    <p:sldId id="260" r:id="rId4"/>
    <p:sldId id="259" r:id="rId5"/>
    <p:sldId id="258" r:id="rId6"/>
    <p:sldId id="291" r:id="rId7"/>
    <p:sldId id="292" r:id="rId8"/>
    <p:sldId id="294" r:id="rId9"/>
    <p:sldId id="293" r:id="rId10"/>
    <p:sldId id="295" r:id="rId11"/>
    <p:sldId id="296" r:id="rId12"/>
    <p:sldId id="297" r:id="rId13"/>
    <p:sldId id="734" r:id="rId14"/>
    <p:sldId id="735" r:id="rId15"/>
    <p:sldId id="737" r:id="rId16"/>
    <p:sldId id="299" r:id="rId17"/>
    <p:sldId id="739" r:id="rId18"/>
    <p:sldId id="740" r:id="rId19"/>
    <p:sldId id="741" r:id="rId20"/>
    <p:sldId id="742" r:id="rId21"/>
    <p:sldId id="738" r:id="rId22"/>
    <p:sldId id="743" r:id="rId23"/>
    <p:sldId id="744" r:id="rId24"/>
    <p:sldId id="745" r:id="rId25"/>
    <p:sldId id="746" r:id="rId26"/>
    <p:sldId id="732"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2" d="100"/>
          <a:sy n="72"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4350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520826" y="1801404"/>
            <a:ext cx="8494713"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533526" y="3949034"/>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1904840" y="6228835"/>
            <a:ext cx="6094520" cy="646331"/>
          </a:xfrm>
          <a:prstGeom prst="rect">
            <a:avLst/>
          </a:prstGeom>
          <a:noFill/>
        </p:spPr>
        <p:txBody>
          <a:bodyPr wrap="square">
            <a:spAutoFit/>
          </a:bodyPr>
          <a:lstStyle/>
          <a:p>
            <a:pPr algn="l"/>
            <a:r>
              <a:rPr lang="en-US" sz="1800" b="1" dirty="0">
                <a:solidFill>
                  <a:srgbClr val="00B0F0"/>
                </a:solidFill>
              </a:rPr>
              <a:t>Topic: Introduction to Features: Detecting Features, Extracting Features, Matching Features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435" y="214291"/>
            <a:ext cx="9965635" cy="1126477"/>
          </a:xfrm>
        </p:spPr>
        <p:txBody>
          <a:bodyPr>
            <a:normAutofit fontScale="90000"/>
          </a:bodyPr>
          <a:lstStyle/>
          <a:p>
            <a:r>
              <a:rPr lang="en-IN" dirty="0">
                <a:solidFill>
                  <a:srgbClr val="00B0F0"/>
                </a:solidFill>
              </a:rPr>
              <a:t>Introduction to Feature Detection</a:t>
            </a:r>
          </a:p>
        </p:txBody>
      </p:sp>
      <p:sp>
        <p:nvSpPr>
          <p:cNvPr id="3" name="Subtitle 2"/>
          <p:cNvSpPr>
            <a:spLocks noGrp="1"/>
          </p:cNvSpPr>
          <p:nvPr>
            <p:ph type="subTitle" idx="1"/>
          </p:nvPr>
        </p:nvSpPr>
        <p:spPr>
          <a:xfrm>
            <a:off x="1479983" y="2040833"/>
            <a:ext cx="9001000" cy="3863415"/>
          </a:xfrm>
        </p:spPr>
        <p:txBody>
          <a:bodyPr/>
          <a:lstStyle/>
          <a:p>
            <a:pPr algn="just"/>
            <a:endParaRPr lang="en-US" b="1" dirty="0">
              <a:solidFill>
                <a:schemeClr val="tx1"/>
              </a:solidFill>
            </a:endParaRPr>
          </a:p>
          <a:p>
            <a:pPr marL="342900" indent="-342900" algn="just">
              <a:buFont typeface="Arial" panose="020B0604020202020204" pitchFamily="34" charset="0"/>
              <a:buChar char="•"/>
            </a:pPr>
            <a:r>
              <a:rPr lang="en-US" b="1" dirty="0">
                <a:solidFill>
                  <a:schemeClr val="tx1"/>
                </a:solidFill>
              </a:rPr>
              <a:t>Feature detection is a fundamental task in computer vision that aims to locate distinctive points or regions in an image.</a:t>
            </a:r>
          </a:p>
          <a:p>
            <a:pPr marL="342900" indent="-342900" algn="just">
              <a:buFont typeface="Arial" panose="020B0604020202020204" pitchFamily="34" charset="0"/>
              <a:buChar char="•"/>
            </a:pPr>
            <a:r>
              <a:rPr lang="en-US" b="1" dirty="0">
                <a:solidFill>
                  <a:schemeClr val="tx1"/>
                </a:solidFill>
              </a:rPr>
              <a:t>Features are important for various computer vision applications such as object recognition, image matching, and tracking.</a:t>
            </a:r>
          </a:p>
          <a:p>
            <a:pPr marL="342900" indent="-342900" algn="just">
              <a:buFont typeface="Arial" panose="020B0604020202020204" pitchFamily="34" charset="0"/>
              <a:buChar char="•"/>
            </a:pPr>
            <a:r>
              <a:rPr lang="en-US" b="1" dirty="0">
                <a:solidFill>
                  <a:schemeClr val="tx1"/>
                </a:solidFill>
              </a:rPr>
              <a:t>Feature detection algorithms identify points or regions that possess unique characteristics, making them robust to changes in scale, rotation, and lighting conditions.</a:t>
            </a:r>
            <a:endParaRPr lang="en-US" dirty="0">
              <a:solidFill>
                <a:srgbClr val="FF0000"/>
              </a:solidFill>
            </a:endParaRPr>
          </a:p>
        </p:txBody>
      </p:sp>
    </p:spTree>
    <p:extLst>
      <p:ext uri="{BB962C8B-B14F-4D97-AF65-F5344CB8AC3E}">
        <p14:creationId xmlns:p14="http://schemas.microsoft.com/office/powerpoint/2010/main" val="241562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fontScale="85000" lnSpcReduction="20000"/>
          </a:bodyPr>
          <a:lstStyle/>
          <a:p>
            <a:pPr marL="457200" indent="-457200" algn="just">
              <a:buFont typeface="+mj-lt"/>
              <a:buAutoNum type="arabicPeriod"/>
            </a:pPr>
            <a:r>
              <a:rPr lang="en-US" b="1" dirty="0">
                <a:solidFill>
                  <a:schemeClr val="tx1"/>
                </a:solidFill>
              </a:rPr>
              <a:t>Harris Corner Detection:</a:t>
            </a:r>
          </a:p>
          <a:p>
            <a:pPr marL="342900" indent="-342900" algn="just">
              <a:buFont typeface="Arial" panose="020B0604020202020204" pitchFamily="34" charset="0"/>
              <a:buChar char="•"/>
            </a:pPr>
            <a:r>
              <a:rPr lang="en-US" b="1" dirty="0">
                <a:solidFill>
                  <a:schemeClr val="tx1"/>
                </a:solidFill>
              </a:rPr>
              <a:t>Harris corner detection is a widely used feature detection algorithm.</a:t>
            </a:r>
          </a:p>
          <a:p>
            <a:pPr marL="342900" indent="-342900" algn="just">
              <a:buFont typeface="Arial" panose="020B0604020202020204" pitchFamily="34" charset="0"/>
              <a:buChar char="•"/>
            </a:pPr>
            <a:r>
              <a:rPr lang="en-US" b="1" dirty="0">
                <a:solidFill>
                  <a:schemeClr val="tx1"/>
                </a:solidFill>
              </a:rPr>
              <a:t>It identifies corners, which are points where the surrounding image content exhibits significant variations in intensity.</a:t>
            </a:r>
          </a:p>
          <a:p>
            <a:pPr marL="342900" indent="-342900" algn="just">
              <a:buFont typeface="Arial" panose="020B0604020202020204" pitchFamily="34" charset="0"/>
              <a:buChar char="•"/>
            </a:pPr>
            <a:r>
              <a:rPr lang="en-US" b="1" dirty="0">
                <a:solidFill>
                  <a:schemeClr val="tx1"/>
                </a:solidFill>
              </a:rPr>
              <a:t>The algorithm computes the corner response function by analyzing the changes in intensity around each pixel using a gradient-based approach.</a:t>
            </a:r>
          </a:p>
          <a:p>
            <a:pPr marL="342900" indent="-342900" algn="just">
              <a:buFont typeface="Arial" panose="020B0604020202020204" pitchFamily="34" charset="0"/>
              <a:buChar char="•"/>
            </a:pPr>
            <a:r>
              <a:rPr lang="en-US" b="1" dirty="0">
                <a:solidFill>
                  <a:schemeClr val="tx1"/>
                </a:solidFill>
              </a:rPr>
              <a:t>Corners are detected by locating points with high corner response values above a certain threshold.</a:t>
            </a:r>
          </a:p>
          <a:p>
            <a:pPr algn="just"/>
            <a:r>
              <a:rPr lang="en-US" b="1" dirty="0">
                <a:solidFill>
                  <a:schemeClr val="tx1"/>
                </a:solidFill>
              </a:rPr>
              <a:t>2. Scale-Invariant Feature Transform (SIFT):</a:t>
            </a:r>
          </a:p>
          <a:p>
            <a:pPr marL="342900" indent="-342900" algn="just">
              <a:buFont typeface="Arial" panose="020B0604020202020204" pitchFamily="34" charset="0"/>
              <a:buChar char="•"/>
            </a:pPr>
            <a:r>
              <a:rPr lang="en-US" b="1" dirty="0">
                <a:solidFill>
                  <a:schemeClr val="tx1"/>
                </a:solidFill>
              </a:rPr>
              <a:t>SIFT is a powerful feature detection algorithm that is robust to scale, rotation, and affine transformations.</a:t>
            </a:r>
          </a:p>
          <a:p>
            <a:pPr marL="342900" indent="-342900" algn="just">
              <a:buFont typeface="Arial" panose="020B0604020202020204" pitchFamily="34" charset="0"/>
              <a:buChar char="•"/>
            </a:pPr>
            <a:r>
              <a:rPr lang="en-US" b="1" dirty="0">
                <a:solidFill>
                  <a:schemeClr val="tx1"/>
                </a:solidFill>
              </a:rPr>
              <a:t>It extracts </a:t>
            </a:r>
            <a:r>
              <a:rPr lang="en-US" b="1" dirty="0" err="1">
                <a:solidFill>
                  <a:schemeClr val="tx1"/>
                </a:solidFill>
              </a:rPr>
              <a:t>keypoint</a:t>
            </a:r>
            <a:r>
              <a:rPr lang="en-US" b="1" dirty="0">
                <a:solidFill>
                  <a:schemeClr val="tx1"/>
                </a:solidFill>
              </a:rPr>
              <a:t> descriptors that can be matched across different images.</a:t>
            </a:r>
          </a:p>
          <a:p>
            <a:pPr marL="342900" indent="-342900" algn="just">
              <a:buFont typeface="Arial" panose="020B0604020202020204" pitchFamily="34" charset="0"/>
              <a:buChar char="•"/>
            </a:pPr>
            <a:r>
              <a:rPr lang="en-US" b="1" dirty="0">
                <a:solidFill>
                  <a:schemeClr val="tx1"/>
                </a:solidFill>
              </a:rPr>
              <a:t>SIFT detects </a:t>
            </a:r>
            <a:r>
              <a:rPr lang="en-US" b="1" dirty="0" err="1">
                <a:solidFill>
                  <a:schemeClr val="tx1"/>
                </a:solidFill>
              </a:rPr>
              <a:t>keypoints</a:t>
            </a:r>
            <a:r>
              <a:rPr lang="en-US" b="1" dirty="0">
                <a:solidFill>
                  <a:schemeClr val="tx1"/>
                </a:solidFill>
              </a:rPr>
              <a:t> by identifying stable and distinctive regions using a scale-space extrema detection approach.</a:t>
            </a:r>
          </a:p>
          <a:p>
            <a:pPr marL="342900" indent="-342900" algn="just">
              <a:buFont typeface="Arial" panose="020B0604020202020204" pitchFamily="34" charset="0"/>
              <a:buChar char="•"/>
            </a:pPr>
            <a:r>
              <a:rPr lang="en-US" b="1" dirty="0" err="1">
                <a:solidFill>
                  <a:schemeClr val="tx1"/>
                </a:solidFill>
              </a:rPr>
              <a:t>Keypoint</a:t>
            </a:r>
            <a:r>
              <a:rPr lang="en-US" b="1" dirty="0">
                <a:solidFill>
                  <a:schemeClr val="tx1"/>
                </a:solidFill>
              </a:rPr>
              <a:t> descriptors are computed by considering the local image gradients and orientations within the region surrounding each </a:t>
            </a:r>
            <a:r>
              <a:rPr lang="en-US" b="1" dirty="0" err="1">
                <a:solidFill>
                  <a:schemeClr val="tx1"/>
                </a:solidFill>
              </a:rPr>
              <a:t>keypoint</a:t>
            </a:r>
            <a:r>
              <a:rPr lang="en-US" b="1" dirty="0">
                <a:solidFill>
                  <a:schemeClr val="tx1"/>
                </a:solidFill>
              </a:rPr>
              <a:t>.</a:t>
            </a:r>
            <a:endParaRPr lang="en-US" sz="2000" b="1" dirty="0"/>
          </a:p>
        </p:txBody>
      </p:sp>
    </p:spTree>
    <p:extLst>
      <p:ext uri="{BB962C8B-B14F-4D97-AF65-F5344CB8AC3E}">
        <p14:creationId xmlns:p14="http://schemas.microsoft.com/office/powerpoint/2010/main" val="108489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a:bodyPr>
          <a:lstStyle/>
          <a:p>
            <a:pPr algn="just"/>
            <a:r>
              <a:rPr lang="en-US" b="1" dirty="0">
                <a:solidFill>
                  <a:schemeClr val="tx1"/>
                </a:solidFill>
              </a:rPr>
              <a:t>3. Speeded-Up Robust Features (SURF):</a:t>
            </a:r>
          </a:p>
          <a:p>
            <a:pPr marL="457200" indent="-457200" algn="just">
              <a:buFont typeface="Arial" panose="020B0604020202020204" pitchFamily="34" charset="0"/>
              <a:buChar char="•"/>
            </a:pPr>
            <a:r>
              <a:rPr lang="en-US" b="1" dirty="0">
                <a:solidFill>
                  <a:schemeClr val="tx1"/>
                </a:solidFill>
              </a:rPr>
              <a:t>SURF is an efficient and robust feature detection algorithm inspired by SIFT.</a:t>
            </a:r>
          </a:p>
          <a:p>
            <a:pPr marL="457200" indent="-457200" algn="just">
              <a:buFont typeface="Arial" panose="020B0604020202020204" pitchFamily="34" charset="0"/>
              <a:buChar char="•"/>
            </a:pPr>
            <a:r>
              <a:rPr lang="en-US" b="1" dirty="0">
                <a:solidFill>
                  <a:schemeClr val="tx1"/>
                </a:solidFill>
              </a:rPr>
              <a:t>It approximates the computation of SIFT descriptors, resulting in faster processing times.</a:t>
            </a:r>
          </a:p>
          <a:p>
            <a:pPr marL="457200" indent="-457200" algn="just">
              <a:buFont typeface="Arial" panose="020B0604020202020204" pitchFamily="34" charset="0"/>
              <a:buChar char="•"/>
            </a:pPr>
            <a:r>
              <a:rPr lang="en-US" b="1" dirty="0">
                <a:solidFill>
                  <a:schemeClr val="tx1"/>
                </a:solidFill>
              </a:rPr>
              <a:t>SURF utilizes a multiscale approach to identify scale-invariant interest points.</a:t>
            </a:r>
          </a:p>
          <a:p>
            <a:pPr marL="457200" indent="-457200" algn="just">
              <a:buFont typeface="Arial" panose="020B0604020202020204" pitchFamily="34" charset="0"/>
              <a:buChar char="•"/>
            </a:pPr>
            <a:r>
              <a:rPr lang="en-US" b="1" dirty="0" err="1">
                <a:solidFill>
                  <a:schemeClr val="tx1"/>
                </a:solidFill>
              </a:rPr>
              <a:t>Keypoint</a:t>
            </a:r>
            <a:r>
              <a:rPr lang="en-US" b="1" dirty="0">
                <a:solidFill>
                  <a:schemeClr val="tx1"/>
                </a:solidFill>
              </a:rPr>
              <a:t> descriptors are generated by analyzing the distribution of local intensity values in the region surrounding each </a:t>
            </a:r>
            <a:r>
              <a:rPr lang="en-US" b="1" dirty="0" err="1">
                <a:solidFill>
                  <a:schemeClr val="tx1"/>
                </a:solidFill>
              </a:rPr>
              <a:t>keypoint</a:t>
            </a:r>
            <a:r>
              <a:rPr lang="en-US" b="1" dirty="0">
                <a:solidFill>
                  <a:schemeClr val="tx1"/>
                </a:solidFill>
              </a:rPr>
              <a:t>.</a:t>
            </a:r>
            <a:endParaRPr lang="en-US" sz="2000" b="1" dirty="0"/>
          </a:p>
        </p:txBody>
      </p:sp>
    </p:spTree>
    <p:extLst>
      <p:ext uri="{BB962C8B-B14F-4D97-AF65-F5344CB8AC3E}">
        <p14:creationId xmlns:p14="http://schemas.microsoft.com/office/powerpoint/2010/main" val="135302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a:bodyPr>
          <a:lstStyle/>
          <a:p>
            <a:pPr algn="just"/>
            <a:r>
              <a:rPr lang="en-US" b="1" dirty="0">
                <a:solidFill>
                  <a:schemeClr val="tx1"/>
                </a:solidFill>
              </a:rPr>
              <a:t>Comparison of Feature Detection Techniques:</a:t>
            </a:r>
          </a:p>
          <a:p>
            <a:pPr marL="342900" indent="-342900" algn="just">
              <a:buFont typeface="Arial" panose="020B0604020202020204" pitchFamily="34" charset="0"/>
              <a:buChar char="•"/>
            </a:pPr>
            <a:r>
              <a:rPr lang="en-US" b="1" dirty="0">
                <a:solidFill>
                  <a:schemeClr val="tx1"/>
                </a:solidFill>
              </a:rPr>
              <a:t>Harris corner detection, SIFT, and SURF differ in their underlying principles, computational complexity, and robustness to different types of image transformations.</a:t>
            </a:r>
          </a:p>
          <a:p>
            <a:pPr marL="342900" indent="-342900" algn="just">
              <a:buFont typeface="Arial" panose="020B0604020202020204" pitchFamily="34" charset="0"/>
              <a:buChar char="•"/>
            </a:pPr>
            <a:r>
              <a:rPr lang="en-US" b="1" dirty="0">
                <a:solidFill>
                  <a:schemeClr val="tx1"/>
                </a:solidFill>
              </a:rPr>
              <a:t>Harris corner detection is computationally efficient but less robust to scale and affine transformations.</a:t>
            </a:r>
          </a:p>
          <a:p>
            <a:pPr marL="342900" indent="-342900" algn="just">
              <a:buFont typeface="Arial" panose="020B0604020202020204" pitchFamily="34" charset="0"/>
              <a:buChar char="•"/>
            </a:pPr>
            <a:r>
              <a:rPr lang="en-US" b="1" dirty="0">
                <a:solidFill>
                  <a:schemeClr val="tx1"/>
                </a:solidFill>
              </a:rPr>
              <a:t>SIFT is more computationally intensive but provides excellent robustness to various image transformations.</a:t>
            </a:r>
          </a:p>
          <a:p>
            <a:pPr marL="342900" indent="-342900" algn="just">
              <a:buFont typeface="Arial" panose="020B0604020202020204" pitchFamily="34" charset="0"/>
              <a:buChar char="•"/>
            </a:pPr>
            <a:r>
              <a:rPr lang="en-US" b="1" dirty="0">
                <a:solidFill>
                  <a:schemeClr val="tx1"/>
                </a:solidFill>
              </a:rPr>
              <a:t>SURF offers a balance between computational efficiency and robustness.</a:t>
            </a:r>
            <a:endParaRPr lang="en-US" sz="2000" b="1" dirty="0"/>
          </a:p>
        </p:txBody>
      </p:sp>
    </p:spTree>
    <p:extLst>
      <p:ext uri="{BB962C8B-B14F-4D97-AF65-F5344CB8AC3E}">
        <p14:creationId xmlns:p14="http://schemas.microsoft.com/office/powerpoint/2010/main" val="375637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a:bodyPr>
          <a:lstStyle/>
          <a:p>
            <a:pPr algn="just"/>
            <a:r>
              <a:rPr lang="en-US" b="1" dirty="0">
                <a:solidFill>
                  <a:schemeClr val="tx1"/>
                </a:solidFill>
              </a:rPr>
              <a:t>Applications of Feature Detection:</a:t>
            </a:r>
          </a:p>
          <a:p>
            <a:pPr marL="342900" indent="-342900" algn="just">
              <a:buFont typeface="Arial" panose="020B0604020202020204" pitchFamily="34" charset="0"/>
              <a:buChar char="•"/>
            </a:pPr>
            <a:r>
              <a:rPr lang="en-US" b="1" dirty="0">
                <a:solidFill>
                  <a:schemeClr val="tx1"/>
                </a:solidFill>
              </a:rPr>
              <a:t>Feature detection algorithms are extensively used in computer vision applications such as object recognition, image stitching, and visual tracking.</a:t>
            </a:r>
          </a:p>
          <a:p>
            <a:pPr marL="342900" indent="-342900" algn="just">
              <a:buFont typeface="Arial" panose="020B0604020202020204" pitchFamily="34" charset="0"/>
              <a:buChar char="•"/>
            </a:pPr>
            <a:r>
              <a:rPr lang="en-US" b="1" dirty="0">
                <a:solidFill>
                  <a:schemeClr val="tx1"/>
                </a:solidFill>
              </a:rPr>
              <a:t>They enable the identification and matching of distinctive image features across different images, facilitating tasks like image alignment and correspondence establishment.</a:t>
            </a:r>
            <a:endParaRPr lang="en-US" sz="2000" b="1" dirty="0"/>
          </a:p>
        </p:txBody>
      </p:sp>
    </p:spTree>
    <p:extLst>
      <p:ext uri="{BB962C8B-B14F-4D97-AF65-F5344CB8AC3E}">
        <p14:creationId xmlns:p14="http://schemas.microsoft.com/office/powerpoint/2010/main" val="90357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2662" y="214291"/>
            <a:ext cx="7772400" cy="1126477"/>
          </a:xfrm>
        </p:spPr>
        <p:txBody>
          <a:bodyPr/>
          <a:lstStyle/>
          <a:p>
            <a:r>
              <a:rPr lang="en-IN" dirty="0">
                <a:solidFill>
                  <a:srgbClr val="00B0F0"/>
                </a:solidFill>
              </a:rPr>
              <a:t>Feature Extraction</a:t>
            </a:r>
          </a:p>
        </p:txBody>
      </p:sp>
      <p:sp>
        <p:nvSpPr>
          <p:cNvPr id="3" name="Subtitle 2"/>
          <p:cNvSpPr>
            <a:spLocks noGrp="1"/>
          </p:cNvSpPr>
          <p:nvPr>
            <p:ph type="subTitle" idx="1"/>
          </p:nvPr>
        </p:nvSpPr>
        <p:spPr>
          <a:xfrm>
            <a:off x="1559496" y="2014330"/>
            <a:ext cx="9001000" cy="2782957"/>
          </a:xfrm>
        </p:spPr>
        <p:txBody>
          <a:bodyPr/>
          <a:lstStyle/>
          <a:p>
            <a:pPr algn="just"/>
            <a:r>
              <a:rPr lang="en-US" b="1" dirty="0">
                <a:solidFill>
                  <a:schemeClr val="tx1"/>
                </a:solidFill>
              </a:rPr>
              <a:t>Introduction to Feature Extraction:</a:t>
            </a:r>
          </a:p>
          <a:p>
            <a:pPr marL="342900" indent="-342900" algn="just">
              <a:buFont typeface="Arial" panose="020B0604020202020204" pitchFamily="34" charset="0"/>
              <a:buChar char="•"/>
            </a:pPr>
            <a:r>
              <a:rPr lang="en-US" b="1" dirty="0">
                <a:solidFill>
                  <a:schemeClr val="tx1"/>
                </a:solidFill>
              </a:rPr>
              <a:t>Feature extraction is the process of extracting descriptive information from detected features to represent them in a compact and informative manner.</a:t>
            </a:r>
          </a:p>
          <a:p>
            <a:pPr marL="342900" indent="-342900" algn="just">
              <a:buFont typeface="Arial" panose="020B0604020202020204" pitchFamily="34" charset="0"/>
              <a:buChar char="•"/>
            </a:pPr>
            <a:r>
              <a:rPr lang="en-US" b="1" dirty="0">
                <a:solidFill>
                  <a:schemeClr val="tx1"/>
                </a:solidFill>
              </a:rPr>
              <a:t>Feature descriptors encode the visual characteristics of </a:t>
            </a:r>
            <a:r>
              <a:rPr lang="en-US" b="1" dirty="0" err="1">
                <a:solidFill>
                  <a:schemeClr val="tx1"/>
                </a:solidFill>
              </a:rPr>
              <a:t>keypoints</a:t>
            </a:r>
            <a:r>
              <a:rPr lang="en-US" b="1" dirty="0">
                <a:solidFill>
                  <a:schemeClr val="tx1"/>
                </a:solidFill>
              </a:rPr>
              <a:t> or regions, allowing for efficient and effective comparison and matching of features.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3356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1. Histogram of Oriented Gradients (HOG):</a:t>
            </a:r>
          </a:p>
          <a:p>
            <a:pPr marL="342900" indent="-342900" algn="just">
              <a:buFont typeface="Arial" panose="020B0604020202020204" pitchFamily="34" charset="0"/>
              <a:buChar char="•"/>
            </a:pPr>
            <a:r>
              <a:rPr lang="en-US" b="1" dirty="0"/>
              <a:t>HOG is a feature descriptor algorithm commonly used for object detection and pedestrian detection tasks.</a:t>
            </a:r>
          </a:p>
          <a:p>
            <a:pPr marL="342900" indent="-342900" algn="just">
              <a:buFont typeface="Arial" panose="020B0604020202020204" pitchFamily="34" charset="0"/>
              <a:buChar char="•"/>
            </a:pPr>
            <a:r>
              <a:rPr lang="en-US" b="1" dirty="0"/>
              <a:t>It represents local shape and texture information by computing histograms of gradient orientations within image regions.</a:t>
            </a:r>
          </a:p>
          <a:p>
            <a:pPr marL="342900" indent="-342900" algn="just">
              <a:buFont typeface="Arial" panose="020B0604020202020204" pitchFamily="34" charset="0"/>
              <a:buChar char="•"/>
            </a:pPr>
            <a:r>
              <a:rPr lang="en-US" b="1" dirty="0"/>
              <a:t>HOG calculates the gradients of pixel intensities and forms orientation histograms based on gradient magnitudes and orientations.</a:t>
            </a:r>
          </a:p>
          <a:p>
            <a:pPr marL="342900" indent="-342900" algn="just">
              <a:buFont typeface="Arial" panose="020B0604020202020204" pitchFamily="34" charset="0"/>
              <a:buChar char="•"/>
            </a:pPr>
            <a:r>
              <a:rPr lang="en-US" b="1" dirty="0"/>
              <a:t>The histograms capture the dominant orientations and their distribution, providing a representation of local image structure.</a:t>
            </a:r>
          </a:p>
        </p:txBody>
      </p:sp>
    </p:spTree>
    <p:extLst>
      <p:ext uri="{BB962C8B-B14F-4D97-AF65-F5344CB8AC3E}">
        <p14:creationId xmlns:p14="http://schemas.microsoft.com/office/powerpoint/2010/main" val="419779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2. Local Binary Patterns (LBP):</a:t>
            </a:r>
          </a:p>
          <a:p>
            <a:pPr marL="342900" indent="-342900" algn="just">
              <a:buFont typeface="Arial" panose="020B0604020202020204" pitchFamily="34" charset="0"/>
              <a:buChar char="•"/>
            </a:pPr>
            <a:r>
              <a:rPr lang="en-US" b="1" dirty="0"/>
              <a:t>LBP is a widely used feature descriptor algorithm for texture analysis and facial recognition.</a:t>
            </a:r>
          </a:p>
          <a:p>
            <a:pPr marL="342900" indent="-342900" algn="just">
              <a:buFont typeface="Arial" panose="020B0604020202020204" pitchFamily="34" charset="0"/>
              <a:buChar char="•"/>
            </a:pPr>
            <a:r>
              <a:rPr lang="en-US" b="1" dirty="0"/>
              <a:t>It encodes the local texture information by comparing the intensity values of a central pixel with its neighboring pixels.</a:t>
            </a:r>
          </a:p>
          <a:p>
            <a:pPr marL="342900" indent="-342900" algn="just">
              <a:buFont typeface="Arial" panose="020B0604020202020204" pitchFamily="34" charset="0"/>
              <a:buChar char="•"/>
            </a:pPr>
            <a:r>
              <a:rPr lang="en-US" b="1" dirty="0"/>
              <a:t>LBP creates a binary pattern by thresholding the differences between the central pixel and its neighbors.</a:t>
            </a:r>
          </a:p>
          <a:p>
            <a:pPr marL="342900" indent="-342900" algn="just">
              <a:buFont typeface="Arial" panose="020B0604020202020204" pitchFamily="34" charset="0"/>
              <a:buChar char="•"/>
            </a:pPr>
            <a:r>
              <a:rPr lang="en-US" b="1" dirty="0"/>
              <a:t>The resulting binary patterns are then used to construct histograms or other statistical measures to represent the texture characteristics of the image region</a:t>
            </a:r>
          </a:p>
        </p:txBody>
      </p:sp>
    </p:spTree>
    <p:extLst>
      <p:ext uri="{BB962C8B-B14F-4D97-AF65-F5344CB8AC3E}">
        <p14:creationId xmlns:p14="http://schemas.microsoft.com/office/powerpoint/2010/main" val="296280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3. Scale-Invariant Feature Transform (SIFT) Descriptors:</a:t>
            </a:r>
          </a:p>
          <a:p>
            <a:pPr marL="342900" indent="-342900" algn="just">
              <a:buFont typeface="Arial" panose="020B0604020202020204" pitchFamily="34" charset="0"/>
              <a:buChar char="•"/>
            </a:pPr>
            <a:r>
              <a:rPr lang="en-US" b="1" dirty="0"/>
              <a:t>SIFT descriptors are not only used for feature detection but also for feature extraction.</a:t>
            </a:r>
          </a:p>
          <a:p>
            <a:pPr marL="342900" indent="-342900" algn="just">
              <a:buFont typeface="Arial" panose="020B0604020202020204" pitchFamily="34" charset="0"/>
              <a:buChar char="•"/>
            </a:pPr>
            <a:r>
              <a:rPr lang="en-US" b="1" dirty="0"/>
              <a:t>They provide a distinctive representation of </a:t>
            </a:r>
            <a:r>
              <a:rPr lang="en-US" b="1" dirty="0" err="1"/>
              <a:t>keypoints</a:t>
            </a:r>
            <a:r>
              <a:rPr lang="en-US" b="1" dirty="0"/>
              <a:t> that is robust to scale, rotation, and affine transformations.</a:t>
            </a:r>
          </a:p>
          <a:p>
            <a:pPr marL="342900" indent="-342900" algn="just">
              <a:buFont typeface="Arial" panose="020B0604020202020204" pitchFamily="34" charset="0"/>
              <a:buChar char="•"/>
            </a:pPr>
            <a:r>
              <a:rPr lang="en-US" b="1" dirty="0"/>
              <a:t>SIFT descriptors capture the local gradients and orientations around </a:t>
            </a:r>
            <a:r>
              <a:rPr lang="en-US" b="1" dirty="0" err="1"/>
              <a:t>keypoints</a:t>
            </a:r>
            <a:r>
              <a:rPr lang="en-US" b="1" dirty="0"/>
              <a:t>, forming a highly informative representation.</a:t>
            </a:r>
          </a:p>
          <a:p>
            <a:pPr marL="342900" indent="-342900" algn="just">
              <a:buFont typeface="Arial" panose="020B0604020202020204" pitchFamily="34" charset="0"/>
              <a:buChar char="•"/>
            </a:pPr>
            <a:r>
              <a:rPr lang="en-US" b="1" dirty="0"/>
              <a:t>The descriptors are computed by dividing the region surrounding a </a:t>
            </a:r>
            <a:r>
              <a:rPr lang="en-US" b="1" dirty="0" err="1"/>
              <a:t>keypoint</a:t>
            </a:r>
            <a:r>
              <a:rPr lang="en-US" b="1" dirty="0"/>
              <a:t> into smaller subregions and generating histograms of gradient orientations within each subregion.</a:t>
            </a:r>
          </a:p>
        </p:txBody>
      </p:sp>
    </p:spTree>
    <p:extLst>
      <p:ext uri="{BB962C8B-B14F-4D97-AF65-F5344CB8AC3E}">
        <p14:creationId xmlns:p14="http://schemas.microsoft.com/office/powerpoint/2010/main" val="178649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Comparison of Feature Descriptor Algorithms:</a:t>
            </a:r>
          </a:p>
          <a:p>
            <a:pPr marL="342900" indent="-342900" algn="just">
              <a:buFont typeface="Arial" panose="020B0604020202020204" pitchFamily="34" charset="0"/>
              <a:buChar char="•"/>
            </a:pPr>
            <a:r>
              <a:rPr lang="en-US" b="1" dirty="0"/>
              <a:t>HOG, LBP, and SIFT descriptors differ in their approach to capturing and representing the visual characteristics of </a:t>
            </a:r>
            <a:r>
              <a:rPr lang="en-US" b="1" dirty="0" err="1"/>
              <a:t>keypoints</a:t>
            </a:r>
            <a:r>
              <a:rPr lang="en-US" b="1" dirty="0"/>
              <a:t> or regions.</a:t>
            </a:r>
          </a:p>
          <a:p>
            <a:pPr marL="342900" indent="-342900" algn="just">
              <a:buFont typeface="Arial" panose="020B0604020202020204" pitchFamily="34" charset="0"/>
              <a:buChar char="•"/>
            </a:pPr>
            <a:r>
              <a:rPr lang="en-US" b="1" dirty="0"/>
              <a:t>HOG focuses on capturing shape and texture information through gradient orientations.</a:t>
            </a:r>
          </a:p>
          <a:p>
            <a:pPr marL="342900" indent="-342900" algn="just">
              <a:buFont typeface="Arial" panose="020B0604020202020204" pitchFamily="34" charset="0"/>
              <a:buChar char="•"/>
            </a:pPr>
            <a:r>
              <a:rPr lang="en-US" b="1" dirty="0"/>
              <a:t>LBP emphasizes texture analysis by encoding local binary patterns.</a:t>
            </a:r>
          </a:p>
          <a:p>
            <a:pPr marL="342900" indent="-342900" algn="just">
              <a:buFont typeface="Arial" panose="020B0604020202020204" pitchFamily="34" charset="0"/>
              <a:buChar char="•"/>
            </a:pPr>
            <a:r>
              <a:rPr lang="en-US" b="1" dirty="0"/>
              <a:t>SIFT descriptors provide a robust representation of </a:t>
            </a:r>
            <a:r>
              <a:rPr lang="en-US" b="1" dirty="0" err="1"/>
              <a:t>keypoints</a:t>
            </a:r>
            <a:r>
              <a:rPr lang="en-US" b="1" dirty="0"/>
              <a:t> by considering local gradients and orientations.</a:t>
            </a:r>
          </a:p>
        </p:txBody>
      </p:sp>
    </p:spTree>
    <p:extLst>
      <p:ext uri="{BB962C8B-B14F-4D97-AF65-F5344CB8AC3E}">
        <p14:creationId xmlns:p14="http://schemas.microsoft.com/office/powerpoint/2010/main" val="352161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2662" y="214291"/>
            <a:ext cx="7772400" cy="1126477"/>
          </a:xfrm>
        </p:spPr>
        <p:txBody>
          <a:bodyPr/>
          <a:lstStyle/>
          <a:p>
            <a:r>
              <a:rPr lang="en-IN" dirty="0">
                <a:solidFill>
                  <a:srgbClr val="00B0F0"/>
                </a:solidFill>
              </a:rPr>
              <a:t>Computer Vision</a:t>
            </a:r>
          </a:p>
        </p:txBody>
      </p:sp>
      <p:sp>
        <p:nvSpPr>
          <p:cNvPr id="3" name="Subtitle 2"/>
          <p:cNvSpPr>
            <a:spLocks noGrp="1"/>
          </p:cNvSpPr>
          <p:nvPr>
            <p:ph type="subTitle" idx="1"/>
          </p:nvPr>
        </p:nvSpPr>
        <p:spPr>
          <a:xfrm>
            <a:off x="1666844" y="1643050"/>
            <a:ext cx="8643998" cy="4714908"/>
          </a:xfrm>
        </p:spPr>
        <p:txBody>
          <a:bodyPr/>
          <a:lstStyle/>
          <a:p>
            <a:pPr algn="just"/>
            <a:r>
              <a:rPr lang="en-IN" b="1" dirty="0">
                <a:solidFill>
                  <a:schemeClr val="tx1"/>
                </a:solidFill>
              </a:rPr>
              <a:t>Computer Vision</a:t>
            </a:r>
          </a:p>
          <a:p>
            <a:pPr marL="457200" indent="-457200" algn="just">
              <a:buFont typeface="Arial" pitchFamily="34" charset="0"/>
              <a:buChar char="•"/>
            </a:pPr>
            <a:r>
              <a:rPr lang="en-US" b="1" dirty="0"/>
              <a:t>Computer vision is a multidisciplinary field that focuses on developing algorithms and techniques to enable computers to interpret, analyze, and understand visual information from images or videos. It aims to replicate human vision capabilities by processing and extracting meaningful information from visual data.</a:t>
            </a:r>
            <a:endParaRPr lang="en-IN" b="1" dirty="0">
              <a:solidFill>
                <a:srgbClr val="FF0000"/>
              </a:solidFill>
            </a:endParaRPr>
          </a:p>
        </p:txBody>
      </p:sp>
      <p:pic>
        <p:nvPicPr>
          <p:cNvPr id="1026" name="Picture 2" descr="What Is Computer Vision: Applications, Benefits and How to Learn It">
            <a:extLst>
              <a:ext uri="{FF2B5EF4-FFF2-40B4-BE49-F238E27FC236}">
                <a16:creationId xmlns:a16="http://schemas.microsoft.com/office/drawing/2014/main" id="{95387C23-D580-A486-5F23-E1415BF33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110" y="3987593"/>
            <a:ext cx="4357481" cy="2454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2662" y="214291"/>
            <a:ext cx="7772400" cy="1126477"/>
          </a:xfrm>
        </p:spPr>
        <p:txBody>
          <a:bodyPr/>
          <a:lstStyle/>
          <a:p>
            <a:r>
              <a:rPr lang="en-IN" dirty="0">
                <a:solidFill>
                  <a:srgbClr val="00B0F0"/>
                </a:solidFill>
              </a:rPr>
              <a:t>Feature Extraction</a:t>
            </a:r>
          </a:p>
        </p:txBody>
      </p:sp>
      <p:sp>
        <p:nvSpPr>
          <p:cNvPr id="3" name="Subtitle 2"/>
          <p:cNvSpPr>
            <a:spLocks noGrp="1"/>
          </p:cNvSpPr>
          <p:nvPr>
            <p:ph type="subTitle" idx="1"/>
          </p:nvPr>
        </p:nvSpPr>
        <p:spPr>
          <a:xfrm>
            <a:off x="755374" y="1683026"/>
            <a:ext cx="10972800" cy="3988904"/>
          </a:xfrm>
        </p:spPr>
        <p:txBody>
          <a:bodyPr>
            <a:normAutofit/>
          </a:bodyPr>
          <a:lstStyle/>
          <a:p>
            <a:pPr algn="just"/>
            <a:r>
              <a:rPr lang="en-US" b="1" dirty="0">
                <a:solidFill>
                  <a:schemeClr val="tx1"/>
                </a:solidFill>
              </a:rPr>
              <a:t>Applications of Feature Extraction:</a:t>
            </a:r>
          </a:p>
          <a:p>
            <a:pPr marL="342900" indent="-342900" algn="just">
              <a:buFont typeface="Arial" panose="020B0604020202020204" pitchFamily="34" charset="0"/>
              <a:buChar char="•"/>
            </a:pPr>
            <a:r>
              <a:rPr lang="en-US" b="1" dirty="0">
                <a:solidFill>
                  <a:schemeClr val="tx1"/>
                </a:solidFill>
              </a:rPr>
              <a:t>Feature extraction plays a crucial role in various computer vision tasks such as object recognition, image retrieval, and image classification.</a:t>
            </a:r>
          </a:p>
          <a:p>
            <a:pPr marL="342900" indent="-342900" algn="just">
              <a:buFont typeface="Arial" panose="020B0604020202020204" pitchFamily="34" charset="0"/>
              <a:buChar char="•"/>
            </a:pPr>
            <a:r>
              <a:rPr lang="en-US" b="1" dirty="0">
                <a:solidFill>
                  <a:schemeClr val="tx1"/>
                </a:solidFill>
              </a:rPr>
              <a:t>Extracted feature descriptors enable efficient matching and comparison of features across different images or datasets.</a:t>
            </a:r>
          </a:p>
          <a:p>
            <a:pPr marL="342900" indent="-342900" algn="just">
              <a:buFont typeface="Arial" panose="020B0604020202020204" pitchFamily="34" charset="0"/>
              <a:buChar char="•"/>
            </a:pPr>
            <a:r>
              <a:rPr lang="en-US" b="1" dirty="0">
                <a:solidFill>
                  <a:schemeClr val="tx1"/>
                </a:solidFill>
              </a:rPr>
              <a:t>They facilitate tasks like object localization, image similarity assessment, and content-based image retrieval.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9576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p:txBody>
          <a:bodyPr/>
          <a:lstStyle/>
          <a:p>
            <a:pPr algn="ctr"/>
            <a:r>
              <a:rPr lang="en-IN" dirty="0">
                <a:solidFill>
                  <a:srgbClr val="00B0F0"/>
                </a:solidFill>
              </a:rPr>
              <a:t>Feature Matching</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p:txBody>
          <a:bodyPr/>
          <a:lstStyle/>
          <a:p>
            <a:pPr marL="0" indent="0" algn="just">
              <a:buNone/>
            </a:pPr>
            <a:r>
              <a:rPr lang="en-US" sz="2400" b="1" dirty="0"/>
              <a:t>Introduction to Feature Matching:</a:t>
            </a:r>
          </a:p>
          <a:p>
            <a:pPr marL="342900" indent="-342900" algn="just"/>
            <a:r>
              <a:rPr lang="en-US" sz="2400" b="1" dirty="0"/>
              <a:t>Feature matching is a crucial task in computer vision that involves comparing and establishing correspondences between features in different images.</a:t>
            </a:r>
          </a:p>
          <a:p>
            <a:pPr marL="342900" indent="-342900" algn="just"/>
            <a:r>
              <a:rPr lang="en-US" sz="2400" b="1" dirty="0"/>
              <a:t>It is used to align images, track objects, and recognize objects across different viewpoints or frames.</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241142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p:txBody>
          <a:bodyPr/>
          <a:lstStyle/>
          <a:p>
            <a:pPr algn="ctr"/>
            <a:r>
              <a:rPr lang="en-IN" dirty="0">
                <a:solidFill>
                  <a:srgbClr val="00B0F0"/>
                </a:solidFill>
              </a:rPr>
              <a:t>Methods for Feature Matching</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a:xfrm>
            <a:off x="838200" y="1404730"/>
            <a:ext cx="10515600" cy="4772233"/>
          </a:xfrm>
        </p:spPr>
        <p:txBody>
          <a:bodyPr>
            <a:normAutofit fontScale="85000" lnSpcReduction="20000"/>
          </a:bodyPr>
          <a:lstStyle/>
          <a:p>
            <a:pPr marL="0" indent="0" algn="just">
              <a:buNone/>
            </a:pPr>
            <a:r>
              <a:rPr lang="en-US" sz="2400" b="1" dirty="0"/>
              <a:t>1. Brute-Force Matching:</a:t>
            </a:r>
          </a:p>
          <a:p>
            <a:pPr algn="just"/>
            <a:r>
              <a:rPr lang="en-US" sz="2400" b="1" dirty="0"/>
              <a:t>Brute-force matching is a simple and straightforward method for feature matching.</a:t>
            </a:r>
          </a:p>
          <a:p>
            <a:pPr algn="just"/>
            <a:r>
              <a:rPr lang="en-US" sz="2400" b="1" dirty="0"/>
              <a:t>It involves exhaustively comparing each feature in one image with all features in the other image.</a:t>
            </a:r>
          </a:p>
          <a:p>
            <a:pPr algn="just"/>
            <a:r>
              <a:rPr lang="en-US" sz="2400" b="1" dirty="0"/>
              <a:t>The matching process typically utilizes a distance metric, such as Euclidean distance or Hamming distance, to measure the similarity between feature descriptors.</a:t>
            </a:r>
          </a:p>
          <a:p>
            <a:pPr algn="just"/>
            <a:r>
              <a:rPr lang="en-US" sz="2400" b="1" dirty="0"/>
              <a:t>Brute-force matching can be computationally expensive for large feature sets.</a:t>
            </a:r>
          </a:p>
          <a:p>
            <a:pPr marL="0" indent="0" algn="just">
              <a:buNone/>
            </a:pPr>
            <a:r>
              <a:rPr lang="en-US" sz="2400" b="1" dirty="0"/>
              <a:t>2. Nearest Neighbor Search:</a:t>
            </a:r>
          </a:p>
          <a:p>
            <a:pPr algn="just"/>
            <a:r>
              <a:rPr lang="en-US" sz="2400" b="1" dirty="0"/>
              <a:t>Nearest neighbor search is a commonly used approach for feature matching.</a:t>
            </a:r>
          </a:p>
          <a:p>
            <a:pPr algn="just"/>
            <a:r>
              <a:rPr lang="en-US" sz="2400" b="1" dirty="0"/>
              <a:t>It involves finding the closest matching feature in one image for each feature in the other image.</a:t>
            </a:r>
          </a:p>
          <a:p>
            <a:pPr algn="just"/>
            <a:r>
              <a:rPr lang="en-US" sz="2400" b="1" dirty="0"/>
              <a:t>The matching is based on the similarity of feature descriptors using distance metrics like Euclidean distance or cosine similarity.</a:t>
            </a:r>
          </a:p>
          <a:p>
            <a:pPr algn="just"/>
            <a:r>
              <a:rPr lang="en-US" sz="2400" b="1" dirty="0"/>
              <a:t>Various data structures, such as </a:t>
            </a:r>
            <a:r>
              <a:rPr lang="en-US" sz="2400" b="1" dirty="0" err="1"/>
              <a:t>kd</a:t>
            </a:r>
            <a:r>
              <a:rPr lang="en-US" sz="2400" b="1" dirty="0"/>
              <a:t>-trees or hash tables, can be employed to speed up the nearest neighbor search process.</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5894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p:txBody>
          <a:bodyPr/>
          <a:lstStyle/>
          <a:p>
            <a:pPr algn="ctr"/>
            <a:r>
              <a:rPr lang="en-IN" dirty="0">
                <a:solidFill>
                  <a:srgbClr val="00B0F0"/>
                </a:solidFill>
              </a:rPr>
              <a:t>Methods for Feature Matching</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a:xfrm>
            <a:off x="838200" y="1690688"/>
            <a:ext cx="10515600" cy="3755955"/>
          </a:xfrm>
        </p:spPr>
        <p:txBody>
          <a:bodyPr>
            <a:normAutofit/>
          </a:bodyPr>
          <a:lstStyle/>
          <a:p>
            <a:pPr marL="0" indent="0" algn="just">
              <a:buNone/>
            </a:pPr>
            <a:r>
              <a:rPr lang="en-US" sz="2400" b="1" dirty="0"/>
              <a:t>3. Lowe's Ratio Test:</a:t>
            </a:r>
          </a:p>
          <a:p>
            <a:pPr algn="just"/>
            <a:r>
              <a:rPr lang="en-US" sz="2400" b="1" dirty="0"/>
              <a:t>Lowe's ratio test is a technique used to improve the reliability of feature matching.</a:t>
            </a:r>
          </a:p>
          <a:p>
            <a:pPr algn="just"/>
            <a:r>
              <a:rPr lang="en-US" sz="2400" b="1" dirty="0"/>
              <a:t>It compares the distances between the nearest and second nearest neighbors of a feature.</a:t>
            </a:r>
          </a:p>
          <a:p>
            <a:pPr algn="just"/>
            <a:r>
              <a:rPr lang="en-US" sz="2400" b="1" dirty="0"/>
              <a:t>If the ratio of the distances is below a certain threshold, the match is considered reliable.</a:t>
            </a:r>
          </a:p>
          <a:p>
            <a:pPr algn="just"/>
            <a:r>
              <a:rPr lang="en-US" sz="2400" b="1" dirty="0"/>
              <a:t>This test helps discard ambiguous matches and improves the robustness of feature matching.</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95910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p:txBody>
          <a:bodyPr/>
          <a:lstStyle/>
          <a:p>
            <a:pPr algn="ctr"/>
            <a:r>
              <a:rPr lang="en-IN" dirty="0">
                <a:solidFill>
                  <a:srgbClr val="00B0F0"/>
                </a:solidFill>
              </a:rPr>
              <a:t>Feature Matching</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a:xfrm>
            <a:off x="838200" y="1825625"/>
            <a:ext cx="10515600" cy="3051175"/>
          </a:xfrm>
        </p:spPr>
        <p:txBody>
          <a:bodyPr/>
          <a:lstStyle/>
          <a:p>
            <a:pPr marL="0" indent="0" algn="just">
              <a:buNone/>
            </a:pPr>
            <a:r>
              <a:rPr lang="en-US" sz="2400" b="1" dirty="0"/>
              <a:t>Applications of Feature Matching:</a:t>
            </a:r>
          </a:p>
          <a:p>
            <a:pPr algn="just"/>
            <a:r>
              <a:rPr lang="en-US" sz="2400" b="1" dirty="0"/>
              <a:t>Feature matching plays a crucial role in various computer vision applications such as image stitching, object recognition, and 3D reconstruction.</a:t>
            </a:r>
          </a:p>
          <a:p>
            <a:pPr algn="just"/>
            <a:r>
              <a:rPr lang="en-US" sz="2400" b="1" dirty="0"/>
              <a:t>It enables the alignment of multiple images, establishment of correspondences, and recognition of objects based on their distinctive features.</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215964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3895881"/>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 to Computer Vision" by David Forsyth and Jean Ponce. Chapter 6: Features and Descriptors provides an in-depth explanation of feature detection, extraction, and matching algorithms.</a:t>
            </a:r>
            <a:r>
              <a:rPr lang="en-IN"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4: Image Features covers various feature detection, extraction, and matching techniques.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25</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3B1C738-9B8E-4A71-9879-C6390051345D}"/>
              </a:ext>
            </a:extLst>
          </p:cNvPr>
          <p:cNvSpPr>
            <a:spLocks noGrp="1"/>
          </p:cNvSpPr>
          <p:nvPr>
            <p:ph type="ftr" sz="quarter" idx="11"/>
          </p:nvPr>
        </p:nvSpPr>
        <p:spPr/>
        <p:txBody>
          <a:bodyPr/>
          <a:lstStyle/>
          <a:p>
            <a:pPr>
              <a:defRPr/>
            </a:pPr>
            <a:r>
              <a:rPr lang="en-US" altLang="en-US" dirty="0"/>
              <a:t>CST-422 Computer Vision</a:t>
            </a:r>
          </a:p>
        </p:txBody>
      </p:sp>
      <p:sp>
        <p:nvSpPr>
          <p:cNvPr id="6" name="Slide Number Placeholder 5">
            <a:extLst>
              <a:ext uri="{FF2B5EF4-FFF2-40B4-BE49-F238E27FC236}">
                <a16:creationId xmlns:a16="http://schemas.microsoft.com/office/drawing/2014/main" id="{6552CC13-2250-4BAE-8146-A0B6D4F8C4C7}"/>
              </a:ext>
            </a:extLst>
          </p:cNvPr>
          <p:cNvSpPr>
            <a:spLocks noGrp="1"/>
          </p:cNvSpPr>
          <p:nvPr>
            <p:ph type="sldNum" sz="quarter" idx="12"/>
          </p:nvPr>
        </p:nvSpPr>
        <p:spPr/>
        <p:txBody>
          <a:bodyPr/>
          <a:lstStyle>
            <a:lvl1pPr>
              <a:defRPr sz="1600">
                <a:solidFill>
                  <a:schemeClr val="tx1"/>
                </a:solidFill>
                <a:latin typeface="Comic Sans MS" panose="030F0702030302020204" pitchFamily="66" charset="0"/>
              </a:defRPr>
            </a:lvl1pPr>
            <a:lvl2pPr marL="742950" indent="-285750">
              <a:defRPr sz="1600">
                <a:solidFill>
                  <a:schemeClr val="tx1"/>
                </a:solidFill>
                <a:latin typeface="Comic Sans MS" panose="030F0702030302020204" pitchFamily="66" charset="0"/>
              </a:defRPr>
            </a:lvl2pPr>
            <a:lvl3pPr marL="1143000" indent="-228600">
              <a:defRPr sz="1600">
                <a:solidFill>
                  <a:schemeClr val="tx1"/>
                </a:solidFill>
                <a:latin typeface="Comic Sans MS" panose="030F0702030302020204" pitchFamily="66" charset="0"/>
              </a:defRPr>
            </a:lvl3pPr>
            <a:lvl4pPr marL="1600200" indent="-228600">
              <a:defRPr sz="1600">
                <a:solidFill>
                  <a:schemeClr val="tx1"/>
                </a:solidFill>
                <a:latin typeface="Comic Sans MS" panose="030F0702030302020204" pitchFamily="66" charset="0"/>
              </a:defRPr>
            </a:lvl4pPr>
            <a:lvl5pPr marL="2057400" indent="-228600">
              <a:defRPr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defRPr>
            </a:lvl9pPr>
          </a:lstStyle>
          <a:p>
            <a:fld id="{483AD2B6-DB0D-465D-9252-E6C554EAD1DA}" type="slidenum">
              <a:rPr lang="en-US" altLang="en-US">
                <a:solidFill>
                  <a:srgbClr val="EAEAEA"/>
                </a:solidFill>
                <a:latin typeface="Arial" panose="020B0604020202020204" pitchFamily="34" charset="0"/>
              </a:rPr>
              <a:pPr/>
              <a:t>3</a:t>
            </a:fld>
            <a:endParaRPr lang="en-US" altLang="en-US">
              <a:solidFill>
                <a:srgbClr val="EAEAEA"/>
              </a:solidFill>
              <a:latin typeface="Arial" panose="020B0604020202020204" pitchFamily="34" charset="0"/>
            </a:endParaRPr>
          </a:p>
        </p:txBody>
      </p:sp>
      <p:sp>
        <p:nvSpPr>
          <p:cNvPr id="5124" name="Rectangle 2">
            <a:extLst>
              <a:ext uri="{FF2B5EF4-FFF2-40B4-BE49-F238E27FC236}">
                <a16:creationId xmlns:a16="http://schemas.microsoft.com/office/drawing/2014/main" id="{94B5CE1F-D732-4DCB-9D63-1371ECD4BA58}"/>
              </a:ext>
            </a:extLst>
          </p:cNvPr>
          <p:cNvSpPr>
            <a:spLocks noGrp="1" noChangeArrowheads="1"/>
          </p:cNvSpPr>
          <p:nvPr>
            <p:ph type="title"/>
          </p:nvPr>
        </p:nvSpPr>
        <p:spPr>
          <a:xfrm>
            <a:off x="838200" y="136525"/>
            <a:ext cx="10515600" cy="1325563"/>
          </a:xfrm>
        </p:spPr>
        <p:txBody>
          <a:bodyPr/>
          <a:lstStyle/>
          <a:p>
            <a:r>
              <a:rPr lang="en-US" altLang="en-US" sz="3200" dirty="0"/>
              <a:t>Applications of Computer Vision</a:t>
            </a:r>
            <a:endParaRPr lang="en-US" altLang="en-US" sz="3200" dirty="0">
              <a:ea typeface="SimSun" panose="02010600030101010101" pitchFamily="2" charset="-122"/>
            </a:endParaRPr>
          </a:p>
        </p:txBody>
      </p:sp>
      <p:pic>
        <p:nvPicPr>
          <p:cNvPr id="2050" name="Picture 2" descr="Computer Vision Applications - javaTpoint">
            <a:extLst>
              <a:ext uri="{FF2B5EF4-FFF2-40B4-BE49-F238E27FC236}">
                <a16:creationId xmlns:a16="http://schemas.microsoft.com/office/drawing/2014/main" id="{75C1D211-9763-8CCB-F00E-D2F833662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771" y="1462088"/>
            <a:ext cx="8057942" cy="425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3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9E32383-7C48-49CC-97CF-C6A6CDF3C77D}"/>
              </a:ext>
            </a:extLst>
          </p:cNvPr>
          <p:cNvSpPr>
            <a:spLocks noGrp="1"/>
          </p:cNvSpPr>
          <p:nvPr>
            <p:ph type="ftr" sz="quarter" idx="11"/>
          </p:nvPr>
        </p:nvSpPr>
        <p:spPr/>
        <p:txBody>
          <a:bodyPr/>
          <a:lstStyle/>
          <a:p>
            <a:pPr>
              <a:defRPr/>
            </a:pPr>
            <a:r>
              <a:rPr lang="en-US" altLang="en-US"/>
              <a:t>CprE 458/558: Real-Time Systems (G. Manimaran)</a:t>
            </a:r>
          </a:p>
        </p:txBody>
      </p:sp>
      <p:sp>
        <p:nvSpPr>
          <p:cNvPr id="6" name="Slide Number Placeholder 5">
            <a:extLst>
              <a:ext uri="{FF2B5EF4-FFF2-40B4-BE49-F238E27FC236}">
                <a16:creationId xmlns:a16="http://schemas.microsoft.com/office/drawing/2014/main" id="{1695C6F5-76E8-4E11-B272-91E5C0FA2366}"/>
              </a:ext>
            </a:extLst>
          </p:cNvPr>
          <p:cNvSpPr>
            <a:spLocks noGrp="1"/>
          </p:cNvSpPr>
          <p:nvPr>
            <p:ph type="sldNum" sz="quarter" idx="12"/>
          </p:nvPr>
        </p:nvSpPr>
        <p:spPr/>
        <p:txBody>
          <a:bodyPr/>
          <a:lstStyle>
            <a:lvl1pPr>
              <a:defRPr sz="1600">
                <a:solidFill>
                  <a:schemeClr val="tx1"/>
                </a:solidFill>
                <a:latin typeface="Comic Sans MS" panose="030F0702030302020204" pitchFamily="66" charset="0"/>
              </a:defRPr>
            </a:lvl1pPr>
            <a:lvl2pPr marL="742950" indent="-285750">
              <a:defRPr sz="1600">
                <a:solidFill>
                  <a:schemeClr val="tx1"/>
                </a:solidFill>
                <a:latin typeface="Comic Sans MS" panose="030F0702030302020204" pitchFamily="66" charset="0"/>
              </a:defRPr>
            </a:lvl2pPr>
            <a:lvl3pPr marL="1143000" indent="-228600">
              <a:defRPr sz="1600">
                <a:solidFill>
                  <a:schemeClr val="tx1"/>
                </a:solidFill>
                <a:latin typeface="Comic Sans MS" panose="030F0702030302020204" pitchFamily="66" charset="0"/>
              </a:defRPr>
            </a:lvl3pPr>
            <a:lvl4pPr marL="1600200" indent="-228600">
              <a:defRPr sz="1600">
                <a:solidFill>
                  <a:schemeClr val="tx1"/>
                </a:solidFill>
                <a:latin typeface="Comic Sans MS" panose="030F0702030302020204" pitchFamily="66" charset="0"/>
              </a:defRPr>
            </a:lvl4pPr>
            <a:lvl5pPr marL="2057400" indent="-228600">
              <a:defRPr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defRPr>
            </a:lvl9pPr>
          </a:lstStyle>
          <a:p>
            <a:fld id="{FE714665-D7B2-4228-B77A-1DB15B12456E}" type="slidenum">
              <a:rPr lang="en-US" altLang="en-US">
                <a:solidFill>
                  <a:srgbClr val="EAEAEA"/>
                </a:solidFill>
                <a:latin typeface="Arial" panose="020B0604020202020204" pitchFamily="34" charset="0"/>
              </a:rPr>
              <a:pPr/>
              <a:t>4</a:t>
            </a:fld>
            <a:endParaRPr lang="en-US" altLang="en-US">
              <a:solidFill>
                <a:srgbClr val="EAEAEA"/>
              </a:solidFill>
              <a:latin typeface="Arial" panose="020B0604020202020204" pitchFamily="34" charset="0"/>
            </a:endParaRPr>
          </a:p>
        </p:txBody>
      </p:sp>
      <p:sp>
        <p:nvSpPr>
          <p:cNvPr id="9220" name="Rectangle 2">
            <a:extLst>
              <a:ext uri="{FF2B5EF4-FFF2-40B4-BE49-F238E27FC236}">
                <a16:creationId xmlns:a16="http://schemas.microsoft.com/office/drawing/2014/main" id="{4B5D127F-B143-4F7D-B0A8-543C6E0DD06A}"/>
              </a:ext>
            </a:extLst>
          </p:cNvPr>
          <p:cNvSpPr>
            <a:spLocks noGrp="1" noChangeArrowheads="1"/>
          </p:cNvSpPr>
          <p:nvPr>
            <p:ph type="title"/>
          </p:nvPr>
        </p:nvSpPr>
        <p:spPr/>
        <p:txBody>
          <a:bodyPr/>
          <a:lstStyle/>
          <a:p>
            <a:r>
              <a:rPr lang="en-US" altLang="en-US" sz="3200" dirty="0"/>
              <a:t>Applications of computer vision</a:t>
            </a:r>
          </a:p>
        </p:txBody>
      </p:sp>
      <p:sp>
        <p:nvSpPr>
          <p:cNvPr id="9221" name="Rectangle 4">
            <a:extLst>
              <a:ext uri="{FF2B5EF4-FFF2-40B4-BE49-F238E27FC236}">
                <a16:creationId xmlns:a16="http://schemas.microsoft.com/office/drawing/2014/main" id="{F8A7A8A1-A20E-42D0-831D-C4796219FB89}"/>
              </a:ext>
            </a:extLst>
          </p:cNvPr>
          <p:cNvSpPr>
            <a:spLocks noGrp="1" noChangeArrowheads="1"/>
          </p:cNvSpPr>
          <p:nvPr>
            <p:ph type="body" idx="1"/>
          </p:nvPr>
        </p:nvSpPr>
        <p:spPr>
          <a:noFill/>
        </p:spPr>
        <p:txBody>
          <a:bodyPr>
            <a:normAutofit fontScale="92500" lnSpcReduction="20000"/>
          </a:bodyPr>
          <a:lstStyle/>
          <a:p>
            <a:pPr>
              <a:lnSpc>
                <a:spcPct val="80000"/>
              </a:lnSpc>
              <a:buFontTx/>
              <a:buNone/>
            </a:pPr>
            <a:r>
              <a:rPr lang="en-US" altLang="en-US" dirty="0"/>
              <a:t>	Computer vision has a wide range of applications across various domains:</a:t>
            </a:r>
          </a:p>
          <a:p>
            <a:pPr>
              <a:lnSpc>
                <a:spcPct val="80000"/>
              </a:lnSpc>
              <a:buFontTx/>
              <a:buNone/>
            </a:pPr>
            <a:r>
              <a:rPr lang="en-US" altLang="en-US" dirty="0"/>
              <a:t>a. Autonomous vehicles: Computer vision is crucial for self-driving cars to perceive the environment, detect obstacles, and navigate safely.</a:t>
            </a:r>
          </a:p>
          <a:p>
            <a:pPr>
              <a:lnSpc>
                <a:spcPct val="80000"/>
              </a:lnSpc>
              <a:buFontTx/>
              <a:buNone/>
            </a:pPr>
            <a:r>
              <a:rPr lang="en-US" altLang="en-US" dirty="0"/>
              <a:t>b. Surveillance systems: Computer vision is used in security and surveillance systems to detect and track objects, identify suspicious activities, and enhance video analytics.</a:t>
            </a:r>
          </a:p>
          <a:p>
            <a:pPr>
              <a:lnSpc>
                <a:spcPct val="80000"/>
              </a:lnSpc>
              <a:buFontTx/>
              <a:buNone/>
            </a:pPr>
            <a:r>
              <a:rPr lang="en-US" altLang="en-US" dirty="0"/>
              <a:t>c. Medical imaging: Computer vision techniques assist in medical image analysis, enabling tasks such as tumor detection, tissue segmentation, and diagnosis support.</a:t>
            </a:r>
          </a:p>
          <a:p>
            <a:pPr>
              <a:lnSpc>
                <a:spcPct val="80000"/>
              </a:lnSpc>
              <a:buFontTx/>
              <a:buNone/>
            </a:pPr>
            <a:r>
              <a:rPr lang="en-US" altLang="en-US" dirty="0"/>
              <a:t>d. Augmented reality: Computer vision is employed in augmented reality applications to overlay digital information onto the real world and interact with virtual objects.</a:t>
            </a:r>
          </a:p>
          <a:p>
            <a:pPr>
              <a:lnSpc>
                <a:spcPct val="80000"/>
              </a:lnSpc>
              <a:buFontTx/>
              <a:buNone/>
            </a:pPr>
            <a:r>
              <a:rPr lang="en-US" altLang="en-US" dirty="0"/>
              <a:t>e. Robotics: Computer vision plays a vital role in robotic perception, object recognition, robot navigation, and manipulation of objects in unstructured environments.</a:t>
            </a:r>
          </a:p>
        </p:txBody>
      </p:sp>
    </p:spTree>
    <p:extLst>
      <p:ext uri="{BB962C8B-B14F-4D97-AF65-F5344CB8AC3E}">
        <p14:creationId xmlns:p14="http://schemas.microsoft.com/office/powerpoint/2010/main" val="152349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4291"/>
            <a:ext cx="10893286" cy="1495239"/>
          </a:xfrm>
        </p:spPr>
        <p:txBody>
          <a:bodyPr>
            <a:normAutofit fontScale="90000"/>
          </a:bodyPr>
          <a:lstStyle/>
          <a:p>
            <a:r>
              <a:rPr lang="en-US" dirty="0">
                <a:solidFill>
                  <a:srgbClr val="00B0F0"/>
                </a:solidFill>
              </a:rPr>
              <a:t>Importance of Features in Computer Vision Tasks</a:t>
            </a:r>
            <a:endParaRPr lang="en-IN" dirty="0">
              <a:solidFill>
                <a:srgbClr val="00B0F0"/>
              </a:solidFill>
            </a:endParaRPr>
          </a:p>
        </p:txBody>
      </p:sp>
      <p:sp>
        <p:nvSpPr>
          <p:cNvPr id="3" name="Subtitle 2"/>
          <p:cNvSpPr>
            <a:spLocks noGrp="1"/>
          </p:cNvSpPr>
          <p:nvPr>
            <p:ph type="subTitle" idx="1"/>
          </p:nvPr>
        </p:nvSpPr>
        <p:spPr>
          <a:xfrm>
            <a:off x="914401" y="2133600"/>
            <a:ext cx="10204173" cy="4247728"/>
          </a:xfrm>
        </p:spPr>
        <p:txBody>
          <a:bodyPr/>
          <a:lstStyle/>
          <a:p>
            <a:pPr algn="just"/>
            <a:r>
              <a:rPr lang="en-US" b="1" dirty="0"/>
              <a:t>Features play a crucial role in various computer vision tasks, including object recognition, image matching, and tracking.</a:t>
            </a:r>
          </a:p>
          <a:p>
            <a:pPr marL="342900" indent="-342900" algn="just">
              <a:buFont typeface="Arial" panose="020B0604020202020204" pitchFamily="34" charset="0"/>
              <a:buChar char="•"/>
            </a:pPr>
            <a:r>
              <a:rPr lang="en-US" b="1" dirty="0"/>
              <a:t>Object Recognition: Features provide distinct and discriminative information about objects, enabling their identification and classification.</a:t>
            </a:r>
          </a:p>
          <a:p>
            <a:pPr marL="342900" indent="-342900" algn="just">
              <a:buFont typeface="Arial" panose="020B0604020202020204" pitchFamily="34" charset="0"/>
              <a:buChar char="•"/>
            </a:pPr>
            <a:r>
              <a:rPr lang="en-US" b="1" dirty="0"/>
              <a:t>Image Matching: Features help establish correspondences between different images, facilitating tasks such as image alignment, image retrieval, and image stitching.</a:t>
            </a:r>
          </a:p>
          <a:p>
            <a:pPr marL="342900" indent="-342900" algn="just">
              <a:buFont typeface="Arial" panose="020B0604020202020204" pitchFamily="34" charset="0"/>
              <a:buChar char="•"/>
            </a:pPr>
            <a:r>
              <a:rPr lang="en-US" b="1" dirty="0"/>
              <a:t>Tracking: Features aid in tracking objects or regions of interest across video frames, enabling applications like visual surveillance and motion analysis.</a:t>
            </a:r>
            <a:endParaRPr lang="en-IN" b="1" dirty="0">
              <a:solidFill>
                <a:schemeClr val="tx1"/>
              </a:solidFill>
            </a:endParaRPr>
          </a:p>
        </p:txBody>
      </p:sp>
    </p:spTree>
    <p:extLst>
      <p:ext uri="{BB962C8B-B14F-4D97-AF65-F5344CB8AC3E}">
        <p14:creationId xmlns:p14="http://schemas.microsoft.com/office/powerpoint/2010/main" val="200729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651612"/>
            <a:ext cx="10893287" cy="1126477"/>
          </a:xfrm>
        </p:spPr>
        <p:txBody>
          <a:bodyPr>
            <a:normAutofit fontScale="90000"/>
          </a:bodyPr>
          <a:lstStyle/>
          <a:p>
            <a:r>
              <a:rPr lang="en-US" dirty="0">
                <a:solidFill>
                  <a:srgbClr val="00B0F0"/>
                </a:solidFill>
              </a:rPr>
              <a:t>Role of Features in Representing Visual Patterns</a:t>
            </a:r>
            <a:endParaRPr lang="en-IN" dirty="0">
              <a:solidFill>
                <a:srgbClr val="00B0F0"/>
              </a:solidFill>
            </a:endParaRPr>
          </a:p>
        </p:txBody>
      </p:sp>
      <p:sp>
        <p:nvSpPr>
          <p:cNvPr id="3" name="Subtitle 2"/>
          <p:cNvSpPr>
            <a:spLocks noGrp="1"/>
          </p:cNvSpPr>
          <p:nvPr>
            <p:ph type="subTitle" idx="1"/>
          </p:nvPr>
        </p:nvSpPr>
        <p:spPr>
          <a:xfrm>
            <a:off x="980661" y="2043920"/>
            <a:ext cx="9517835" cy="4162468"/>
          </a:xfrm>
        </p:spPr>
        <p:txBody>
          <a:bodyPr/>
          <a:lstStyle/>
          <a:p>
            <a:pPr marL="342900" indent="-342900" algn="just">
              <a:buFont typeface="Arial" panose="020B0604020202020204" pitchFamily="34" charset="0"/>
              <a:buChar char="•"/>
            </a:pPr>
            <a:r>
              <a:rPr lang="en-US" b="1" dirty="0"/>
              <a:t>Features are key elements that represent and describe distinct visual patterns within images.</a:t>
            </a:r>
          </a:p>
          <a:p>
            <a:pPr marL="342900" indent="-342900" algn="just">
              <a:buFont typeface="Arial" panose="020B0604020202020204" pitchFamily="34" charset="0"/>
              <a:buChar char="•"/>
            </a:pPr>
            <a:r>
              <a:rPr lang="en-US" b="1" dirty="0"/>
              <a:t>Visual patterns can include edges, corners, textures, color blobs, or any other salient characteristics.</a:t>
            </a:r>
          </a:p>
          <a:p>
            <a:pPr marL="342900" indent="-342900" algn="just">
              <a:buFont typeface="Arial" panose="020B0604020202020204" pitchFamily="34" charset="0"/>
              <a:buChar char="•"/>
            </a:pPr>
            <a:r>
              <a:rPr lang="en-US" b="1" dirty="0"/>
              <a:t>Features capture the essential information necessary for identifying and distinguishing objects or regions in an image.</a:t>
            </a:r>
          </a:p>
          <a:p>
            <a:pPr marL="342900" indent="-342900" algn="just">
              <a:buFont typeface="Arial" panose="020B0604020202020204" pitchFamily="34" charset="0"/>
              <a:buChar char="•"/>
            </a:pPr>
            <a:r>
              <a:rPr lang="en-US" b="1" dirty="0"/>
              <a:t>By extracting and representing features, computer vision algorithms can focus on relevant information while reducing the computational burden.</a:t>
            </a:r>
            <a:endParaRPr lang="en-US" b="1" dirty="0">
              <a:solidFill>
                <a:schemeClr val="tx1"/>
              </a:solidFill>
            </a:endParaRPr>
          </a:p>
        </p:txBody>
      </p:sp>
    </p:spTree>
    <p:extLst>
      <p:ext uri="{BB962C8B-B14F-4D97-AF65-F5344CB8AC3E}">
        <p14:creationId xmlns:p14="http://schemas.microsoft.com/office/powerpoint/2010/main" val="55560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6644" y="797387"/>
            <a:ext cx="9894164" cy="1126477"/>
          </a:xfrm>
        </p:spPr>
        <p:txBody>
          <a:bodyPr>
            <a:normAutofit fontScale="90000"/>
          </a:bodyPr>
          <a:lstStyle/>
          <a:p>
            <a:r>
              <a:rPr lang="en-IN" dirty="0">
                <a:solidFill>
                  <a:srgbClr val="00B0F0"/>
                </a:solidFill>
              </a:rPr>
              <a:t>Characteristics of Effective Features</a:t>
            </a:r>
          </a:p>
        </p:txBody>
      </p:sp>
      <p:sp>
        <p:nvSpPr>
          <p:cNvPr id="3" name="Subtitle 2"/>
          <p:cNvSpPr>
            <a:spLocks noGrp="1"/>
          </p:cNvSpPr>
          <p:nvPr>
            <p:ph type="subTitle" idx="1"/>
          </p:nvPr>
        </p:nvSpPr>
        <p:spPr>
          <a:xfrm>
            <a:off x="936645" y="2292626"/>
            <a:ext cx="10274694" cy="4088701"/>
          </a:xfrm>
        </p:spPr>
        <p:txBody>
          <a:bodyPr>
            <a:normAutofit/>
          </a:bodyPr>
          <a:lstStyle/>
          <a:p>
            <a:pPr marL="342900" indent="-342900" algn="just">
              <a:buFont typeface="Arial" panose="020B0604020202020204" pitchFamily="34" charset="0"/>
              <a:buChar char="•"/>
            </a:pPr>
            <a:r>
              <a:rPr lang="en-US" b="1" dirty="0"/>
              <a:t>Distinctiveness: Features should possess unique characteristics that enable them to be reliably detected and distinguished from other elements in an image.</a:t>
            </a:r>
          </a:p>
          <a:p>
            <a:pPr marL="342900" indent="-342900" algn="just">
              <a:buFont typeface="Arial" panose="020B0604020202020204" pitchFamily="34" charset="0"/>
              <a:buChar char="•"/>
            </a:pPr>
            <a:r>
              <a:rPr lang="en-US" b="1" dirty="0"/>
              <a:t>Invariance: Features should be invariant to various transformations such as rotation, scale changes, and illumination variations.</a:t>
            </a:r>
          </a:p>
          <a:p>
            <a:pPr marL="342900" indent="-342900" algn="just">
              <a:buFont typeface="Arial" panose="020B0604020202020204" pitchFamily="34" charset="0"/>
              <a:buChar char="•"/>
            </a:pPr>
            <a:r>
              <a:rPr lang="en-US" b="1" dirty="0"/>
              <a:t>Robustness: Features should be able to withstand noise, occlusion, and partial visibility, ensuring their reliability in challenging image conditions.</a:t>
            </a:r>
          </a:p>
          <a:p>
            <a:pPr marL="342900" indent="-342900" algn="just">
              <a:buFont typeface="Arial" panose="020B0604020202020204" pitchFamily="34" charset="0"/>
              <a:buChar char="•"/>
            </a:pPr>
            <a:r>
              <a:rPr lang="en-US" b="1" dirty="0"/>
              <a:t>Efficiency: Features should be computationally efficient to detect, extract, and match, allowing real-time or near-real-time processing.</a:t>
            </a:r>
            <a:endParaRPr lang="en-IN" b="1" dirty="0">
              <a:solidFill>
                <a:schemeClr val="tx1"/>
              </a:solidFill>
            </a:endParaRPr>
          </a:p>
        </p:txBody>
      </p:sp>
    </p:spTree>
    <p:extLst>
      <p:ext uri="{BB962C8B-B14F-4D97-AF65-F5344CB8AC3E}">
        <p14:creationId xmlns:p14="http://schemas.microsoft.com/office/powerpoint/2010/main" val="290217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9496" y="214291"/>
            <a:ext cx="9439808" cy="1402474"/>
          </a:xfrm>
        </p:spPr>
        <p:txBody>
          <a:bodyPr>
            <a:normAutofit fontScale="90000"/>
          </a:bodyPr>
          <a:lstStyle/>
          <a:p>
            <a:r>
              <a:rPr lang="en-IN" dirty="0">
                <a:solidFill>
                  <a:srgbClr val="00B0F0"/>
                </a:solidFill>
              </a:rPr>
              <a:t>Popular Feature Detection and Description Techniques</a:t>
            </a:r>
          </a:p>
        </p:txBody>
      </p:sp>
      <p:sp>
        <p:nvSpPr>
          <p:cNvPr id="3" name="Subtitle 2"/>
          <p:cNvSpPr>
            <a:spLocks noGrp="1"/>
          </p:cNvSpPr>
          <p:nvPr>
            <p:ph type="subTitle" idx="1"/>
          </p:nvPr>
        </p:nvSpPr>
        <p:spPr>
          <a:xfrm>
            <a:off x="1559496" y="2266122"/>
            <a:ext cx="9001000" cy="3293570"/>
          </a:xfrm>
        </p:spPr>
        <p:txBody>
          <a:bodyPr/>
          <a:lstStyle/>
          <a:p>
            <a:pPr marL="342900" indent="-342900" algn="just">
              <a:buFont typeface="Arial" panose="020B0604020202020204" pitchFamily="34" charset="0"/>
              <a:buChar char="•"/>
            </a:pPr>
            <a:r>
              <a:rPr lang="en-US" b="1" dirty="0"/>
              <a:t>Feature Detection: Algorithms such as Harris corner detection, Scale-Invariant Feature Transform (SIFT), and Speeded-Up Robust Features (SURF) are widely used for detecting distinctive points or regions in an image.</a:t>
            </a:r>
          </a:p>
          <a:p>
            <a:pPr marL="342900" indent="-342900" algn="just">
              <a:buFont typeface="Arial" panose="020B0604020202020204" pitchFamily="34" charset="0"/>
              <a:buChar char="•"/>
            </a:pPr>
            <a:r>
              <a:rPr lang="en-US" b="1" dirty="0"/>
              <a:t>Feature Description: Techniques like Histogram of Oriented Gradients (HOG), Local Binary Patterns (LBP), and SIFT descriptors are employed to extract descriptive information from detected features.</a:t>
            </a:r>
            <a:endParaRPr lang="en-IN" b="1" dirty="0">
              <a:solidFill>
                <a:srgbClr val="00B050"/>
              </a:solidFill>
            </a:endParaRPr>
          </a:p>
        </p:txBody>
      </p:sp>
    </p:spTree>
    <p:extLst>
      <p:ext uri="{BB962C8B-B14F-4D97-AF65-F5344CB8AC3E}">
        <p14:creationId xmlns:p14="http://schemas.microsoft.com/office/powerpoint/2010/main" val="216989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639" y="585351"/>
            <a:ext cx="10300721" cy="1126477"/>
          </a:xfrm>
        </p:spPr>
        <p:txBody>
          <a:bodyPr>
            <a:normAutofit fontScale="90000"/>
          </a:bodyPr>
          <a:lstStyle/>
          <a:p>
            <a:r>
              <a:rPr lang="en-US" dirty="0">
                <a:solidFill>
                  <a:srgbClr val="00B0F0"/>
                </a:solidFill>
              </a:rPr>
              <a:t>Applications of Features in Computer Vision</a:t>
            </a:r>
            <a:endParaRPr lang="en-IN" dirty="0">
              <a:solidFill>
                <a:srgbClr val="00B0F0"/>
              </a:solidFill>
            </a:endParaRPr>
          </a:p>
        </p:txBody>
      </p:sp>
      <p:sp>
        <p:nvSpPr>
          <p:cNvPr id="3" name="Subtitle 2"/>
          <p:cNvSpPr>
            <a:spLocks noGrp="1"/>
          </p:cNvSpPr>
          <p:nvPr>
            <p:ph type="subTitle" idx="1"/>
          </p:nvPr>
        </p:nvSpPr>
        <p:spPr>
          <a:xfrm>
            <a:off x="1559496" y="2266122"/>
            <a:ext cx="9001000" cy="4115206"/>
          </a:xfrm>
        </p:spPr>
        <p:txBody>
          <a:bodyPr/>
          <a:lstStyle/>
          <a:p>
            <a:pPr marL="342900" indent="-342900" algn="just">
              <a:buFont typeface="Arial" panose="020B0604020202020204" pitchFamily="34" charset="0"/>
              <a:buChar char="•"/>
            </a:pPr>
            <a:r>
              <a:rPr lang="en-US" b="1" dirty="0"/>
              <a:t>Object Recognition: Features are used to represent objects, enabling recognition and categorization in applications like image classification, object detection, and facial recognition.</a:t>
            </a:r>
          </a:p>
          <a:p>
            <a:pPr marL="342900" indent="-342900" algn="just">
              <a:buFont typeface="Arial" panose="020B0604020202020204" pitchFamily="34" charset="0"/>
              <a:buChar char="•"/>
            </a:pPr>
            <a:r>
              <a:rPr lang="en-US" b="1" dirty="0"/>
              <a:t>Image Matching: Features facilitate the alignment of images, enabling tasks such as image stitching, image retrieval, and structure from motion.</a:t>
            </a:r>
          </a:p>
          <a:p>
            <a:pPr marL="342900" indent="-342900" algn="just">
              <a:buFont typeface="Arial" panose="020B0604020202020204" pitchFamily="34" charset="0"/>
              <a:buChar char="•"/>
            </a:pPr>
            <a:r>
              <a:rPr lang="en-US" b="1" dirty="0"/>
              <a:t>Tracking: Features assist in tracking objects or regions of interest across video frames, enabling applications like visual surveillance, augmented reality, and gesture recognition.</a:t>
            </a:r>
            <a:endParaRPr lang="en-IN" b="1" dirty="0">
              <a:solidFill>
                <a:schemeClr val="tx1"/>
              </a:solidFill>
            </a:endParaRPr>
          </a:p>
        </p:txBody>
      </p:sp>
    </p:spTree>
    <p:extLst>
      <p:ext uri="{BB962C8B-B14F-4D97-AF65-F5344CB8AC3E}">
        <p14:creationId xmlns:p14="http://schemas.microsoft.com/office/powerpoint/2010/main" val="188078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2753</TotalTime>
  <Words>2046</Words>
  <Application>Microsoft Office PowerPoint</Application>
  <PresentationFormat>Widescreen</PresentationFormat>
  <Paragraphs>152</Paragraphs>
  <Slides>26</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Casper</vt:lpstr>
      <vt:lpstr>Times New Roman</vt:lpstr>
      <vt:lpstr>Unit 2.1</vt:lpstr>
      <vt:lpstr>Contents Slide Master</vt:lpstr>
      <vt:lpstr>CorelDRAW</vt:lpstr>
      <vt:lpstr>PowerPoint Presentation</vt:lpstr>
      <vt:lpstr>Computer Vision</vt:lpstr>
      <vt:lpstr>Applications of Computer Vision</vt:lpstr>
      <vt:lpstr>Applications of computer vision</vt:lpstr>
      <vt:lpstr>Importance of Features in Computer Vision Tasks</vt:lpstr>
      <vt:lpstr>Role of Features in Representing Visual Patterns</vt:lpstr>
      <vt:lpstr>Characteristics of Effective Features</vt:lpstr>
      <vt:lpstr>Popular Feature Detection and Description Techniques</vt:lpstr>
      <vt:lpstr>Applications of Features in Computer Vision</vt:lpstr>
      <vt:lpstr>Introduction to Feature Detection</vt:lpstr>
      <vt:lpstr>Popular Feature Detection Techniques</vt:lpstr>
      <vt:lpstr>Popular Feature Detection Techniques</vt:lpstr>
      <vt:lpstr>Popular Feature Detection Techniques</vt:lpstr>
      <vt:lpstr>Popular Feature Detection Techniques</vt:lpstr>
      <vt:lpstr>Feature Extraction</vt:lpstr>
      <vt:lpstr>Feature Descriptor Algorithms</vt:lpstr>
      <vt:lpstr>Feature Descriptor Algorithms</vt:lpstr>
      <vt:lpstr>Feature Descriptor Algorithms</vt:lpstr>
      <vt:lpstr>Feature Descriptor Algorithms</vt:lpstr>
      <vt:lpstr>Feature Extraction</vt:lpstr>
      <vt:lpstr>Feature Matching</vt:lpstr>
      <vt:lpstr>Methods for Feature Matching</vt:lpstr>
      <vt:lpstr>Methods for Feature Matching</vt:lpstr>
      <vt:lpstr>Feature Matching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36</cp:revision>
  <dcterms:created xsi:type="dcterms:W3CDTF">2020-06-09T06:07:05Z</dcterms:created>
  <dcterms:modified xsi:type="dcterms:W3CDTF">2023-07-27T05:35:45Z</dcterms:modified>
</cp:coreProperties>
</file>