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7"/>
  </p:notesMasterIdLst>
  <p:handoutMasterIdLst>
    <p:handoutMasterId r:id="rId38"/>
  </p:handoutMasterIdLst>
  <p:sldIdLst>
    <p:sldId id="733" r:id="rId3"/>
    <p:sldId id="260" r:id="rId4"/>
    <p:sldId id="747" r:id="rId5"/>
    <p:sldId id="258" r:id="rId6"/>
    <p:sldId id="291" r:id="rId7"/>
    <p:sldId id="748" r:id="rId8"/>
    <p:sldId id="749" r:id="rId9"/>
    <p:sldId id="750" r:id="rId10"/>
    <p:sldId id="751" r:id="rId11"/>
    <p:sldId id="752" r:id="rId12"/>
    <p:sldId id="753" r:id="rId13"/>
    <p:sldId id="754" r:id="rId14"/>
    <p:sldId id="292" r:id="rId15"/>
    <p:sldId id="755" r:id="rId16"/>
    <p:sldId id="294" r:id="rId17"/>
    <p:sldId id="293" r:id="rId18"/>
    <p:sldId id="295" r:id="rId19"/>
    <p:sldId id="296" r:id="rId20"/>
    <p:sldId id="297" r:id="rId21"/>
    <p:sldId id="734" r:id="rId22"/>
    <p:sldId id="735" r:id="rId23"/>
    <p:sldId id="737" r:id="rId24"/>
    <p:sldId id="299" r:id="rId25"/>
    <p:sldId id="739" r:id="rId26"/>
    <p:sldId id="740" r:id="rId27"/>
    <p:sldId id="741" r:id="rId28"/>
    <p:sldId id="742" r:id="rId29"/>
    <p:sldId id="738" r:id="rId30"/>
    <p:sldId id="743" r:id="rId31"/>
    <p:sldId id="744" r:id="rId32"/>
    <p:sldId id="756" r:id="rId33"/>
    <p:sldId id="757" r:id="rId34"/>
    <p:sldId id="732"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2" d="100"/>
          <a:sy n="72" d="100"/>
        </p:scale>
        <p:origin x="6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43501"/>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520826" y="1801404"/>
            <a:ext cx="8494713"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533526" y="3949034"/>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1904840" y="6228835"/>
            <a:ext cx="6094520" cy="646331"/>
          </a:xfrm>
          <a:prstGeom prst="rect">
            <a:avLst/>
          </a:prstGeom>
          <a:noFill/>
        </p:spPr>
        <p:txBody>
          <a:bodyPr wrap="square">
            <a:spAutoFit/>
          </a:bodyPr>
          <a:lstStyle/>
          <a:p>
            <a:pPr algn="l"/>
            <a:r>
              <a:rPr lang="en-US" sz="1800" b="1" dirty="0">
                <a:solidFill>
                  <a:srgbClr val="00B0F0"/>
                </a:solidFill>
              </a:rPr>
              <a:t>Topic: Working With Features: Refining Feature Detection, Feature Detection, Extraction Reference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99931"/>
          </a:xfrm>
        </p:spPr>
        <p:txBody>
          <a:bodyPr>
            <a:normAutofit fontScale="90000"/>
          </a:bodyPr>
          <a:lstStyle/>
          <a:p>
            <a:r>
              <a:rPr lang="en-US" dirty="0">
                <a:solidFill>
                  <a:srgbClr val="00B0F0"/>
                </a:solidFill>
              </a:rPr>
              <a:t>Speeded-Up Robust Features (SURF)</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000" b="1" dirty="0"/>
              <a:t>Introduction to SURF feature detection and extraction:</a:t>
            </a:r>
          </a:p>
          <a:p>
            <a:pPr marL="342900" indent="-342900" algn="just">
              <a:buFont typeface="Arial" panose="020B0604020202020204" pitchFamily="34" charset="0"/>
              <a:buChar char="•"/>
            </a:pPr>
            <a:r>
              <a:rPr lang="en-US" sz="2000" b="1" dirty="0"/>
              <a:t>SURF is a feature detection and extraction algorithm that aims to identify robust and distinctive </a:t>
            </a:r>
            <a:r>
              <a:rPr lang="en-US" sz="2000" b="1" dirty="0" err="1"/>
              <a:t>keypoints</a:t>
            </a:r>
            <a:r>
              <a:rPr lang="en-US" sz="2000" b="1" dirty="0"/>
              <a:t> in an image.</a:t>
            </a:r>
          </a:p>
          <a:p>
            <a:pPr marL="342900" indent="-342900" algn="just">
              <a:buFont typeface="Arial" panose="020B0604020202020204" pitchFamily="34" charset="0"/>
              <a:buChar char="•"/>
            </a:pPr>
            <a:r>
              <a:rPr lang="en-US" sz="2000" b="1" dirty="0"/>
              <a:t>It was introduced as an alternative to SIFT and offers comparable performance with increased efficiency.</a:t>
            </a:r>
          </a:p>
          <a:p>
            <a:pPr algn="just"/>
            <a:r>
              <a:rPr lang="en-US" sz="2000" b="1" dirty="0"/>
              <a:t>SURF interest point detection using the Hessian matrix:</a:t>
            </a:r>
          </a:p>
          <a:p>
            <a:pPr marL="342900" indent="-342900" algn="just">
              <a:buFont typeface="Arial" panose="020B0604020202020204" pitchFamily="34" charset="0"/>
              <a:buChar char="•"/>
            </a:pPr>
            <a:r>
              <a:rPr lang="en-US" sz="2000" b="1" dirty="0"/>
              <a:t>SURF detects interest points by analyzing the Hessian matrix, which describes the second-order derivatives of the image at each pixel.</a:t>
            </a:r>
          </a:p>
          <a:p>
            <a:pPr marL="342900" indent="-342900" algn="just">
              <a:buFont typeface="Arial" panose="020B0604020202020204" pitchFamily="34" charset="0"/>
              <a:buChar char="•"/>
            </a:pPr>
            <a:r>
              <a:rPr lang="en-US" sz="2000" b="1" dirty="0"/>
              <a:t>The Hessian matrix is computed by convolving the image with a Gaussian second derivative filter.</a:t>
            </a:r>
          </a:p>
          <a:p>
            <a:pPr marL="342900" indent="-342900" algn="just">
              <a:buFont typeface="Arial" panose="020B0604020202020204" pitchFamily="34" charset="0"/>
              <a:buChar char="•"/>
            </a:pPr>
            <a:r>
              <a:rPr lang="en-US" sz="2000" b="1" dirty="0"/>
              <a:t>Interest points are identified as locations where the Hessian matrix has significant eigenvalues and are above certain thresholds.</a:t>
            </a:r>
          </a:p>
          <a:p>
            <a:pPr marL="342900" indent="-342900" algn="just">
              <a:buFont typeface="Arial" panose="020B0604020202020204" pitchFamily="34" charset="0"/>
              <a:buChar char="•"/>
            </a:pPr>
            <a:r>
              <a:rPr lang="en-US" sz="2000" b="1" dirty="0"/>
              <a:t>This detection process ensures that </a:t>
            </a:r>
            <a:r>
              <a:rPr lang="en-US" sz="2000" b="1" dirty="0" err="1"/>
              <a:t>keypoints</a:t>
            </a:r>
            <a:r>
              <a:rPr lang="en-US" sz="2000" b="1" dirty="0"/>
              <a:t> are both stable and repeatable.</a:t>
            </a:r>
          </a:p>
        </p:txBody>
      </p:sp>
    </p:spTree>
    <p:extLst>
      <p:ext uri="{BB962C8B-B14F-4D97-AF65-F5344CB8AC3E}">
        <p14:creationId xmlns:p14="http://schemas.microsoft.com/office/powerpoint/2010/main" val="188630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99931"/>
          </a:xfrm>
        </p:spPr>
        <p:txBody>
          <a:bodyPr>
            <a:normAutofit fontScale="90000"/>
          </a:bodyPr>
          <a:lstStyle/>
          <a:p>
            <a:r>
              <a:rPr lang="en-US" dirty="0">
                <a:solidFill>
                  <a:srgbClr val="00B0F0"/>
                </a:solidFill>
              </a:rPr>
              <a:t>Speeded-Up Robust Features (SURF)</a:t>
            </a:r>
            <a:endParaRPr lang="en-IN" dirty="0">
              <a:solidFill>
                <a:srgbClr val="00B0F0"/>
              </a:solidFill>
            </a:endParaRPr>
          </a:p>
        </p:txBody>
      </p:sp>
      <p:sp>
        <p:nvSpPr>
          <p:cNvPr id="3" name="Subtitle 2"/>
          <p:cNvSpPr>
            <a:spLocks noGrp="1"/>
          </p:cNvSpPr>
          <p:nvPr>
            <p:ph type="subTitle" idx="1"/>
          </p:nvPr>
        </p:nvSpPr>
        <p:spPr>
          <a:xfrm>
            <a:off x="238541" y="1643270"/>
            <a:ext cx="11555894" cy="4738058"/>
          </a:xfrm>
        </p:spPr>
        <p:txBody>
          <a:bodyPr>
            <a:noAutofit/>
          </a:bodyPr>
          <a:lstStyle/>
          <a:p>
            <a:pPr algn="just"/>
            <a:r>
              <a:rPr lang="en-US" sz="2000" b="1" dirty="0"/>
              <a:t>Orientation assignment and descriptor computation:</a:t>
            </a:r>
          </a:p>
          <a:p>
            <a:pPr marL="342900" indent="-342900" algn="just">
              <a:buFont typeface="Arial" panose="020B0604020202020204" pitchFamily="34" charset="0"/>
              <a:buChar char="•"/>
            </a:pPr>
            <a:r>
              <a:rPr lang="en-US" sz="1800" b="1" dirty="0"/>
              <a:t>To achieve rotation invariance, SURF assigns an orientation to each interest point.</a:t>
            </a:r>
          </a:p>
          <a:p>
            <a:pPr marL="342900" indent="-342900" algn="just">
              <a:buFont typeface="Arial" panose="020B0604020202020204" pitchFamily="34" charset="0"/>
              <a:buChar char="•"/>
            </a:pPr>
            <a:r>
              <a:rPr lang="en-US" sz="1800" b="1" dirty="0"/>
              <a:t>The orientation is determined by analyzing the local gradients around the </a:t>
            </a:r>
            <a:r>
              <a:rPr lang="en-US" sz="1800" b="1" dirty="0" err="1"/>
              <a:t>keypoint</a:t>
            </a:r>
            <a:r>
              <a:rPr lang="en-US" sz="1800" b="1" dirty="0"/>
              <a:t>.</a:t>
            </a:r>
          </a:p>
          <a:p>
            <a:pPr marL="342900" indent="-342900" algn="just">
              <a:buFont typeface="Arial" panose="020B0604020202020204" pitchFamily="34" charset="0"/>
              <a:buChar char="•"/>
            </a:pPr>
            <a:r>
              <a:rPr lang="en-US" sz="1800" b="1" dirty="0"/>
              <a:t>SURF computes the </a:t>
            </a:r>
            <a:r>
              <a:rPr lang="en-US" sz="1800" b="1" dirty="0" err="1"/>
              <a:t>Haar</a:t>
            </a:r>
            <a:r>
              <a:rPr lang="en-US" sz="1800" b="1" dirty="0"/>
              <a:t> wavelet responses in horizontal and vertical directions at multiple scales to capture local image structure.</a:t>
            </a:r>
          </a:p>
          <a:p>
            <a:pPr marL="342900" indent="-342900" algn="just">
              <a:buFont typeface="Arial" panose="020B0604020202020204" pitchFamily="34" charset="0"/>
              <a:buChar char="•"/>
            </a:pPr>
            <a:r>
              <a:rPr lang="en-US" sz="1800" b="1" dirty="0"/>
              <a:t>The orientation is assigned based on the dominant gradient direction, which provides robustness to rotation.</a:t>
            </a:r>
          </a:p>
          <a:p>
            <a:pPr marL="342900" indent="-342900" algn="just">
              <a:buFont typeface="Arial" panose="020B0604020202020204" pitchFamily="34" charset="0"/>
              <a:buChar char="•"/>
            </a:pPr>
            <a:r>
              <a:rPr lang="en-US" sz="1800" b="1" dirty="0"/>
              <a:t>After orientation assignment, SURF computes a descriptor for each </a:t>
            </a:r>
            <a:r>
              <a:rPr lang="en-US" sz="1800" b="1" dirty="0" err="1"/>
              <a:t>keypoint</a:t>
            </a:r>
            <a:r>
              <a:rPr lang="en-US" sz="1800" b="1" dirty="0"/>
              <a:t>.</a:t>
            </a:r>
          </a:p>
          <a:p>
            <a:pPr marL="342900" indent="-342900" algn="just">
              <a:buFont typeface="Arial" panose="020B0604020202020204" pitchFamily="34" charset="0"/>
              <a:buChar char="•"/>
            </a:pPr>
            <a:r>
              <a:rPr lang="en-US" sz="1800" b="1" dirty="0"/>
              <a:t>The descriptor is generated by constructing a square neighborhood around the </a:t>
            </a:r>
            <a:r>
              <a:rPr lang="en-US" sz="1800" b="1" dirty="0" err="1"/>
              <a:t>keypoint</a:t>
            </a:r>
            <a:r>
              <a:rPr lang="en-US" sz="1800" b="1" dirty="0"/>
              <a:t> and dividing it into smaller subregions or bins.</a:t>
            </a:r>
          </a:p>
          <a:p>
            <a:pPr marL="342900" indent="-342900" algn="just">
              <a:buFont typeface="Arial" panose="020B0604020202020204" pitchFamily="34" charset="0"/>
              <a:buChar char="•"/>
            </a:pPr>
            <a:r>
              <a:rPr lang="en-US" sz="1800" b="1" dirty="0"/>
              <a:t>SURF applies the Integral Image technique to efficiently compute the sum of pixel intensities within each subregion.</a:t>
            </a:r>
          </a:p>
          <a:p>
            <a:pPr marL="342900" indent="-342900" algn="just">
              <a:buFont typeface="Arial" panose="020B0604020202020204" pitchFamily="34" charset="0"/>
              <a:buChar char="•"/>
            </a:pPr>
            <a:r>
              <a:rPr lang="en-US" sz="1800" b="1" dirty="0"/>
              <a:t>Using the </a:t>
            </a:r>
            <a:r>
              <a:rPr lang="en-US" sz="1800" b="1" dirty="0" err="1"/>
              <a:t>Haar</a:t>
            </a:r>
            <a:r>
              <a:rPr lang="en-US" sz="1800" b="1" dirty="0"/>
              <a:t> wavelet responses, the descriptor captures information about the distribution of gradients in each subregion.</a:t>
            </a:r>
          </a:p>
          <a:p>
            <a:pPr marL="342900" indent="-342900" algn="just">
              <a:buFont typeface="Arial" panose="020B0604020202020204" pitchFamily="34" charset="0"/>
              <a:buChar char="•"/>
            </a:pPr>
            <a:r>
              <a:rPr lang="en-US" sz="1800" b="1" dirty="0"/>
              <a:t>The resulting descriptor is a compact representation of the local image structure around the </a:t>
            </a:r>
            <a:r>
              <a:rPr lang="en-US" sz="1800" b="1" dirty="0" err="1"/>
              <a:t>keypoint</a:t>
            </a:r>
            <a:r>
              <a:rPr lang="en-US" sz="1800" b="1" dirty="0"/>
              <a:t>.</a:t>
            </a:r>
          </a:p>
        </p:txBody>
      </p:sp>
    </p:spTree>
    <p:extLst>
      <p:ext uri="{BB962C8B-B14F-4D97-AF65-F5344CB8AC3E}">
        <p14:creationId xmlns:p14="http://schemas.microsoft.com/office/powerpoint/2010/main" val="397530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099931"/>
          </a:xfrm>
        </p:spPr>
        <p:txBody>
          <a:bodyPr>
            <a:normAutofit fontScale="90000"/>
          </a:bodyPr>
          <a:lstStyle/>
          <a:p>
            <a:r>
              <a:rPr lang="en-US" dirty="0">
                <a:solidFill>
                  <a:srgbClr val="00B0F0"/>
                </a:solidFill>
              </a:rPr>
              <a:t>Speeded-Up Robust Features (SURF)</a:t>
            </a:r>
            <a:endParaRPr lang="en-IN" dirty="0">
              <a:solidFill>
                <a:srgbClr val="00B0F0"/>
              </a:solidFill>
            </a:endParaRPr>
          </a:p>
        </p:txBody>
      </p:sp>
      <p:sp>
        <p:nvSpPr>
          <p:cNvPr id="3" name="Subtitle 2"/>
          <p:cNvSpPr>
            <a:spLocks noGrp="1"/>
          </p:cNvSpPr>
          <p:nvPr>
            <p:ph type="subTitle" idx="1"/>
          </p:nvPr>
        </p:nvSpPr>
        <p:spPr>
          <a:xfrm>
            <a:off x="238541" y="1643270"/>
            <a:ext cx="11555894" cy="4738058"/>
          </a:xfrm>
        </p:spPr>
        <p:txBody>
          <a:bodyPr>
            <a:noAutofit/>
          </a:bodyPr>
          <a:lstStyle/>
          <a:p>
            <a:pPr algn="just"/>
            <a:r>
              <a:rPr lang="en-US" sz="2000" b="1" dirty="0"/>
              <a:t>Comparison of SURF with other feature detectors:</a:t>
            </a:r>
          </a:p>
          <a:p>
            <a:pPr marL="342900" indent="-342900" algn="just">
              <a:buFont typeface="Arial" panose="020B0604020202020204" pitchFamily="34" charset="0"/>
              <a:buChar char="•"/>
            </a:pPr>
            <a:r>
              <a:rPr lang="en-US" sz="2000" b="1" dirty="0"/>
              <a:t>SURF offers several advantages over other feature detectors, including SIFT: a. Efficiency: SURF achieves speed-up by utilizing the integral image and approximating computations using box filters. b. Scale and rotation invariance: SURF incorporates scale and rotation invariance during the detection and descriptor computation stages. c. Robustness: SURF is designed to be robust to changes in viewpoint, illumination, and noise. d. Descriptor size: SURF descriptors are relatively compact compared to SIFT, making them more efficient for matching.</a:t>
            </a:r>
          </a:p>
          <a:p>
            <a:pPr marL="342900" indent="-342900" algn="just">
              <a:buFont typeface="Arial" panose="020B0604020202020204" pitchFamily="34" charset="0"/>
              <a:buChar char="•"/>
            </a:pPr>
            <a:r>
              <a:rPr lang="en-US" sz="2000" b="1" dirty="0"/>
              <a:t>Despite its advantages, SURF may not perform as well as SIFT in certain scenarios, particularly when dealing with significant viewpoint changes or severe occlusions.</a:t>
            </a:r>
          </a:p>
          <a:p>
            <a:pPr algn="just"/>
            <a:r>
              <a:rPr lang="en-US" sz="2000" b="1" dirty="0"/>
              <a:t>Applications of SURF:</a:t>
            </a:r>
          </a:p>
          <a:p>
            <a:pPr marL="342900" indent="-342900" algn="just">
              <a:buFont typeface="Arial" panose="020B0604020202020204" pitchFamily="34" charset="0"/>
              <a:buChar char="•"/>
            </a:pPr>
            <a:r>
              <a:rPr lang="en-US" sz="2000" b="1" dirty="0"/>
              <a:t>Object recognition: SURF features are widely used for object recognition and image matching tasks.</a:t>
            </a:r>
          </a:p>
          <a:p>
            <a:pPr marL="342900" indent="-342900" algn="just">
              <a:buFont typeface="Arial" panose="020B0604020202020204" pitchFamily="34" charset="0"/>
              <a:buChar char="•"/>
            </a:pPr>
            <a:r>
              <a:rPr lang="en-US" sz="2000" b="1" dirty="0"/>
              <a:t>Image registration: SURF </a:t>
            </a:r>
            <a:r>
              <a:rPr lang="en-US" sz="2000" b="1" dirty="0" err="1"/>
              <a:t>keypoints</a:t>
            </a:r>
            <a:r>
              <a:rPr lang="en-US" sz="2000" b="1" dirty="0"/>
              <a:t> can be used to align images in image stitching, panorama creation, and image registration applications.</a:t>
            </a:r>
          </a:p>
          <a:p>
            <a:pPr marL="342900" indent="-342900" algn="just">
              <a:buFont typeface="Arial" panose="020B0604020202020204" pitchFamily="34" charset="0"/>
              <a:buChar char="•"/>
            </a:pPr>
            <a:r>
              <a:rPr lang="en-US" sz="2000" b="1" dirty="0"/>
              <a:t>Tracking: SURF features can assist in tracking objects across video frames or consecutive images.</a:t>
            </a:r>
            <a:endParaRPr lang="en-US" sz="1800" b="1" dirty="0"/>
          </a:p>
        </p:txBody>
      </p:sp>
    </p:spTree>
    <p:extLst>
      <p:ext uri="{BB962C8B-B14F-4D97-AF65-F5344CB8AC3E}">
        <p14:creationId xmlns:p14="http://schemas.microsoft.com/office/powerpoint/2010/main" val="142959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651613"/>
            <a:ext cx="10893287" cy="991658"/>
          </a:xfrm>
        </p:spPr>
        <p:txBody>
          <a:bodyPr>
            <a:noAutofit/>
          </a:bodyPr>
          <a:lstStyle/>
          <a:p>
            <a:r>
              <a:rPr lang="en-US" sz="4800" dirty="0">
                <a:solidFill>
                  <a:srgbClr val="00B0F0"/>
                </a:solidFill>
              </a:rPr>
              <a:t>Evaluation and Performance Metrics for Feature Detection and Extraction</a:t>
            </a:r>
            <a:endParaRPr lang="en-IN" sz="4800" dirty="0">
              <a:solidFill>
                <a:srgbClr val="00B0F0"/>
              </a:solidFill>
            </a:endParaRPr>
          </a:p>
        </p:txBody>
      </p:sp>
      <p:sp>
        <p:nvSpPr>
          <p:cNvPr id="3" name="Subtitle 2"/>
          <p:cNvSpPr>
            <a:spLocks noGrp="1"/>
          </p:cNvSpPr>
          <p:nvPr>
            <p:ph type="subTitle" idx="1"/>
          </p:nvPr>
        </p:nvSpPr>
        <p:spPr>
          <a:xfrm>
            <a:off x="980661" y="1524001"/>
            <a:ext cx="10588487" cy="5062330"/>
          </a:xfrm>
        </p:spPr>
        <p:txBody>
          <a:bodyPr>
            <a:noAutofit/>
          </a:bodyPr>
          <a:lstStyle/>
          <a:p>
            <a:pPr algn="just"/>
            <a:r>
              <a:rPr lang="en-US" sz="1600" b="1" dirty="0"/>
              <a:t>Metrics for evaluating the quality and performance of features:</a:t>
            </a:r>
          </a:p>
          <a:p>
            <a:pPr marL="342900" indent="-342900" algn="just">
              <a:buFont typeface="Arial" panose="020B0604020202020204" pitchFamily="34" charset="0"/>
              <a:buChar char="•"/>
            </a:pPr>
            <a:r>
              <a:rPr lang="en-US" sz="1600" b="1" dirty="0"/>
              <a:t>Repeatability: It measures the consistency of feature detection across multiple images of the same scene. Repeatability is assessed by calculating the percentage of matched features across different views.</a:t>
            </a:r>
          </a:p>
          <a:p>
            <a:pPr marL="342900" indent="-342900" algn="just">
              <a:buFont typeface="Arial" panose="020B0604020202020204" pitchFamily="34" charset="0"/>
              <a:buChar char="•"/>
            </a:pPr>
            <a:r>
              <a:rPr lang="en-US" sz="1600" b="1" dirty="0"/>
              <a:t>Precision: Precision quantifies the accuracy of feature localization. It measures how close the detected feature location is to the ground truth position.</a:t>
            </a:r>
          </a:p>
          <a:p>
            <a:pPr marL="342900" indent="-342900" algn="just">
              <a:buFont typeface="Arial" panose="020B0604020202020204" pitchFamily="34" charset="0"/>
              <a:buChar char="•"/>
            </a:pPr>
            <a:r>
              <a:rPr lang="en-US" sz="1600" b="1" dirty="0"/>
              <a:t>Number of features: The number of features detected in an image is a measure of its richness and discriminative power.</a:t>
            </a:r>
          </a:p>
          <a:p>
            <a:pPr marL="342900" indent="-342900" algn="just">
              <a:buFont typeface="Arial" panose="020B0604020202020204" pitchFamily="34" charset="0"/>
              <a:buChar char="•"/>
            </a:pPr>
            <a:r>
              <a:rPr lang="en-US" sz="1600" b="1" dirty="0"/>
              <a:t>Scale invariance: Scale invariance measures how well the feature detector can detect and describe features at different scales. It is evaluated by analyzing the performance of the feature detector across multiple scales.</a:t>
            </a:r>
          </a:p>
          <a:p>
            <a:pPr algn="just"/>
            <a:r>
              <a:rPr lang="en-US" sz="1600" b="1" dirty="0"/>
              <a:t>Matching and correspondence evaluation techniques:</a:t>
            </a:r>
          </a:p>
          <a:p>
            <a:pPr marL="342900" indent="-342900" algn="just">
              <a:buFont typeface="Arial" panose="020B0604020202020204" pitchFamily="34" charset="0"/>
              <a:buChar char="•"/>
            </a:pPr>
            <a:r>
              <a:rPr lang="en-US" sz="1600" b="1" dirty="0"/>
              <a:t>Descriptor matching accuracy: It measures the quality of feature matching based on the similarity of feature descriptors. Matching accuracy can be evaluated using metrics such as the number of correct matches, the number of false matches, or the percentage of correct matches.</a:t>
            </a:r>
          </a:p>
          <a:p>
            <a:pPr marL="342900" indent="-342900" algn="just">
              <a:buFont typeface="Arial" panose="020B0604020202020204" pitchFamily="34" charset="0"/>
              <a:buChar char="•"/>
            </a:pPr>
            <a:r>
              <a:rPr lang="en-US" sz="1600" b="1" dirty="0"/>
              <a:t>Inlier ratio: Inlier ratio evaluates the robustness of feature matching algorithms to outliers. It measures the percentage of correct matches that are consistent with a geometric transformation model, such as the </a:t>
            </a:r>
            <a:r>
              <a:rPr lang="en-US" sz="1600" b="1" dirty="0" err="1"/>
              <a:t>homography</a:t>
            </a:r>
            <a:r>
              <a:rPr lang="en-US" sz="1600" b="1" dirty="0"/>
              <a:t> or fundamental matrix.</a:t>
            </a:r>
          </a:p>
          <a:p>
            <a:pPr marL="342900" indent="-342900" algn="just">
              <a:buFont typeface="Arial" panose="020B0604020202020204" pitchFamily="34" charset="0"/>
              <a:buChar char="•"/>
            </a:pPr>
            <a:r>
              <a:rPr lang="en-US" sz="1600" b="1" dirty="0"/>
              <a:t>Robustness to transformations: The ability of feature descriptors to match across transformations, such as rotation, translation, and scaling, is an important evaluation criterion. The performance can be assessed by measuring the percentage of correct matches under different transformations.</a:t>
            </a:r>
            <a:endParaRPr lang="en-US" sz="1600" b="1" dirty="0">
              <a:solidFill>
                <a:schemeClr val="tx1"/>
              </a:solidFill>
            </a:endParaRPr>
          </a:p>
        </p:txBody>
      </p:sp>
    </p:spTree>
    <p:extLst>
      <p:ext uri="{BB962C8B-B14F-4D97-AF65-F5344CB8AC3E}">
        <p14:creationId xmlns:p14="http://schemas.microsoft.com/office/powerpoint/2010/main" val="55560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651613"/>
            <a:ext cx="10893287" cy="991658"/>
          </a:xfrm>
        </p:spPr>
        <p:txBody>
          <a:bodyPr>
            <a:noAutofit/>
          </a:bodyPr>
          <a:lstStyle/>
          <a:p>
            <a:r>
              <a:rPr lang="en-US" sz="4800" dirty="0">
                <a:solidFill>
                  <a:srgbClr val="00B0F0"/>
                </a:solidFill>
              </a:rPr>
              <a:t>Evaluation and Performance Metrics for Feature Detection and Extraction</a:t>
            </a:r>
            <a:endParaRPr lang="en-IN" sz="4800" dirty="0">
              <a:solidFill>
                <a:srgbClr val="00B0F0"/>
              </a:solidFill>
            </a:endParaRPr>
          </a:p>
        </p:txBody>
      </p:sp>
      <p:sp>
        <p:nvSpPr>
          <p:cNvPr id="3" name="Subtitle 2"/>
          <p:cNvSpPr>
            <a:spLocks noGrp="1"/>
          </p:cNvSpPr>
          <p:nvPr>
            <p:ph type="subTitle" idx="1"/>
          </p:nvPr>
        </p:nvSpPr>
        <p:spPr>
          <a:xfrm>
            <a:off x="318053" y="1524001"/>
            <a:ext cx="11251096" cy="5062330"/>
          </a:xfrm>
        </p:spPr>
        <p:txBody>
          <a:bodyPr>
            <a:noAutofit/>
          </a:bodyPr>
          <a:lstStyle/>
          <a:p>
            <a:pPr algn="just"/>
            <a:r>
              <a:rPr lang="en-US" sz="1600" b="1" dirty="0"/>
              <a:t>Robustness analysis against noise, occlusion, and transformations:</a:t>
            </a:r>
          </a:p>
          <a:p>
            <a:pPr marL="285750" indent="-285750" algn="just">
              <a:buFont typeface="Arial" panose="020B0604020202020204" pitchFamily="34" charset="0"/>
              <a:buChar char="•"/>
            </a:pPr>
            <a:r>
              <a:rPr lang="en-US" sz="1600" b="1" dirty="0"/>
              <a:t>Noise robustness: Feature detectors and descriptors should be able to handle noise in the image. Robustness analysis can involve adding synthetic noise to the images and evaluating the ability of the feature detector to detect and match features accurately.</a:t>
            </a:r>
          </a:p>
          <a:p>
            <a:pPr marL="285750" indent="-285750" algn="just">
              <a:buFont typeface="Arial" panose="020B0604020202020204" pitchFamily="34" charset="0"/>
              <a:buChar char="•"/>
            </a:pPr>
            <a:r>
              <a:rPr lang="en-US" sz="1600" b="1" dirty="0"/>
              <a:t>Occlusion handling: Evaluating the performance of feature detection and matching algorithms in the presence of occlusions is crucial. The algorithms should be able to handle partial occlusions and still find consistent correspondences.</a:t>
            </a:r>
          </a:p>
          <a:p>
            <a:pPr marL="285750" indent="-285750" algn="just">
              <a:buFont typeface="Arial" panose="020B0604020202020204" pitchFamily="34" charset="0"/>
              <a:buChar char="•"/>
            </a:pPr>
            <a:r>
              <a:rPr lang="en-US" sz="1600" b="1" dirty="0"/>
              <a:t>Transformation robustness: Assessing the performance of feature detectors and descriptors under different transformations, such as rotation, translation, and scaling, provides insights into their robustness and generalization capabilities.</a:t>
            </a:r>
          </a:p>
          <a:p>
            <a:pPr algn="just"/>
            <a:r>
              <a:rPr lang="en-US" sz="1600" b="1" dirty="0"/>
              <a:t>Benchmark datasets for feature evaluation:</a:t>
            </a:r>
          </a:p>
          <a:p>
            <a:pPr marL="285750" indent="-285750" algn="just">
              <a:buFont typeface="Arial" panose="020B0604020202020204" pitchFamily="34" charset="0"/>
              <a:buChar char="•"/>
            </a:pPr>
            <a:r>
              <a:rPr lang="en-US" sz="1600" b="1" dirty="0"/>
              <a:t>To facilitate fair comparisons and evaluations of feature detection and extraction algorithms, benchmark datasets with ground truth annotations are commonly used.</a:t>
            </a:r>
          </a:p>
          <a:p>
            <a:pPr marL="285750" indent="-285750" algn="just">
              <a:buFont typeface="Arial" panose="020B0604020202020204" pitchFamily="34" charset="0"/>
              <a:buChar char="•"/>
            </a:pPr>
            <a:r>
              <a:rPr lang="en-US" sz="1600" b="1" dirty="0"/>
              <a:t>Examples of benchmark datasets include the Oxford Building Dataset, the Middlebury Stereo Evaluation Dataset, and the ImageNet dataset.</a:t>
            </a:r>
          </a:p>
          <a:p>
            <a:pPr marL="285750" indent="-285750" algn="just">
              <a:buFont typeface="Arial" panose="020B0604020202020204" pitchFamily="34" charset="0"/>
              <a:buChar char="•"/>
            </a:pPr>
            <a:r>
              <a:rPr lang="en-US" sz="1600" b="1" dirty="0"/>
              <a:t>These datasets provide a standardized set of images with ground truth annotations for features, correspondences, transformations, and occlusions.</a:t>
            </a:r>
          </a:p>
          <a:p>
            <a:pPr marL="285750" indent="-285750" algn="just">
              <a:buFont typeface="Arial" panose="020B0604020202020204" pitchFamily="34" charset="0"/>
              <a:buChar char="•"/>
            </a:pPr>
            <a:r>
              <a:rPr lang="en-US" sz="1600" b="1" dirty="0"/>
              <a:t>By evaluating algorithms on benchmark datasets, researchers can objectively compare different methods and assess their performance.</a:t>
            </a:r>
            <a:endParaRPr lang="en-US" sz="1600" b="1" dirty="0">
              <a:solidFill>
                <a:schemeClr val="tx1"/>
              </a:solidFill>
            </a:endParaRPr>
          </a:p>
        </p:txBody>
      </p:sp>
    </p:spTree>
    <p:extLst>
      <p:ext uri="{BB962C8B-B14F-4D97-AF65-F5344CB8AC3E}">
        <p14:creationId xmlns:p14="http://schemas.microsoft.com/office/powerpoint/2010/main" val="200868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6644" y="797387"/>
            <a:ext cx="9894164" cy="1126477"/>
          </a:xfrm>
        </p:spPr>
        <p:txBody>
          <a:bodyPr>
            <a:normAutofit fontScale="90000"/>
          </a:bodyPr>
          <a:lstStyle/>
          <a:p>
            <a:r>
              <a:rPr lang="en-IN" dirty="0">
                <a:solidFill>
                  <a:srgbClr val="00B0F0"/>
                </a:solidFill>
              </a:rPr>
              <a:t>Characteristics of Effective Features</a:t>
            </a:r>
          </a:p>
        </p:txBody>
      </p:sp>
      <p:sp>
        <p:nvSpPr>
          <p:cNvPr id="3" name="Subtitle 2"/>
          <p:cNvSpPr>
            <a:spLocks noGrp="1"/>
          </p:cNvSpPr>
          <p:nvPr>
            <p:ph type="subTitle" idx="1"/>
          </p:nvPr>
        </p:nvSpPr>
        <p:spPr>
          <a:xfrm>
            <a:off x="936645" y="2292626"/>
            <a:ext cx="10274694" cy="4088701"/>
          </a:xfrm>
        </p:spPr>
        <p:txBody>
          <a:bodyPr>
            <a:normAutofit/>
          </a:bodyPr>
          <a:lstStyle/>
          <a:p>
            <a:pPr marL="342900" indent="-342900" algn="just">
              <a:buFont typeface="Arial" panose="020B0604020202020204" pitchFamily="34" charset="0"/>
              <a:buChar char="•"/>
            </a:pPr>
            <a:r>
              <a:rPr lang="en-US" b="1" dirty="0"/>
              <a:t>Distinctiveness: Features should possess unique characteristics that enable them to be reliably detected and distinguished from other elements in an image.</a:t>
            </a:r>
          </a:p>
          <a:p>
            <a:pPr marL="342900" indent="-342900" algn="just">
              <a:buFont typeface="Arial" panose="020B0604020202020204" pitchFamily="34" charset="0"/>
              <a:buChar char="•"/>
            </a:pPr>
            <a:r>
              <a:rPr lang="en-US" b="1" dirty="0"/>
              <a:t>Invariance: Features should be invariant to various transformations such as rotation, scale changes, and illumination variations.</a:t>
            </a:r>
          </a:p>
          <a:p>
            <a:pPr marL="342900" indent="-342900" algn="just">
              <a:buFont typeface="Arial" panose="020B0604020202020204" pitchFamily="34" charset="0"/>
              <a:buChar char="•"/>
            </a:pPr>
            <a:r>
              <a:rPr lang="en-US" b="1" dirty="0"/>
              <a:t>Robustness: Features should be able to withstand noise, occlusion, and partial visibility, ensuring their reliability in challenging image conditions.</a:t>
            </a:r>
          </a:p>
          <a:p>
            <a:pPr marL="342900" indent="-342900" algn="just">
              <a:buFont typeface="Arial" panose="020B0604020202020204" pitchFamily="34" charset="0"/>
              <a:buChar char="•"/>
            </a:pPr>
            <a:r>
              <a:rPr lang="en-US" b="1" dirty="0"/>
              <a:t>Efficiency: Features should be computationally efficient to detect, extract, and match, allowing real-time or near-real-time processing.</a:t>
            </a:r>
            <a:endParaRPr lang="en-IN" b="1" dirty="0">
              <a:solidFill>
                <a:schemeClr val="tx1"/>
              </a:solidFill>
            </a:endParaRPr>
          </a:p>
        </p:txBody>
      </p:sp>
    </p:spTree>
    <p:extLst>
      <p:ext uri="{BB962C8B-B14F-4D97-AF65-F5344CB8AC3E}">
        <p14:creationId xmlns:p14="http://schemas.microsoft.com/office/powerpoint/2010/main" val="290217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496" y="214291"/>
            <a:ext cx="9439808" cy="1402474"/>
          </a:xfrm>
        </p:spPr>
        <p:txBody>
          <a:bodyPr>
            <a:normAutofit fontScale="90000"/>
          </a:bodyPr>
          <a:lstStyle/>
          <a:p>
            <a:r>
              <a:rPr lang="en-IN" dirty="0">
                <a:solidFill>
                  <a:srgbClr val="00B0F0"/>
                </a:solidFill>
              </a:rPr>
              <a:t>Popular Feature Detection and Description Techniques</a:t>
            </a:r>
          </a:p>
        </p:txBody>
      </p:sp>
      <p:sp>
        <p:nvSpPr>
          <p:cNvPr id="3" name="Subtitle 2"/>
          <p:cNvSpPr>
            <a:spLocks noGrp="1"/>
          </p:cNvSpPr>
          <p:nvPr>
            <p:ph type="subTitle" idx="1"/>
          </p:nvPr>
        </p:nvSpPr>
        <p:spPr>
          <a:xfrm>
            <a:off x="1559496" y="2266122"/>
            <a:ext cx="9001000" cy="3293570"/>
          </a:xfrm>
        </p:spPr>
        <p:txBody>
          <a:bodyPr/>
          <a:lstStyle/>
          <a:p>
            <a:pPr marL="342900" indent="-342900" algn="just">
              <a:buFont typeface="Arial" panose="020B0604020202020204" pitchFamily="34" charset="0"/>
              <a:buChar char="•"/>
            </a:pPr>
            <a:r>
              <a:rPr lang="en-US" b="1" dirty="0"/>
              <a:t>Feature Detection: Algorithms such as Harris corner detection, Scale-Invariant Feature Transform (SIFT), and Speeded-Up Robust Features (SURF) are widely used for detecting distinctive points or regions in an image.</a:t>
            </a:r>
          </a:p>
          <a:p>
            <a:pPr marL="342900" indent="-342900" algn="just">
              <a:buFont typeface="Arial" panose="020B0604020202020204" pitchFamily="34" charset="0"/>
              <a:buChar char="•"/>
            </a:pPr>
            <a:r>
              <a:rPr lang="en-US" b="1" dirty="0"/>
              <a:t>Feature Description: Techniques like Histogram of Oriented Gradients (HOG), Local Binary Patterns (LBP), and SIFT descriptors are employed to extract descriptive information from detected features.</a:t>
            </a:r>
            <a:endParaRPr lang="en-IN" b="1" dirty="0">
              <a:solidFill>
                <a:srgbClr val="00B050"/>
              </a:solidFill>
            </a:endParaRPr>
          </a:p>
        </p:txBody>
      </p:sp>
    </p:spTree>
    <p:extLst>
      <p:ext uri="{BB962C8B-B14F-4D97-AF65-F5344CB8AC3E}">
        <p14:creationId xmlns:p14="http://schemas.microsoft.com/office/powerpoint/2010/main" val="216989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639" y="585351"/>
            <a:ext cx="10300721" cy="1126477"/>
          </a:xfrm>
        </p:spPr>
        <p:txBody>
          <a:bodyPr>
            <a:normAutofit fontScale="90000"/>
          </a:bodyPr>
          <a:lstStyle/>
          <a:p>
            <a:r>
              <a:rPr lang="en-US" dirty="0">
                <a:solidFill>
                  <a:srgbClr val="00B0F0"/>
                </a:solidFill>
              </a:rPr>
              <a:t>Applications of Features in Computer Vision</a:t>
            </a:r>
            <a:endParaRPr lang="en-IN" dirty="0">
              <a:solidFill>
                <a:srgbClr val="00B0F0"/>
              </a:solidFill>
            </a:endParaRPr>
          </a:p>
        </p:txBody>
      </p:sp>
      <p:sp>
        <p:nvSpPr>
          <p:cNvPr id="3" name="Subtitle 2"/>
          <p:cNvSpPr>
            <a:spLocks noGrp="1"/>
          </p:cNvSpPr>
          <p:nvPr>
            <p:ph type="subTitle" idx="1"/>
          </p:nvPr>
        </p:nvSpPr>
        <p:spPr>
          <a:xfrm>
            <a:off x="1559496" y="2266122"/>
            <a:ext cx="9001000" cy="4115206"/>
          </a:xfrm>
        </p:spPr>
        <p:txBody>
          <a:bodyPr/>
          <a:lstStyle/>
          <a:p>
            <a:pPr marL="342900" indent="-342900" algn="just">
              <a:buFont typeface="Arial" panose="020B0604020202020204" pitchFamily="34" charset="0"/>
              <a:buChar char="•"/>
            </a:pPr>
            <a:r>
              <a:rPr lang="en-US" b="1" dirty="0"/>
              <a:t>Object Recognition: Features are used to represent objects, enabling recognition and categorization in applications like image classification, object detection, and facial recognition.</a:t>
            </a:r>
          </a:p>
          <a:p>
            <a:pPr marL="342900" indent="-342900" algn="just">
              <a:buFont typeface="Arial" panose="020B0604020202020204" pitchFamily="34" charset="0"/>
              <a:buChar char="•"/>
            </a:pPr>
            <a:r>
              <a:rPr lang="en-US" b="1" dirty="0"/>
              <a:t>Image Matching: Features facilitate the alignment of images, enabling tasks such as image stitching, image retrieval, and structure from motion.</a:t>
            </a:r>
          </a:p>
          <a:p>
            <a:pPr marL="342900" indent="-342900" algn="just">
              <a:buFont typeface="Arial" panose="020B0604020202020204" pitchFamily="34" charset="0"/>
              <a:buChar char="•"/>
            </a:pPr>
            <a:r>
              <a:rPr lang="en-US" b="1" dirty="0"/>
              <a:t>Tracking: Features assist in tracking objects or regions of interest across video frames, enabling applications like visual surveillance, augmented reality, and gesture recognition.</a:t>
            </a:r>
            <a:endParaRPr lang="en-IN" b="1" dirty="0">
              <a:solidFill>
                <a:schemeClr val="tx1"/>
              </a:solidFill>
            </a:endParaRPr>
          </a:p>
        </p:txBody>
      </p:sp>
    </p:spTree>
    <p:extLst>
      <p:ext uri="{BB962C8B-B14F-4D97-AF65-F5344CB8AC3E}">
        <p14:creationId xmlns:p14="http://schemas.microsoft.com/office/powerpoint/2010/main" val="188078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35" y="214291"/>
            <a:ext cx="9965635" cy="1126477"/>
          </a:xfrm>
        </p:spPr>
        <p:txBody>
          <a:bodyPr>
            <a:normAutofit fontScale="90000"/>
          </a:bodyPr>
          <a:lstStyle/>
          <a:p>
            <a:r>
              <a:rPr lang="en-IN" dirty="0">
                <a:solidFill>
                  <a:srgbClr val="00B0F0"/>
                </a:solidFill>
              </a:rPr>
              <a:t>Introduction to Feature Detection</a:t>
            </a:r>
          </a:p>
        </p:txBody>
      </p:sp>
      <p:sp>
        <p:nvSpPr>
          <p:cNvPr id="3" name="Subtitle 2"/>
          <p:cNvSpPr>
            <a:spLocks noGrp="1"/>
          </p:cNvSpPr>
          <p:nvPr>
            <p:ph type="subTitle" idx="1"/>
          </p:nvPr>
        </p:nvSpPr>
        <p:spPr>
          <a:xfrm>
            <a:off x="1479983" y="2040833"/>
            <a:ext cx="9001000" cy="3863415"/>
          </a:xfrm>
        </p:spPr>
        <p:txBody>
          <a:bodyPr/>
          <a:lstStyle/>
          <a:p>
            <a:pPr algn="just"/>
            <a:endParaRPr lang="en-US" b="1" dirty="0">
              <a:solidFill>
                <a:schemeClr val="tx1"/>
              </a:solidFill>
            </a:endParaRPr>
          </a:p>
          <a:p>
            <a:pPr marL="342900" indent="-342900" algn="just">
              <a:buFont typeface="Arial" panose="020B0604020202020204" pitchFamily="34" charset="0"/>
              <a:buChar char="•"/>
            </a:pPr>
            <a:r>
              <a:rPr lang="en-US" b="1" dirty="0">
                <a:solidFill>
                  <a:schemeClr val="tx1"/>
                </a:solidFill>
              </a:rPr>
              <a:t>Feature detection is a fundamental task in computer vision that aims to locate distinctive points or regions in an image.</a:t>
            </a:r>
          </a:p>
          <a:p>
            <a:pPr marL="342900" indent="-342900" algn="just">
              <a:buFont typeface="Arial" panose="020B0604020202020204" pitchFamily="34" charset="0"/>
              <a:buChar char="•"/>
            </a:pPr>
            <a:r>
              <a:rPr lang="en-US" b="1" dirty="0">
                <a:solidFill>
                  <a:schemeClr val="tx1"/>
                </a:solidFill>
              </a:rPr>
              <a:t>Features are important for various computer vision applications such as object recognition, image matching, and tracking.</a:t>
            </a:r>
          </a:p>
          <a:p>
            <a:pPr marL="342900" indent="-342900" algn="just">
              <a:buFont typeface="Arial" panose="020B0604020202020204" pitchFamily="34" charset="0"/>
              <a:buChar char="•"/>
            </a:pPr>
            <a:r>
              <a:rPr lang="en-US" b="1" dirty="0">
                <a:solidFill>
                  <a:schemeClr val="tx1"/>
                </a:solidFill>
              </a:rPr>
              <a:t>Feature detection algorithms identify points or regions that possess unique characteristics, making them robust to changes in scale, rotation, and lighting conditions.</a:t>
            </a:r>
            <a:endParaRPr lang="en-US" dirty="0">
              <a:solidFill>
                <a:srgbClr val="FF0000"/>
              </a:solidFill>
            </a:endParaRPr>
          </a:p>
        </p:txBody>
      </p:sp>
    </p:spTree>
    <p:extLst>
      <p:ext uri="{BB962C8B-B14F-4D97-AF65-F5344CB8AC3E}">
        <p14:creationId xmlns:p14="http://schemas.microsoft.com/office/powerpoint/2010/main" val="241562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fontScale="85000" lnSpcReduction="20000"/>
          </a:bodyPr>
          <a:lstStyle/>
          <a:p>
            <a:pPr marL="457200" indent="-457200" algn="just">
              <a:buFont typeface="+mj-lt"/>
              <a:buAutoNum type="arabicPeriod"/>
            </a:pPr>
            <a:r>
              <a:rPr lang="en-US" b="1" dirty="0">
                <a:solidFill>
                  <a:schemeClr val="tx1"/>
                </a:solidFill>
              </a:rPr>
              <a:t>Harris Corner Detection:</a:t>
            </a:r>
          </a:p>
          <a:p>
            <a:pPr marL="342900" indent="-342900" algn="just">
              <a:buFont typeface="Arial" panose="020B0604020202020204" pitchFamily="34" charset="0"/>
              <a:buChar char="•"/>
            </a:pPr>
            <a:r>
              <a:rPr lang="en-US" b="1" dirty="0">
                <a:solidFill>
                  <a:schemeClr val="tx1"/>
                </a:solidFill>
              </a:rPr>
              <a:t>Harris corner detection is a widely used feature detection algorithm.</a:t>
            </a:r>
          </a:p>
          <a:p>
            <a:pPr marL="342900" indent="-342900" algn="just">
              <a:buFont typeface="Arial" panose="020B0604020202020204" pitchFamily="34" charset="0"/>
              <a:buChar char="•"/>
            </a:pPr>
            <a:r>
              <a:rPr lang="en-US" b="1" dirty="0">
                <a:solidFill>
                  <a:schemeClr val="tx1"/>
                </a:solidFill>
              </a:rPr>
              <a:t>It identifies corners, which are points where the surrounding image content exhibits significant variations in intensity.</a:t>
            </a:r>
          </a:p>
          <a:p>
            <a:pPr marL="342900" indent="-342900" algn="just">
              <a:buFont typeface="Arial" panose="020B0604020202020204" pitchFamily="34" charset="0"/>
              <a:buChar char="•"/>
            </a:pPr>
            <a:r>
              <a:rPr lang="en-US" b="1" dirty="0">
                <a:solidFill>
                  <a:schemeClr val="tx1"/>
                </a:solidFill>
              </a:rPr>
              <a:t>The algorithm computes the corner response function by analyzing the changes in intensity around each pixel using a gradient-based approach.</a:t>
            </a:r>
          </a:p>
          <a:p>
            <a:pPr marL="342900" indent="-342900" algn="just">
              <a:buFont typeface="Arial" panose="020B0604020202020204" pitchFamily="34" charset="0"/>
              <a:buChar char="•"/>
            </a:pPr>
            <a:r>
              <a:rPr lang="en-US" b="1" dirty="0">
                <a:solidFill>
                  <a:schemeClr val="tx1"/>
                </a:solidFill>
              </a:rPr>
              <a:t>Corners are detected by locating points with high corner response values above a certain threshold.</a:t>
            </a:r>
          </a:p>
          <a:p>
            <a:pPr algn="just"/>
            <a:r>
              <a:rPr lang="en-US" b="1" dirty="0">
                <a:solidFill>
                  <a:schemeClr val="tx1"/>
                </a:solidFill>
              </a:rPr>
              <a:t>2. Scale-Invariant Feature Transform (SIFT):</a:t>
            </a:r>
          </a:p>
          <a:p>
            <a:pPr marL="342900" indent="-342900" algn="just">
              <a:buFont typeface="Arial" panose="020B0604020202020204" pitchFamily="34" charset="0"/>
              <a:buChar char="•"/>
            </a:pPr>
            <a:r>
              <a:rPr lang="en-US" b="1" dirty="0">
                <a:solidFill>
                  <a:schemeClr val="tx1"/>
                </a:solidFill>
              </a:rPr>
              <a:t>SIFT is a powerful feature detection algorithm that is robust to scale, rotation, and affine transformations.</a:t>
            </a:r>
          </a:p>
          <a:p>
            <a:pPr marL="342900" indent="-342900" algn="just">
              <a:buFont typeface="Arial" panose="020B0604020202020204" pitchFamily="34" charset="0"/>
              <a:buChar char="•"/>
            </a:pPr>
            <a:r>
              <a:rPr lang="en-US" b="1" dirty="0">
                <a:solidFill>
                  <a:schemeClr val="tx1"/>
                </a:solidFill>
              </a:rPr>
              <a:t>It extracts </a:t>
            </a:r>
            <a:r>
              <a:rPr lang="en-US" b="1" dirty="0" err="1">
                <a:solidFill>
                  <a:schemeClr val="tx1"/>
                </a:solidFill>
              </a:rPr>
              <a:t>keypoint</a:t>
            </a:r>
            <a:r>
              <a:rPr lang="en-US" b="1" dirty="0">
                <a:solidFill>
                  <a:schemeClr val="tx1"/>
                </a:solidFill>
              </a:rPr>
              <a:t> descriptors that can be matched across different images.</a:t>
            </a:r>
          </a:p>
          <a:p>
            <a:pPr marL="342900" indent="-342900" algn="just">
              <a:buFont typeface="Arial" panose="020B0604020202020204" pitchFamily="34" charset="0"/>
              <a:buChar char="•"/>
            </a:pPr>
            <a:r>
              <a:rPr lang="en-US" b="1" dirty="0">
                <a:solidFill>
                  <a:schemeClr val="tx1"/>
                </a:solidFill>
              </a:rPr>
              <a:t>SIFT detects </a:t>
            </a:r>
            <a:r>
              <a:rPr lang="en-US" b="1" dirty="0" err="1">
                <a:solidFill>
                  <a:schemeClr val="tx1"/>
                </a:solidFill>
              </a:rPr>
              <a:t>keypoints</a:t>
            </a:r>
            <a:r>
              <a:rPr lang="en-US" b="1" dirty="0">
                <a:solidFill>
                  <a:schemeClr val="tx1"/>
                </a:solidFill>
              </a:rPr>
              <a:t> by identifying stable and distinctive regions using a scale-space extrema detection approach.</a:t>
            </a:r>
          </a:p>
          <a:p>
            <a:pPr marL="342900" indent="-342900" algn="just">
              <a:buFont typeface="Arial" panose="020B0604020202020204" pitchFamily="34" charset="0"/>
              <a:buChar char="•"/>
            </a:pPr>
            <a:r>
              <a:rPr lang="en-US" b="1" dirty="0" err="1">
                <a:solidFill>
                  <a:schemeClr val="tx1"/>
                </a:solidFill>
              </a:rPr>
              <a:t>Keypoint</a:t>
            </a:r>
            <a:r>
              <a:rPr lang="en-US" b="1" dirty="0">
                <a:solidFill>
                  <a:schemeClr val="tx1"/>
                </a:solidFill>
              </a:rPr>
              <a:t> descriptors are computed by considering the local image gradients and orientations within the region surrounding each </a:t>
            </a:r>
            <a:r>
              <a:rPr lang="en-US" b="1" dirty="0" err="1">
                <a:solidFill>
                  <a:schemeClr val="tx1"/>
                </a:solidFill>
              </a:rPr>
              <a:t>keypoint</a:t>
            </a:r>
            <a:r>
              <a:rPr lang="en-US" b="1" dirty="0">
                <a:solidFill>
                  <a:schemeClr val="tx1"/>
                </a:solidFill>
              </a:rPr>
              <a:t>.</a:t>
            </a:r>
            <a:endParaRPr lang="en-US" sz="2000" b="1" dirty="0"/>
          </a:p>
        </p:txBody>
      </p:sp>
    </p:spTree>
    <p:extLst>
      <p:ext uri="{BB962C8B-B14F-4D97-AF65-F5344CB8AC3E}">
        <p14:creationId xmlns:p14="http://schemas.microsoft.com/office/powerpoint/2010/main" val="108489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Working with features</a:t>
            </a:r>
          </a:p>
        </p:txBody>
      </p:sp>
      <p:sp>
        <p:nvSpPr>
          <p:cNvPr id="3" name="Subtitle 2"/>
          <p:cNvSpPr>
            <a:spLocks noGrp="1"/>
          </p:cNvSpPr>
          <p:nvPr>
            <p:ph type="subTitle" idx="1"/>
          </p:nvPr>
        </p:nvSpPr>
        <p:spPr>
          <a:xfrm>
            <a:off x="1666844" y="1643050"/>
            <a:ext cx="8643998" cy="4714908"/>
          </a:xfrm>
        </p:spPr>
        <p:txBody>
          <a:bodyPr/>
          <a:lstStyle/>
          <a:p>
            <a:pPr algn="just"/>
            <a:r>
              <a:rPr lang="en-US" b="1" dirty="0"/>
              <a:t>Introduction to Feature Detection and Extraction:</a:t>
            </a:r>
          </a:p>
          <a:p>
            <a:pPr marL="342900" indent="-342900" algn="just">
              <a:buFont typeface="Arial" panose="020B0604020202020204" pitchFamily="34" charset="0"/>
              <a:buChar char="•"/>
            </a:pPr>
            <a:r>
              <a:rPr lang="en-US" b="1" dirty="0"/>
              <a:t>Feature detection and extraction techniques are fundamental in computer vision for identifying and representing distinctive patterns or structures in images or videos.</a:t>
            </a:r>
          </a:p>
          <a:p>
            <a:pPr marL="342900" indent="-342900" algn="just">
              <a:buFont typeface="Arial" panose="020B0604020202020204" pitchFamily="34" charset="0"/>
              <a:buChar char="•"/>
            </a:pPr>
            <a:r>
              <a:rPr lang="en-US" b="1" dirty="0"/>
              <a:t>Features can be points, edges, corners, blobs, or more complex structures that have unique characteristics, making them useful for various computer vision tasks.</a:t>
            </a:r>
            <a:endParaRPr lang="en-I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3. Speeded-Up Robust Features (SURF):</a:t>
            </a:r>
          </a:p>
          <a:p>
            <a:pPr marL="457200" indent="-457200" algn="just">
              <a:buFont typeface="Arial" panose="020B0604020202020204" pitchFamily="34" charset="0"/>
              <a:buChar char="•"/>
            </a:pPr>
            <a:r>
              <a:rPr lang="en-US" b="1" dirty="0">
                <a:solidFill>
                  <a:schemeClr val="tx1"/>
                </a:solidFill>
              </a:rPr>
              <a:t>SURF is an efficient and robust feature detection algorithm inspired by SIFT.</a:t>
            </a:r>
          </a:p>
          <a:p>
            <a:pPr marL="457200" indent="-457200" algn="just">
              <a:buFont typeface="Arial" panose="020B0604020202020204" pitchFamily="34" charset="0"/>
              <a:buChar char="•"/>
            </a:pPr>
            <a:r>
              <a:rPr lang="en-US" b="1" dirty="0">
                <a:solidFill>
                  <a:schemeClr val="tx1"/>
                </a:solidFill>
              </a:rPr>
              <a:t>It approximates the computation of SIFT descriptors, resulting in faster processing times.</a:t>
            </a:r>
          </a:p>
          <a:p>
            <a:pPr marL="457200" indent="-457200" algn="just">
              <a:buFont typeface="Arial" panose="020B0604020202020204" pitchFamily="34" charset="0"/>
              <a:buChar char="•"/>
            </a:pPr>
            <a:r>
              <a:rPr lang="en-US" b="1" dirty="0">
                <a:solidFill>
                  <a:schemeClr val="tx1"/>
                </a:solidFill>
              </a:rPr>
              <a:t>SURF utilizes a multiscale approach to identify scale-invariant interest points.</a:t>
            </a:r>
          </a:p>
          <a:p>
            <a:pPr marL="457200" indent="-457200" algn="just">
              <a:buFont typeface="Arial" panose="020B0604020202020204" pitchFamily="34" charset="0"/>
              <a:buChar char="•"/>
            </a:pPr>
            <a:r>
              <a:rPr lang="en-US" b="1" dirty="0" err="1">
                <a:solidFill>
                  <a:schemeClr val="tx1"/>
                </a:solidFill>
              </a:rPr>
              <a:t>Keypoint</a:t>
            </a:r>
            <a:r>
              <a:rPr lang="en-US" b="1" dirty="0">
                <a:solidFill>
                  <a:schemeClr val="tx1"/>
                </a:solidFill>
              </a:rPr>
              <a:t> descriptors are generated by analyzing the distribution of local intensity values in the region surrounding each </a:t>
            </a:r>
            <a:r>
              <a:rPr lang="en-US" b="1" dirty="0" err="1">
                <a:solidFill>
                  <a:schemeClr val="tx1"/>
                </a:solidFill>
              </a:rPr>
              <a:t>keypoint</a:t>
            </a:r>
            <a:r>
              <a:rPr lang="en-US" b="1" dirty="0">
                <a:solidFill>
                  <a:schemeClr val="tx1"/>
                </a:solidFill>
              </a:rPr>
              <a:t>.</a:t>
            </a:r>
            <a:endParaRPr lang="en-US" sz="2000" b="1" dirty="0"/>
          </a:p>
        </p:txBody>
      </p:sp>
    </p:spTree>
    <p:extLst>
      <p:ext uri="{BB962C8B-B14F-4D97-AF65-F5344CB8AC3E}">
        <p14:creationId xmlns:p14="http://schemas.microsoft.com/office/powerpoint/2010/main" val="135302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Comparison of Feature Detection Techniques:</a:t>
            </a:r>
          </a:p>
          <a:p>
            <a:pPr marL="342900" indent="-342900" algn="just">
              <a:buFont typeface="Arial" panose="020B0604020202020204" pitchFamily="34" charset="0"/>
              <a:buChar char="•"/>
            </a:pPr>
            <a:r>
              <a:rPr lang="en-US" b="1" dirty="0">
                <a:solidFill>
                  <a:schemeClr val="tx1"/>
                </a:solidFill>
              </a:rPr>
              <a:t>Harris corner detection, SIFT, and SURF differ in their underlying principles, computational complexity, and robustness to different types of image transformations.</a:t>
            </a:r>
          </a:p>
          <a:p>
            <a:pPr marL="342900" indent="-342900" algn="just">
              <a:buFont typeface="Arial" panose="020B0604020202020204" pitchFamily="34" charset="0"/>
              <a:buChar char="•"/>
            </a:pPr>
            <a:r>
              <a:rPr lang="en-US" b="1" dirty="0">
                <a:solidFill>
                  <a:schemeClr val="tx1"/>
                </a:solidFill>
              </a:rPr>
              <a:t>Harris corner detection is computationally efficient but less robust to scale and affine transformations.</a:t>
            </a:r>
          </a:p>
          <a:p>
            <a:pPr marL="342900" indent="-342900" algn="just">
              <a:buFont typeface="Arial" panose="020B0604020202020204" pitchFamily="34" charset="0"/>
              <a:buChar char="•"/>
            </a:pPr>
            <a:r>
              <a:rPr lang="en-US" b="1" dirty="0">
                <a:solidFill>
                  <a:schemeClr val="tx1"/>
                </a:solidFill>
              </a:rPr>
              <a:t>SIFT is more computationally intensive but provides excellent robustness to various image transformations.</a:t>
            </a:r>
          </a:p>
          <a:p>
            <a:pPr marL="342900" indent="-342900" algn="just">
              <a:buFont typeface="Arial" panose="020B0604020202020204" pitchFamily="34" charset="0"/>
              <a:buChar char="•"/>
            </a:pPr>
            <a:r>
              <a:rPr lang="en-US" b="1" dirty="0">
                <a:solidFill>
                  <a:schemeClr val="tx1"/>
                </a:solidFill>
              </a:rPr>
              <a:t>SURF offers a balance between computational efficiency and robustness.</a:t>
            </a:r>
            <a:endParaRPr lang="en-US" sz="2000" b="1" dirty="0"/>
          </a:p>
        </p:txBody>
      </p:sp>
    </p:spTree>
    <p:extLst>
      <p:ext uri="{BB962C8B-B14F-4D97-AF65-F5344CB8AC3E}">
        <p14:creationId xmlns:p14="http://schemas.microsoft.com/office/powerpoint/2010/main" val="375637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476672"/>
            <a:ext cx="10058400" cy="1126477"/>
          </a:xfrm>
        </p:spPr>
        <p:txBody>
          <a:bodyPr>
            <a:normAutofit fontScale="90000"/>
          </a:bodyPr>
          <a:lstStyle/>
          <a:p>
            <a:r>
              <a:rPr lang="en-IN" dirty="0">
                <a:solidFill>
                  <a:srgbClr val="00B0F0"/>
                </a:solidFill>
              </a:rPr>
              <a:t>Popular Feature Detection Techniques</a:t>
            </a:r>
          </a:p>
        </p:txBody>
      </p:sp>
      <p:sp>
        <p:nvSpPr>
          <p:cNvPr id="3" name="Subtitle 2"/>
          <p:cNvSpPr>
            <a:spLocks noGrp="1"/>
          </p:cNvSpPr>
          <p:nvPr>
            <p:ph type="subTitle" idx="1"/>
          </p:nvPr>
        </p:nvSpPr>
        <p:spPr>
          <a:xfrm>
            <a:off x="1559496" y="1643270"/>
            <a:ext cx="9001000" cy="4738058"/>
          </a:xfrm>
        </p:spPr>
        <p:txBody>
          <a:bodyPr>
            <a:normAutofit/>
          </a:bodyPr>
          <a:lstStyle/>
          <a:p>
            <a:pPr algn="just"/>
            <a:r>
              <a:rPr lang="en-US" b="1" dirty="0">
                <a:solidFill>
                  <a:schemeClr val="tx1"/>
                </a:solidFill>
              </a:rPr>
              <a:t>Applications of Feature Detection:</a:t>
            </a:r>
          </a:p>
          <a:p>
            <a:pPr marL="342900" indent="-342900" algn="just">
              <a:buFont typeface="Arial" panose="020B0604020202020204" pitchFamily="34" charset="0"/>
              <a:buChar char="•"/>
            </a:pPr>
            <a:r>
              <a:rPr lang="en-US" b="1" dirty="0">
                <a:solidFill>
                  <a:schemeClr val="tx1"/>
                </a:solidFill>
              </a:rPr>
              <a:t>Feature detection algorithms are extensively used in computer vision applications such as object recognition, image stitching, and visual tracking.</a:t>
            </a:r>
          </a:p>
          <a:p>
            <a:pPr marL="342900" indent="-342900" algn="just">
              <a:buFont typeface="Arial" panose="020B0604020202020204" pitchFamily="34" charset="0"/>
              <a:buChar char="•"/>
            </a:pPr>
            <a:r>
              <a:rPr lang="en-US" b="1" dirty="0">
                <a:solidFill>
                  <a:schemeClr val="tx1"/>
                </a:solidFill>
              </a:rPr>
              <a:t>They enable the identification and matching of distinctive image features across different images, facilitating tasks like image alignment and correspondence establishment.</a:t>
            </a:r>
            <a:endParaRPr lang="en-US" sz="2000" b="1" dirty="0"/>
          </a:p>
        </p:txBody>
      </p:sp>
    </p:spTree>
    <p:extLst>
      <p:ext uri="{BB962C8B-B14F-4D97-AF65-F5344CB8AC3E}">
        <p14:creationId xmlns:p14="http://schemas.microsoft.com/office/powerpoint/2010/main" val="90357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Feature Extraction</a:t>
            </a:r>
          </a:p>
        </p:txBody>
      </p:sp>
      <p:sp>
        <p:nvSpPr>
          <p:cNvPr id="3" name="Subtitle 2"/>
          <p:cNvSpPr>
            <a:spLocks noGrp="1"/>
          </p:cNvSpPr>
          <p:nvPr>
            <p:ph type="subTitle" idx="1"/>
          </p:nvPr>
        </p:nvSpPr>
        <p:spPr>
          <a:xfrm>
            <a:off x="1559496" y="2014330"/>
            <a:ext cx="9001000" cy="2782957"/>
          </a:xfrm>
        </p:spPr>
        <p:txBody>
          <a:bodyPr/>
          <a:lstStyle/>
          <a:p>
            <a:pPr algn="just"/>
            <a:r>
              <a:rPr lang="en-US" b="1" dirty="0">
                <a:solidFill>
                  <a:schemeClr val="tx1"/>
                </a:solidFill>
              </a:rPr>
              <a:t>Introduction to Feature Extraction:</a:t>
            </a:r>
          </a:p>
          <a:p>
            <a:pPr marL="342900" indent="-342900" algn="just">
              <a:buFont typeface="Arial" panose="020B0604020202020204" pitchFamily="34" charset="0"/>
              <a:buChar char="•"/>
            </a:pPr>
            <a:r>
              <a:rPr lang="en-US" b="1" dirty="0">
                <a:solidFill>
                  <a:schemeClr val="tx1"/>
                </a:solidFill>
              </a:rPr>
              <a:t>Feature extraction is the process of extracting descriptive information from detected features to represent them in a compact and informative manner.</a:t>
            </a:r>
          </a:p>
          <a:p>
            <a:pPr marL="342900" indent="-342900" algn="just">
              <a:buFont typeface="Arial" panose="020B0604020202020204" pitchFamily="34" charset="0"/>
              <a:buChar char="•"/>
            </a:pPr>
            <a:r>
              <a:rPr lang="en-US" b="1" dirty="0">
                <a:solidFill>
                  <a:schemeClr val="tx1"/>
                </a:solidFill>
              </a:rPr>
              <a:t>Feature descriptors encode the visual characteristics of </a:t>
            </a:r>
            <a:r>
              <a:rPr lang="en-US" b="1" dirty="0" err="1">
                <a:solidFill>
                  <a:schemeClr val="tx1"/>
                </a:solidFill>
              </a:rPr>
              <a:t>keypoints</a:t>
            </a:r>
            <a:r>
              <a:rPr lang="en-US" b="1" dirty="0">
                <a:solidFill>
                  <a:schemeClr val="tx1"/>
                </a:solidFill>
              </a:rPr>
              <a:t> or regions, allowing for efficient and effective comparison and matching of features.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33561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1. Histogram of Oriented Gradients (HOG):</a:t>
            </a:r>
          </a:p>
          <a:p>
            <a:pPr marL="342900" indent="-342900" algn="just">
              <a:buFont typeface="Arial" panose="020B0604020202020204" pitchFamily="34" charset="0"/>
              <a:buChar char="•"/>
            </a:pPr>
            <a:r>
              <a:rPr lang="en-US" b="1" dirty="0"/>
              <a:t>HOG is a feature descriptor algorithm commonly used for object detection and pedestrian detection tasks.</a:t>
            </a:r>
          </a:p>
          <a:p>
            <a:pPr marL="342900" indent="-342900" algn="just">
              <a:buFont typeface="Arial" panose="020B0604020202020204" pitchFamily="34" charset="0"/>
              <a:buChar char="•"/>
            </a:pPr>
            <a:r>
              <a:rPr lang="en-US" b="1" dirty="0"/>
              <a:t>It represents local shape and texture information by computing histograms of gradient orientations within image regions.</a:t>
            </a:r>
          </a:p>
          <a:p>
            <a:pPr marL="342900" indent="-342900" algn="just">
              <a:buFont typeface="Arial" panose="020B0604020202020204" pitchFamily="34" charset="0"/>
              <a:buChar char="•"/>
            </a:pPr>
            <a:r>
              <a:rPr lang="en-US" b="1" dirty="0"/>
              <a:t>HOG calculates the gradients of pixel intensities and forms orientation histograms based on gradient magnitudes and orientations.</a:t>
            </a:r>
          </a:p>
          <a:p>
            <a:pPr marL="342900" indent="-342900" algn="just">
              <a:buFont typeface="Arial" panose="020B0604020202020204" pitchFamily="34" charset="0"/>
              <a:buChar char="•"/>
            </a:pPr>
            <a:r>
              <a:rPr lang="en-US" b="1" dirty="0"/>
              <a:t>The histograms capture the dominant orientations and their distribution, providing a representation of local image structure.</a:t>
            </a:r>
          </a:p>
        </p:txBody>
      </p:sp>
    </p:spTree>
    <p:extLst>
      <p:ext uri="{BB962C8B-B14F-4D97-AF65-F5344CB8AC3E}">
        <p14:creationId xmlns:p14="http://schemas.microsoft.com/office/powerpoint/2010/main" val="419779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2. Local Binary Patterns (LBP):</a:t>
            </a:r>
          </a:p>
          <a:p>
            <a:pPr marL="342900" indent="-342900" algn="just">
              <a:buFont typeface="Arial" panose="020B0604020202020204" pitchFamily="34" charset="0"/>
              <a:buChar char="•"/>
            </a:pPr>
            <a:r>
              <a:rPr lang="en-US" b="1" dirty="0"/>
              <a:t>LBP is a widely used feature descriptor algorithm for texture analysis and facial recognition.</a:t>
            </a:r>
          </a:p>
          <a:p>
            <a:pPr marL="342900" indent="-342900" algn="just">
              <a:buFont typeface="Arial" panose="020B0604020202020204" pitchFamily="34" charset="0"/>
              <a:buChar char="•"/>
            </a:pPr>
            <a:r>
              <a:rPr lang="en-US" b="1" dirty="0"/>
              <a:t>It encodes the local texture information by comparing the intensity values of a central pixel with its neighboring pixels.</a:t>
            </a:r>
          </a:p>
          <a:p>
            <a:pPr marL="342900" indent="-342900" algn="just">
              <a:buFont typeface="Arial" panose="020B0604020202020204" pitchFamily="34" charset="0"/>
              <a:buChar char="•"/>
            </a:pPr>
            <a:r>
              <a:rPr lang="en-US" b="1" dirty="0"/>
              <a:t>LBP creates a binary pattern by thresholding the differences between the central pixel and its neighbors.</a:t>
            </a:r>
          </a:p>
          <a:p>
            <a:pPr marL="342900" indent="-342900" algn="just">
              <a:buFont typeface="Arial" panose="020B0604020202020204" pitchFamily="34" charset="0"/>
              <a:buChar char="•"/>
            </a:pPr>
            <a:r>
              <a:rPr lang="en-US" b="1" dirty="0"/>
              <a:t>The resulting binary patterns are then used to construct histograms or other statistical measures to represent the texture characteristics of the image region</a:t>
            </a:r>
          </a:p>
        </p:txBody>
      </p:sp>
    </p:spTree>
    <p:extLst>
      <p:ext uri="{BB962C8B-B14F-4D97-AF65-F5344CB8AC3E}">
        <p14:creationId xmlns:p14="http://schemas.microsoft.com/office/powerpoint/2010/main" val="2962806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3. Scale-Invariant Feature Transform (SIFT) Descriptors:</a:t>
            </a:r>
          </a:p>
          <a:p>
            <a:pPr marL="342900" indent="-342900" algn="just">
              <a:buFont typeface="Arial" panose="020B0604020202020204" pitchFamily="34" charset="0"/>
              <a:buChar char="•"/>
            </a:pPr>
            <a:r>
              <a:rPr lang="en-US" b="1" dirty="0"/>
              <a:t>SIFT descriptors are not only used for feature detection but also for feature extraction.</a:t>
            </a:r>
          </a:p>
          <a:p>
            <a:pPr marL="342900" indent="-342900" algn="just">
              <a:buFont typeface="Arial" panose="020B0604020202020204" pitchFamily="34" charset="0"/>
              <a:buChar char="•"/>
            </a:pPr>
            <a:r>
              <a:rPr lang="en-US" b="1" dirty="0"/>
              <a:t>They provide a distinctive representation of </a:t>
            </a:r>
            <a:r>
              <a:rPr lang="en-US" b="1" dirty="0" err="1"/>
              <a:t>keypoints</a:t>
            </a:r>
            <a:r>
              <a:rPr lang="en-US" b="1" dirty="0"/>
              <a:t> that is robust to scale, rotation, and affine transformations.</a:t>
            </a:r>
          </a:p>
          <a:p>
            <a:pPr marL="342900" indent="-342900" algn="just">
              <a:buFont typeface="Arial" panose="020B0604020202020204" pitchFamily="34" charset="0"/>
              <a:buChar char="•"/>
            </a:pPr>
            <a:r>
              <a:rPr lang="en-US" b="1" dirty="0"/>
              <a:t>SIFT descriptors capture the local gradients and orientations around </a:t>
            </a:r>
            <a:r>
              <a:rPr lang="en-US" b="1" dirty="0" err="1"/>
              <a:t>keypoints</a:t>
            </a:r>
            <a:r>
              <a:rPr lang="en-US" b="1" dirty="0"/>
              <a:t>, forming a highly informative representation.</a:t>
            </a:r>
          </a:p>
          <a:p>
            <a:pPr marL="342900" indent="-342900" algn="just">
              <a:buFont typeface="Arial" panose="020B0604020202020204" pitchFamily="34" charset="0"/>
              <a:buChar char="•"/>
            </a:pPr>
            <a:r>
              <a:rPr lang="en-US" b="1" dirty="0"/>
              <a:t>The descriptors are computed by dividing the region surrounding a </a:t>
            </a:r>
            <a:r>
              <a:rPr lang="en-US" b="1" dirty="0" err="1"/>
              <a:t>keypoint</a:t>
            </a:r>
            <a:r>
              <a:rPr lang="en-US" b="1" dirty="0"/>
              <a:t> into smaller subregions and generating histograms of gradient orientations within each subregion.</a:t>
            </a:r>
          </a:p>
        </p:txBody>
      </p:sp>
    </p:spTree>
    <p:extLst>
      <p:ext uri="{BB962C8B-B14F-4D97-AF65-F5344CB8AC3E}">
        <p14:creationId xmlns:p14="http://schemas.microsoft.com/office/powerpoint/2010/main" val="178649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905" y="214291"/>
            <a:ext cx="8838190" cy="1126477"/>
          </a:xfrm>
        </p:spPr>
        <p:txBody>
          <a:bodyPr>
            <a:normAutofit fontScale="90000"/>
          </a:bodyPr>
          <a:lstStyle/>
          <a:p>
            <a:r>
              <a:rPr lang="en-IN" dirty="0">
                <a:solidFill>
                  <a:srgbClr val="00B0F0"/>
                </a:solidFill>
              </a:rPr>
              <a:t>Feature Descriptor Algorithms</a:t>
            </a:r>
          </a:p>
        </p:txBody>
      </p:sp>
      <p:sp>
        <p:nvSpPr>
          <p:cNvPr id="3" name="Subtitle 2"/>
          <p:cNvSpPr>
            <a:spLocks noGrp="1"/>
          </p:cNvSpPr>
          <p:nvPr>
            <p:ph type="subTitle" idx="1"/>
          </p:nvPr>
        </p:nvSpPr>
        <p:spPr>
          <a:xfrm>
            <a:off x="728870" y="1340768"/>
            <a:ext cx="10058400" cy="4954015"/>
          </a:xfrm>
        </p:spPr>
        <p:txBody>
          <a:bodyPr>
            <a:noAutofit/>
          </a:bodyPr>
          <a:lstStyle/>
          <a:p>
            <a:pPr algn="just"/>
            <a:r>
              <a:rPr lang="en-US" b="1" dirty="0"/>
              <a:t>Comparison of Feature Descriptor Algorithms:</a:t>
            </a:r>
          </a:p>
          <a:p>
            <a:pPr marL="342900" indent="-342900" algn="just">
              <a:buFont typeface="Arial" panose="020B0604020202020204" pitchFamily="34" charset="0"/>
              <a:buChar char="•"/>
            </a:pPr>
            <a:r>
              <a:rPr lang="en-US" b="1" dirty="0"/>
              <a:t>HOG, LBP, and SIFT descriptors differ in their approach to capturing and representing the visual characteristics of </a:t>
            </a:r>
            <a:r>
              <a:rPr lang="en-US" b="1" dirty="0" err="1"/>
              <a:t>keypoints</a:t>
            </a:r>
            <a:r>
              <a:rPr lang="en-US" b="1" dirty="0"/>
              <a:t> or regions.</a:t>
            </a:r>
          </a:p>
          <a:p>
            <a:pPr marL="342900" indent="-342900" algn="just">
              <a:buFont typeface="Arial" panose="020B0604020202020204" pitchFamily="34" charset="0"/>
              <a:buChar char="•"/>
            </a:pPr>
            <a:r>
              <a:rPr lang="en-US" b="1" dirty="0"/>
              <a:t>HOG focuses on capturing shape and texture information through gradient orientations.</a:t>
            </a:r>
          </a:p>
          <a:p>
            <a:pPr marL="342900" indent="-342900" algn="just">
              <a:buFont typeface="Arial" panose="020B0604020202020204" pitchFamily="34" charset="0"/>
              <a:buChar char="•"/>
            </a:pPr>
            <a:r>
              <a:rPr lang="en-US" b="1" dirty="0"/>
              <a:t>LBP emphasizes texture analysis by encoding local binary patterns.</a:t>
            </a:r>
          </a:p>
          <a:p>
            <a:pPr marL="342900" indent="-342900" algn="just">
              <a:buFont typeface="Arial" panose="020B0604020202020204" pitchFamily="34" charset="0"/>
              <a:buChar char="•"/>
            </a:pPr>
            <a:r>
              <a:rPr lang="en-US" b="1" dirty="0"/>
              <a:t>SIFT descriptors provide a robust representation of </a:t>
            </a:r>
            <a:r>
              <a:rPr lang="en-US" b="1" dirty="0" err="1"/>
              <a:t>keypoints</a:t>
            </a:r>
            <a:r>
              <a:rPr lang="en-US" b="1" dirty="0"/>
              <a:t> by considering local gradients and orientations.</a:t>
            </a:r>
          </a:p>
        </p:txBody>
      </p:sp>
    </p:spTree>
    <p:extLst>
      <p:ext uri="{BB962C8B-B14F-4D97-AF65-F5344CB8AC3E}">
        <p14:creationId xmlns:p14="http://schemas.microsoft.com/office/powerpoint/2010/main" val="3521616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2662" y="214291"/>
            <a:ext cx="7772400" cy="1126477"/>
          </a:xfrm>
        </p:spPr>
        <p:txBody>
          <a:bodyPr/>
          <a:lstStyle/>
          <a:p>
            <a:r>
              <a:rPr lang="en-IN" dirty="0">
                <a:solidFill>
                  <a:srgbClr val="00B0F0"/>
                </a:solidFill>
              </a:rPr>
              <a:t>Feature Extraction</a:t>
            </a:r>
          </a:p>
        </p:txBody>
      </p:sp>
      <p:sp>
        <p:nvSpPr>
          <p:cNvPr id="3" name="Subtitle 2"/>
          <p:cNvSpPr>
            <a:spLocks noGrp="1"/>
          </p:cNvSpPr>
          <p:nvPr>
            <p:ph type="subTitle" idx="1"/>
          </p:nvPr>
        </p:nvSpPr>
        <p:spPr>
          <a:xfrm>
            <a:off x="755374" y="1683026"/>
            <a:ext cx="10972800" cy="3988904"/>
          </a:xfrm>
        </p:spPr>
        <p:txBody>
          <a:bodyPr>
            <a:normAutofit/>
          </a:bodyPr>
          <a:lstStyle/>
          <a:p>
            <a:pPr algn="just"/>
            <a:r>
              <a:rPr lang="en-US" b="1" dirty="0">
                <a:solidFill>
                  <a:schemeClr val="tx1"/>
                </a:solidFill>
              </a:rPr>
              <a:t>Applications of Feature Extraction:</a:t>
            </a:r>
          </a:p>
          <a:p>
            <a:pPr marL="342900" indent="-342900" algn="just">
              <a:buFont typeface="Arial" panose="020B0604020202020204" pitchFamily="34" charset="0"/>
              <a:buChar char="•"/>
            </a:pPr>
            <a:r>
              <a:rPr lang="en-US" b="1" dirty="0">
                <a:solidFill>
                  <a:schemeClr val="tx1"/>
                </a:solidFill>
              </a:rPr>
              <a:t>Feature extraction plays a crucial role in various computer vision tasks such as object recognition, image retrieval, and image classification.</a:t>
            </a:r>
          </a:p>
          <a:p>
            <a:pPr marL="342900" indent="-342900" algn="just">
              <a:buFont typeface="Arial" panose="020B0604020202020204" pitchFamily="34" charset="0"/>
              <a:buChar char="•"/>
            </a:pPr>
            <a:r>
              <a:rPr lang="en-US" b="1" dirty="0">
                <a:solidFill>
                  <a:schemeClr val="tx1"/>
                </a:solidFill>
              </a:rPr>
              <a:t>Extracted feature descriptors enable efficient matching and comparison of features across different images or datasets.</a:t>
            </a:r>
          </a:p>
          <a:p>
            <a:pPr marL="342900" indent="-342900" algn="just">
              <a:buFont typeface="Arial" panose="020B0604020202020204" pitchFamily="34" charset="0"/>
              <a:buChar char="•"/>
            </a:pPr>
            <a:r>
              <a:rPr lang="en-US" b="1" dirty="0">
                <a:solidFill>
                  <a:schemeClr val="tx1"/>
                </a:solidFill>
              </a:rPr>
              <a:t>They facilitate tasks like object localization, image similarity assessment, and content-based image retrieval.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95762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p:txBody>
          <a:bodyPr/>
          <a:lstStyle/>
          <a:p>
            <a:pPr algn="ctr"/>
            <a:r>
              <a:rPr lang="en-IN" dirty="0">
                <a:solidFill>
                  <a:srgbClr val="00B0F0"/>
                </a:solidFill>
              </a:rPr>
              <a:t>Feature Matching</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p:txBody>
          <a:bodyPr/>
          <a:lstStyle/>
          <a:p>
            <a:pPr marL="0" indent="0" algn="just">
              <a:buNone/>
            </a:pPr>
            <a:r>
              <a:rPr lang="en-US" sz="2400" b="1" dirty="0"/>
              <a:t>Introduction to Feature Matching:</a:t>
            </a:r>
          </a:p>
          <a:p>
            <a:pPr marL="342900" indent="-342900" algn="just"/>
            <a:r>
              <a:rPr lang="en-US" sz="2400" b="1" dirty="0"/>
              <a:t>Feature matching is a crucial task in computer vision that involves comparing and establishing correspondences between features in different images.</a:t>
            </a:r>
          </a:p>
          <a:p>
            <a:pPr marL="342900" indent="-342900" algn="just"/>
            <a:r>
              <a:rPr lang="en-US" sz="2400" b="1" dirty="0"/>
              <a:t>It is used to align images, track objects, and recognize objects across different viewpoints or frames.</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29</a:t>
            </a:fld>
            <a:endParaRPr lang="en-US"/>
          </a:p>
        </p:txBody>
      </p:sp>
    </p:spTree>
    <p:extLst>
      <p:ext uri="{BB962C8B-B14F-4D97-AF65-F5344CB8AC3E}">
        <p14:creationId xmlns:p14="http://schemas.microsoft.com/office/powerpoint/2010/main" val="24114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61" y="214291"/>
            <a:ext cx="10508973" cy="1428759"/>
          </a:xfrm>
        </p:spPr>
        <p:txBody>
          <a:bodyPr>
            <a:normAutofit fontScale="90000"/>
          </a:bodyPr>
          <a:lstStyle/>
          <a:p>
            <a:r>
              <a:rPr lang="en-US" dirty="0">
                <a:solidFill>
                  <a:srgbClr val="00B0F0"/>
                </a:solidFill>
              </a:rPr>
              <a:t>Importance of features in computer vision tasks</a:t>
            </a:r>
            <a:endParaRPr lang="en-IN" dirty="0">
              <a:solidFill>
                <a:srgbClr val="00B0F0"/>
              </a:solidFill>
            </a:endParaRPr>
          </a:p>
        </p:txBody>
      </p:sp>
      <p:sp>
        <p:nvSpPr>
          <p:cNvPr id="3" name="Subtitle 2"/>
          <p:cNvSpPr>
            <a:spLocks noGrp="1"/>
          </p:cNvSpPr>
          <p:nvPr>
            <p:ph type="subTitle" idx="1"/>
          </p:nvPr>
        </p:nvSpPr>
        <p:spPr>
          <a:xfrm>
            <a:off x="1666844" y="1643050"/>
            <a:ext cx="8643998" cy="4714908"/>
          </a:xfrm>
        </p:spPr>
        <p:txBody>
          <a:bodyPr>
            <a:normAutofit lnSpcReduction="10000"/>
          </a:bodyPr>
          <a:lstStyle/>
          <a:p>
            <a:pPr algn="just"/>
            <a:r>
              <a:rPr lang="en-US" b="1" dirty="0"/>
              <a:t>Features play a crucial role in many computer vision tasks, including:</a:t>
            </a:r>
          </a:p>
          <a:p>
            <a:pPr marL="342900" indent="-342900" algn="just">
              <a:buFont typeface="Arial" panose="020B0604020202020204" pitchFamily="34" charset="0"/>
              <a:buChar char="•"/>
            </a:pPr>
            <a:r>
              <a:rPr lang="en-US" b="1" dirty="0"/>
              <a:t>Object recognition: Features are used to identify and classify objects within images or videos.</a:t>
            </a:r>
          </a:p>
          <a:p>
            <a:pPr marL="342900" indent="-342900" algn="just">
              <a:buFont typeface="Arial" panose="020B0604020202020204" pitchFamily="34" charset="0"/>
              <a:buChar char="•"/>
            </a:pPr>
            <a:r>
              <a:rPr lang="en-US" b="1" dirty="0"/>
              <a:t>Image matching: Features enable finding correspondences between different images or frames.</a:t>
            </a:r>
          </a:p>
          <a:p>
            <a:pPr marL="342900" indent="-342900" algn="just">
              <a:buFont typeface="Arial" panose="020B0604020202020204" pitchFamily="34" charset="0"/>
              <a:buChar char="•"/>
            </a:pPr>
            <a:r>
              <a:rPr lang="en-US" b="1" dirty="0"/>
              <a:t>Tracking: Features assist in tracking objects over time in videos.</a:t>
            </a:r>
          </a:p>
          <a:p>
            <a:pPr marL="342900" indent="-342900" algn="just">
              <a:buFont typeface="Arial" panose="020B0604020202020204" pitchFamily="34" charset="0"/>
              <a:buChar char="•"/>
            </a:pPr>
            <a:r>
              <a:rPr lang="en-US" b="1" dirty="0"/>
              <a:t>Image alignment: Features help align images for tasks like panorama stitching.</a:t>
            </a:r>
          </a:p>
          <a:p>
            <a:pPr marL="342900" indent="-342900" algn="just">
              <a:buFont typeface="Arial" panose="020B0604020202020204" pitchFamily="34" charset="0"/>
              <a:buChar char="•"/>
            </a:pPr>
            <a:r>
              <a:rPr lang="en-US" b="1" dirty="0"/>
              <a:t>Structure and motion estimation: Features aid in estimating the 3D structure or camera motion from multiple images.</a:t>
            </a:r>
          </a:p>
          <a:p>
            <a:pPr marL="342900" indent="-342900" algn="just">
              <a:buFont typeface="Arial" panose="020B0604020202020204" pitchFamily="34" charset="0"/>
              <a:buChar char="•"/>
            </a:pPr>
            <a:r>
              <a:rPr lang="en-US" b="1" dirty="0"/>
              <a:t>Augmented reality: Features are utilized to register virtual objects onto real-world scenes.</a:t>
            </a:r>
            <a:endParaRPr lang="en-IN" b="1" dirty="0">
              <a:solidFill>
                <a:srgbClr val="FF0000"/>
              </a:solidFill>
            </a:endParaRPr>
          </a:p>
        </p:txBody>
      </p:sp>
    </p:spTree>
    <p:extLst>
      <p:ext uri="{BB962C8B-B14F-4D97-AF65-F5344CB8AC3E}">
        <p14:creationId xmlns:p14="http://schemas.microsoft.com/office/powerpoint/2010/main" val="268947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a:xfrm>
            <a:off x="838200" y="365125"/>
            <a:ext cx="10515600" cy="1039605"/>
          </a:xfrm>
        </p:spPr>
        <p:txBody>
          <a:bodyPr>
            <a:normAutofit fontScale="90000"/>
          </a:bodyPr>
          <a:lstStyle/>
          <a:p>
            <a:pPr algn="ctr"/>
            <a:r>
              <a:rPr lang="en-IN" dirty="0">
                <a:solidFill>
                  <a:srgbClr val="00B0F0"/>
                </a:solidFill>
              </a:rPr>
              <a:t>Feature Refinement and Enhancement Techniques</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199" y="1404729"/>
            <a:ext cx="10638183" cy="5088145"/>
          </a:xfrm>
        </p:spPr>
        <p:txBody>
          <a:bodyPr>
            <a:normAutofit fontScale="77500" lnSpcReduction="20000"/>
          </a:bodyPr>
          <a:lstStyle/>
          <a:p>
            <a:pPr marL="0" indent="0" algn="just">
              <a:buNone/>
            </a:pPr>
            <a:r>
              <a:rPr lang="en-US" sz="2400" b="1" dirty="0"/>
              <a:t>Feature refinement using local feature descriptors:</a:t>
            </a:r>
          </a:p>
          <a:p>
            <a:pPr algn="just"/>
            <a:r>
              <a:rPr lang="en-US" sz="2400" b="1" dirty="0"/>
              <a:t>Local feature descriptors are used to capture distinctive information from image patches surrounding </a:t>
            </a:r>
            <a:r>
              <a:rPr lang="en-US" sz="2400" b="1" dirty="0" err="1"/>
              <a:t>keypoints</a:t>
            </a:r>
            <a:r>
              <a:rPr lang="en-US" sz="2400" b="1" dirty="0"/>
              <a:t> or interest points.</a:t>
            </a:r>
          </a:p>
          <a:p>
            <a:pPr algn="just"/>
            <a:r>
              <a:rPr lang="en-US" sz="2400" b="1" dirty="0"/>
              <a:t>Popular local feature descriptors include SIFT (Scale-Invariant Feature Transform), SURF (Speeded-Up Robust Features), and ORB (Oriented FAST and Rotated BRIEF).</a:t>
            </a:r>
          </a:p>
          <a:p>
            <a:pPr algn="just"/>
            <a:r>
              <a:rPr lang="en-US" sz="2400" b="1" dirty="0"/>
              <a:t>These descriptors encode local appearance and texture information, providing robustness to variations in scale, rotation, and illumination.</a:t>
            </a:r>
          </a:p>
          <a:p>
            <a:pPr algn="just"/>
            <a:r>
              <a:rPr lang="en-US" sz="2400" b="1" dirty="0"/>
              <a:t>Feature refinement involves improving the quality and discriminative power of local feature descriptors to enhance feature matching and object recognition performance.</a:t>
            </a:r>
          </a:p>
          <a:p>
            <a:pPr marL="0" indent="0" algn="just">
              <a:buNone/>
            </a:pPr>
            <a:r>
              <a:rPr lang="en-US" sz="2400" b="1" dirty="0"/>
              <a:t>Geometric verification and robust feature matching:</a:t>
            </a:r>
          </a:p>
          <a:p>
            <a:pPr algn="just"/>
            <a:r>
              <a:rPr lang="en-US" sz="2400" b="1" dirty="0"/>
              <a:t>Geometric verification aims to eliminate false matches and validate the consistency of correspondences between feature points.</a:t>
            </a:r>
          </a:p>
          <a:p>
            <a:pPr algn="just"/>
            <a:r>
              <a:rPr lang="en-US" sz="2400" b="1" dirty="0"/>
              <a:t>Techniques such as RANSAC (Random Sample Consensus) are commonly used for robust feature matching and outlier rejection.</a:t>
            </a:r>
          </a:p>
          <a:p>
            <a:pPr algn="just"/>
            <a:r>
              <a:rPr lang="en-US" sz="2400" b="1" dirty="0"/>
              <a:t>RANSAC iteratively selects a minimal subset of feature correspondences and estimates the transformation model (e.g., </a:t>
            </a:r>
            <a:r>
              <a:rPr lang="en-US" sz="2400" b="1" dirty="0" err="1"/>
              <a:t>homography</a:t>
            </a:r>
            <a:r>
              <a:rPr lang="en-US" sz="2400" b="1" dirty="0"/>
              <a:t>) that best aligns the matches.</a:t>
            </a:r>
          </a:p>
          <a:p>
            <a:pPr algn="just"/>
            <a:r>
              <a:rPr lang="en-US" sz="2400" b="1" dirty="0"/>
              <a:t>Inliers that satisfy the estimated model are considered valid correspondences, while outliers are discarded.</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p14="http://schemas.microsoft.com/office/powerpoint/2010/main" val="158940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a:xfrm>
            <a:off x="838200" y="365125"/>
            <a:ext cx="10515600" cy="1039605"/>
          </a:xfrm>
        </p:spPr>
        <p:txBody>
          <a:bodyPr>
            <a:normAutofit fontScale="90000"/>
          </a:bodyPr>
          <a:lstStyle/>
          <a:p>
            <a:pPr algn="ctr"/>
            <a:r>
              <a:rPr lang="en-IN" dirty="0">
                <a:solidFill>
                  <a:srgbClr val="00B0F0"/>
                </a:solidFill>
              </a:rPr>
              <a:t>Feature Refinement and Enhancement Techniques</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199" y="1245705"/>
            <a:ext cx="10638183" cy="5247170"/>
          </a:xfrm>
        </p:spPr>
        <p:txBody>
          <a:bodyPr>
            <a:normAutofit fontScale="85000" lnSpcReduction="20000"/>
          </a:bodyPr>
          <a:lstStyle/>
          <a:p>
            <a:pPr marL="0" indent="0" algn="just">
              <a:buNone/>
            </a:pPr>
            <a:r>
              <a:rPr lang="en-US" sz="2400" b="1" dirty="0"/>
              <a:t>Feature tracking with optical flow algorithms:</a:t>
            </a:r>
          </a:p>
          <a:p>
            <a:pPr algn="just"/>
            <a:r>
              <a:rPr lang="en-US" sz="2400" b="1" dirty="0"/>
              <a:t>Feature tracking involves estimating the motion of feature points across consecutive frames in a video sequence.</a:t>
            </a:r>
          </a:p>
          <a:p>
            <a:pPr algn="just"/>
            <a:r>
              <a:rPr lang="en-US" sz="2400" b="1" dirty="0"/>
              <a:t>Optical flow algorithms are widely used for feature tracking, estimating the apparent motion of pixels between frames.</a:t>
            </a:r>
          </a:p>
          <a:p>
            <a:pPr algn="just"/>
            <a:r>
              <a:rPr lang="en-US" sz="2400" b="1" dirty="0"/>
              <a:t>Optical flow methods assume brightness constancy, seeking to minimize the pixel intensity differences between frames.</a:t>
            </a:r>
          </a:p>
          <a:p>
            <a:pPr algn="just"/>
            <a:r>
              <a:rPr lang="en-US" sz="2400" b="1" dirty="0"/>
              <a:t>Popular optical flow algorithms include Lucas-Kanade, Horn-</a:t>
            </a:r>
            <a:r>
              <a:rPr lang="en-US" sz="2400" b="1" dirty="0" err="1"/>
              <a:t>Schunck</a:t>
            </a:r>
            <a:r>
              <a:rPr lang="en-US" sz="2400" b="1" dirty="0"/>
              <a:t>, and Pyramidal Lucas-Kanade.</a:t>
            </a:r>
          </a:p>
          <a:p>
            <a:pPr marL="0" indent="0" algn="just">
              <a:buNone/>
            </a:pPr>
            <a:r>
              <a:rPr lang="en-US" sz="2400" b="1" dirty="0"/>
              <a:t>Utilizing temporal information for feature refinement:</a:t>
            </a:r>
          </a:p>
          <a:p>
            <a:pPr algn="just"/>
            <a:r>
              <a:rPr lang="en-US" sz="2400" b="1" dirty="0"/>
              <a:t>Temporal information, such as motion vectors or optical flow, can be utilized to refine and enhance feature descriptors over time.</a:t>
            </a:r>
          </a:p>
          <a:p>
            <a:pPr algn="just"/>
            <a:r>
              <a:rPr lang="en-US" sz="2400" b="1" dirty="0"/>
              <a:t>Feature trajectories can be computed by linking and tracking features across multiple frames.</a:t>
            </a:r>
          </a:p>
          <a:p>
            <a:pPr algn="just"/>
            <a:r>
              <a:rPr lang="en-US" sz="2400" b="1" dirty="0"/>
              <a:t>Temporal filtering techniques can be applied to smooth and improve the accuracy of feature positions and motion estimates.</a:t>
            </a:r>
          </a:p>
          <a:p>
            <a:pPr algn="just"/>
            <a:r>
              <a:rPr lang="en-US" sz="2400" b="1" dirty="0"/>
              <a:t>Temporal consistency checks can be performed to validate feature correspondences and eliminate outliers.</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val="3917142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311A-83DC-306B-6CF8-8EBF23D50C38}"/>
              </a:ext>
            </a:extLst>
          </p:cNvPr>
          <p:cNvSpPr>
            <a:spLocks noGrp="1"/>
          </p:cNvSpPr>
          <p:nvPr>
            <p:ph type="title"/>
          </p:nvPr>
        </p:nvSpPr>
        <p:spPr>
          <a:xfrm>
            <a:off x="838200" y="365125"/>
            <a:ext cx="10515600" cy="1039605"/>
          </a:xfrm>
        </p:spPr>
        <p:txBody>
          <a:bodyPr>
            <a:normAutofit fontScale="90000"/>
          </a:bodyPr>
          <a:lstStyle/>
          <a:p>
            <a:pPr algn="ctr"/>
            <a:r>
              <a:rPr lang="en-IN" dirty="0">
                <a:solidFill>
                  <a:srgbClr val="00B0F0"/>
                </a:solidFill>
              </a:rPr>
              <a:t>Feature Refinement and Enhancement Techniques</a:t>
            </a:r>
            <a:endParaRPr lang="en-IN" dirty="0"/>
          </a:p>
        </p:txBody>
      </p:sp>
      <p:sp>
        <p:nvSpPr>
          <p:cNvPr id="3" name="Content Placeholder 2">
            <a:extLst>
              <a:ext uri="{FF2B5EF4-FFF2-40B4-BE49-F238E27FC236}">
                <a16:creationId xmlns:a16="http://schemas.microsoft.com/office/drawing/2014/main" id="{7FDAAF62-264B-E78E-50CE-1881DBEF0BA9}"/>
              </a:ext>
            </a:extLst>
          </p:cNvPr>
          <p:cNvSpPr>
            <a:spLocks noGrp="1"/>
          </p:cNvSpPr>
          <p:nvPr>
            <p:ph idx="1"/>
          </p:nvPr>
        </p:nvSpPr>
        <p:spPr>
          <a:xfrm>
            <a:off x="838199" y="1245705"/>
            <a:ext cx="10638183" cy="5247170"/>
          </a:xfrm>
        </p:spPr>
        <p:txBody>
          <a:bodyPr>
            <a:normAutofit/>
          </a:bodyPr>
          <a:lstStyle/>
          <a:p>
            <a:pPr marL="0" indent="0" algn="just">
              <a:buNone/>
            </a:pPr>
            <a:r>
              <a:rPr lang="en-US" sz="2400" b="1" dirty="0"/>
              <a:t>Applications of feature refinement and enhancement techniques:</a:t>
            </a:r>
          </a:p>
          <a:p>
            <a:pPr algn="just"/>
            <a:r>
              <a:rPr lang="en-US" sz="2400" b="1" dirty="0"/>
              <a:t>Object tracking: Feature refinement and robust matching are crucial for tracking objects across frames in videos or image sequences.</a:t>
            </a:r>
          </a:p>
          <a:p>
            <a:pPr algn="just"/>
            <a:r>
              <a:rPr lang="en-US" sz="2400" b="1" dirty="0"/>
              <a:t>Structure from motion: Feature tracking and refinement techniques play a vital role in reconstructing the 3D structure of a scene from multiple images.</a:t>
            </a:r>
          </a:p>
          <a:p>
            <a:pPr algn="just"/>
            <a:r>
              <a:rPr lang="en-US" sz="2400" b="1" dirty="0"/>
              <a:t>Video analysis: Feature tracking and enhancement enable tasks such as activity recognition, action detection, and video summarization.</a:t>
            </a:r>
          </a:p>
          <a:p>
            <a:pPr algn="just"/>
            <a:r>
              <a:rPr lang="en-US" sz="2400" b="1" dirty="0"/>
              <a:t>Visual odometry: Feature-based motion estimation techniques are utilized in applications such as autonomous navigation, robotics, and augmented reality.</a:t>
            </a:r>
            <a:endParaRPr lang="en-IN" sz="2400" b="1" dirty="0"/>
          </a:p>
        </p:txBody>
      </p:sp>
      <p:sp>
        <p:nvSpPr>
          <p:cNvPr id="4" name="Slide Number Placeholder 3">
            <a:extLst>
              <a:ext uri="{FF2B5EF4-FFF2-40B4-BE49-F238E27FC236}">
                <a16:creationId xmlns:a16="http://schemas.microsoft.com/office/drawing/2014/main" id="{68A54331-16CB-E543-B9AC-3E15790B403F}"/>
              </a:ext>
            </a:extLst>
          </p:cNvPr>
          <p:cNvSpPr>
            <a:spLocks noGrp="1"/>
          </p:cNvSpPr>
          <p:nvPr>
            <p:ph type="sldNum" sz="quarter" idx="12"/>
          </p:nvPr>
        </p:nvSpPr>
        <p:spPr/>
        <p:txBody>
          <a:bodyPr/>
          <a:lstStyle/>
          <a:p>
            <a:fld id="{BDCDBBEF-AA6C-4BA6-85B2-A17D7F280E38}" type="slidenum">
              <a:rPr lang="en-US" smtClean="0"/>
              <a:pPr/>
              <a:t>32</a:t>
            </a:fld>
            <a:endParaRPr lang="en-US"/>
          </a:p>
        </p:txBody>
      </p:sp>
    </p:spTree>
    <p:extLst>
      <p:ext uri="{BB962C8B-B14F-4D97-AF65-F5344CB8AC3E}">
        <p14:creationId xmlns:p14="http://schemas.microsoft.com/office/powerpoint/2010/main" val="23681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906D-BCE2-4D7F-A782-C0CA6B8342B0}"/>
              </a:ext>
            </a:extLst>
          </p:cNvPr>
          <p:cNvSpPr>
            <a:spLocks noGrp="1"/>
          </p:cNvSpPr>
          <p:nvPr>
            <p:ph type="title"/>
          </p:nvPr>
        </p:nvSpPr>
        <p:spPr>
          <a:xfrm>
            <a:off x="722790" y="1"/>
            <a:ext cx="10515600" cy="967666"/>
          </a:xfrm>
        </p:spPr>
        <p:txBody>
          <a:bodyPr>
            <a:normAutofit/>
          </a:bodyPr>
          <a:lstStyle/>
          <a:p>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5973CB-DF31-4820-AE3F-ECEFF3DD6C2F}"/>
              </a:ext>
            </a:extLst>
          </p:cNvPr>
          <p:cNvSpPr>
            <a:spLocks noGrp="1"/>
          </p:cNvSpPr>
          <p:nvPr>
            <p:ph idx="1"/>
          </p:nvPr>
        </p:nvSpPr>
        <p:spPr>
          <a:xfrm>
            <a:off x="838200" y="967667"/>
            <a:ext cx="10515600" cy="4478976"/>
          </a:xfrm>
        </p:spPr>
        <p:txBody>
          <a:bodyPr>
            <a:normAutofit fontScale="92500"/>
          </a:bodyPr>
          <a:lstStyle/>
          <a:p>
            <a:pPr marL="0" indent="0" algn="ctr">
              <a:buNone/>
            </a:pPr>
            <a:r>
              <a:rPr lang="en-US" sz="1600" b="1" dirty="0">
                <a:latin typeface="Times New Roman" panose="02020603050405020304" pitchFamily="18" charset="0"/>
                <a:cs typeface="Times New Roman" panose="02020603050405020304" pitchFamily="18" charset="0"/>
              </a:rPr>
              <a:t>Books:-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Algorithms and Applications" by Richard </a:t>
            </a:r>
            <a:r>
              <a:rPr lang="en-US" sz="16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Szeliski</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This comprehensive textbook covers various computer vision topics, including feature extraction, matching, tracking, and enhancement techniques. It provides detailed explanations, algorithms, and practical examples.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Models, Learning, and Inference" by Simon J.D. Prince. This textbook focuses on computer vision from a probabilistic and machine learning perspective. It covers topics such as feature extraction, feature matching, optical flow, and motion estimation. The book includes exercises and MATLAB code examples.</a:t>
            </a:r>
          </a:p>
          <a:p>
            <a:r>
              <a:rPr lang="en-US" sz="16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"Computer Vision: A Modern Approach" by David A. Forsyth and Jean Ponce. This textbook provides a comprehensive introduction to computer vision, covering both traditional and modern techniques. It covers topics such as feature extraction, feature matching, motion estimation, and object tracking. The book includes numerous illustrations, exercises, and MATLAB code snippets.</a:t>
            </a:r>
          </a:p>
          <a:p>
            <a:pPr marL="0" indent="0" algn="ctr">
              <a:buNone/>
            </a:pPr>
            <a:r>
              <a:rPr lang="en-IN" sz="16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Video Links</a:t>
            </a:r>
          </a:p>
          <a:p>
            <a:r>
              <a:rPr lang="en-US" sz="1600" dirty="0">
                <a:solidFill>
                  <a:srgbClr val="262626"/>
                </a:solidFill>
                <a:latin typeface="Times New Roman" panose="02020603050405020304" pitchFamily="18" charset="0"/>
                <a:cs typeface="Times New Roman" panose="02020603050405020304" pitchFamily="18" charset="0"/>
              </a:rPr>
              <a:t>"Feature Detection and Description" by Stanford University - Computer Vision (CS231n). Available on YouTube: https://www.youtube.com/watch?v=H-HVZJ7kGI0</a:t>
            </a:r>
          </a:p>
          <a:p>
            <a:r>
              <a:rPr lang="en-US" sz="1600" dirty="0">
                <a:solidFill>
                  <a:srgbClr val="262626"/>
                </a:solidFill>
                <a:latin typeface="Times New Roman" panose="02020603050405020304" pitchFamily="18" charset="0"/>
                <a:cs typeface="Times New Roman" panose="02020603050405020304" pitchFamily="18" charset="0"/>
              </a:rPr>
              <a:t>"Feature Matching and </a:t>
            </a:r>
            <a:r>
              <a:rPr lang="en-US" sz="1600" dirty="0" err="1">
                <a:solidFill>
                  <a:srgbClr val="262626"/>
                </a:solidFill>
                <a:latin typeface="Times New Roman" panose="02020603050405020304" pitchFamily="18" charset="0"/>
                <a:cs typeface="Times New Roman" panose="02020603050405020304" pitchFamily="18" charset="0"/>
              </a:rPr>
              <a:t>Homography</a:t>
            </a:r>
            <a:r>
              <a:rPr lang="en-US" sz="1600" dirty="0">
                <a:solidFill>
                  <a:srgbClr val="262626"/>
                </a:solidFill>
                <a:latin typeface="Times New Roman" panose="02020603050405020304" pitchFamily="18" charset="0"/>
                <a:cs typeface="Times New Roman" panose="02020603050405020304" pitchFamily="18" charset="0"/>
              </a:rPr>
              <a:t>" by University of Washington - Computer Vision (CSE 576). Available on YouTube: https://www.youtube.com/watch?v=uvSCXyYpG9k</a:t>
            </a:r>
          </a:p>
          <a:p>
            <a:r>
              <a:rPr lang="en-US" sz="1600" dirty="0">
                <a:solidFill>
                  <a:srgbClr val="262626"/>
                </a:solidFill>
                <a:latin typeface="Times New Roman" panose="02020603050405020304" pitchFamily="18" charset="0"/>
                <a:cs typeface="Times New Roman" panose="02020603050405020304" pitchFamily="18" charset="0"/>
              </a:rPr>
              <a:t>"Introduction to Feature Detection and Matching" by OpenCV. Available on YouTube: https://www.youtube.com/watch?v=AWoG8vdw4pA</a:t>
            </a:r>
            <a:endParaRPr lang="en-IN" sz="1600" dirty="0">
              <a:solidFill>
                <a:srgbClr val="262626"/>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40953A-8014-4E77-AE81-40A17FB08602}"/>
              </a:ext>
            </a:extLst>
          </p:cNvPr>
          <p:cNvSpPr>
            <a:spLocks noGrp="1"/>
          </p:cNvSpPr>
          <p:nvPr>
            <p:ph type="sldNum" sz="quarter" idx="12"/>
          </p:nvPr>
        </p:nvSpPr>
        <p:spPr>
          <a:xfrm>
            <a:off x="9054483" y="6492875"/>
            <a:ext cx="2743200" cy="365125"/>
          </a:xfrm>
        </p:spPr>
        <p:txBody>
          <a:bodyPr/>
          <a:lstStyle/>
          <a:p>
            <a:fld id="{BDCDBBEF-AA6C-4BA6-85B2-A17D7F280E38}" type="slidenum">
              <a:rPr lang="en-US" smtClean="0"/>
              <a:pPr/>
              <a:t>33</a:t>
            </a:fld>
            <a:endParaRPr lang="en-US" dirty="0"/>
          </a:p>
        </p:txBody>
      </p:sp>
    </p:spTree>
    <p:extLst>
      <p:ext uri="{BB962C8B-B14F-4D97-AF65-F5344CB8AC3E}">
        <p14:creationId xmlns:p14="http://schemas.microsoft.com/office/powerpoint/2010/main" val="1687216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123227"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payal.e12720@cumail.in</a:t>
            </a:r>
            <a:endParaRPr lang="en-US" dirty="0"/>
          </a:p>
        </p:txBody>
      </p:sp>
    </p:spTree>
    <p:extLst>
      <p:ext uri="{BB962C8B-B14F-4D97-AF65-F5344CB8AC3E}">
        <p14:creationId xmlns:p14="http://schemas.microsoft.com/office/powerpoint/2010/main" val="265650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9E32383-7C48-49CC-97CF-C6A6CDF3C77D}"/>
              </a:ext>
            </a:extLst>
          </p:cNvPr>
          <p:cNvSpPr>
            <a:spLocks noGrp="1"/>
          </p:cNvSpPr>
          <p:nvPr>
            <p:ph type="ftr" sz="quarter" idx="11"/>
          </p:nvPr>
        </p:nvSpPr>
        <p:spPr/>
        <p:txBody>
          <a:bodyPr/>
          <a:lstStyle/>
          <a:p>
            <a:pPr>
              <a:defRPr/>
            </a:pPr>
            <a:r>
              <a:rPr lang="en-US" altLang="en-US"/>
              <a:t>CprE 458/558: Real-Time Systems (G. Manimaran)</a:t>
            </a:r>
          </a:p>
        </p:txBody>
      </p:sp>
      <p:sp>
        <p:nvSpPr>
          <p:cNvPr id="6" name="Slide Number Placeholder 5">
            <a:extLst>
              <a:ext uri="{FF2B5EF4-FFF2-40B4-BE49-F238E27FC236}">
                <a16:creationId xmlns:a16="http://schemas.microsoft.com/office/drawing/2014/main" id="{1695C6F5-76E8-4E11-B272-91E5C0FA2366}"/>
              </a:ext>
            </a:extLst>
          </p:cNvPr>
          <p:cNvSpPr>
            <a:spLocks noGrp="1"/>
          </p:cNvSpPr>
          <p:nvPr>
            <p:ph type="sldNum" sz="quarter" idx="12"/>
          </p:nvPr>
        </p:nvSpPr>
        <p:spPr/>
        <p:txBody>
          <a:bodyPr/>
          <a:lstStyle>
            <a:lvl1pPr>
              <a:defRPr sz="1600">
                <a:solidFill>
                  <a:schemeClr val="tx1"/>
                </a:solidFill>
                <a:latin typeface="Comic Sans MS" panose="030F0702030302020204" pitchFamily="66" charset="0"/>
              </a:defRPr>
            </a:lvl1pPr>
            <a:lvl2pPr marL="742950" indent="-285750">
              <a:defRPr sz="1600">
                <a:solidFill>
                  <a:schemeClr val="tx1"/>
                </a:solidFill>
                <a:latin typeface="Comic Sans MS" panose="030F0702030302020204" pitchFamily="66" charset="0"/>
              </a:defRPr>
            </a:lvl2pPr>
            <a:lvl3pPr marL="1143000" indent="-228600">
              <a:defRPr sz="1600">
                <a:solidFill>
                  <a:schemeClr val="tx1"/>
                </a:solidFill>
                <a:latin typeface="Comic Sans MS" panose="030F0702030302020204" pitchFamily="66" charset="0"/>
              </a:defRPr>
            </a:lvl3pPr>
            <a:lvl4pPr marL="1600200" indent="-228600">
              <a:defRPr sz="1600">
                <a:solidFill>
                  <a:schemeClr val="tx1"/>
                </a:solidFill>
                <a:latin typeface="Comic Sans MS" panose="030F0702030302020204" pitchFamily="66" charset="0"/>
              </a:defRPr>
            </a:lvl4pPr>
            <a:lvl5pPr marL="2057400" indent="-228600">
              <a:defRPr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defRPr>
            </a:lvl9pPr>
          </a:lstStyle>
          <a:p>
            <a:fld id="{FE714665-D7B2-4228-B77A-1DB15B12456E}" type="slidenum">
              <a:rPr lang="en-US" altLang="en-US">
                <a:solidFill>
                  <a:srgbClr val="EAEAEA"/>
                </a:solidFill>
                <a:latin typeface="Arial" panose="020B0604020202020204" pitchFamily="34" charset="0"/>
              </a:rPr>
              <a:pPr/>
              <a:t>4</a:t>
            </a:fld>
            <a:endParaRPr lang="en-US" altLang="en-US">
              <a:solidFill>
                <a:srgbClr val="EAEAEA"/>
              </a:solidFill>
              <a:latin typeface="Arial" panose="020B0604020202020204" pitchFamily="34" charset="0"/>
            </a:endParaRPr>
          </a:p>
        </p:txBody>
      </p:sp>
      <p:sp>
        <p:nvSpPr>
          <p:cNvPr id="9220" name="Rectangle 2">
            <a:extLst>
              <a:ext uri="{FF2B5EF4-FFF2-40B4-BE49-F238E27FC236}">
                <a16:creationId xmlns:a16="http://schemas.microsoft.com/office/drawing/2014/main" id="{4B5D127F-B143-4F7D-B0A8-543C6E0DD06A}"/>
              </a:ext>
            </a:extLst>
          </p:cNvPr>
          <p:cNvSpPr>
            <a:spLocks noGrp="1" noChangeArrowheads="1"/>
          </p:cNvSpPr>
          <p:nvPr>
            <p:ph type="title"/>
          </p:nvPr>
        </p:nvSpPr>
        <p:spPr>
          <a:xfrm>
            <a:off x="983974" y="320675"/>
            <a:ext cx="10515600" cy="1325563"/>
          </a:xfrm>
        </p:spPr>
        <p:txBody>
          <a:bodyPr>
            <a:normAutofit fontScale="90000"/>
          </a:bodyPr>
          <a:lstStyle/>
          <a:p>
            <a:pPr algn="ctr"/>
            <a:r>
              <a:rPr lang="en-US" sz="5400" dirty="0">
                <a:solidFill>
                  <a:srgbClr val="00B0F0"/>
                </a:solidFill>
              </a:rPr>
              <a:t>Characteristics of robust and distinctive features</a:t>
            </a:r>
            <a:endParaRPr lang="en-US" altLang="en-US" sz="5400" dirty="0">
              <a:solidFill>
                <a:srgbClr val="00B0F0"/>
              </a:solidFill>
            </a:endParaRPr>
          </a:p>
        </p:txBody>
      </p:sp>
      <p:sp>
        <p:nvSpPr>
          <p:cNvPr id="9221" name="Rectangle 4">
            <a:extLst>
              <a:ext uri="{FF2B5EF4-FFF2-40B4-BE49-F238E27FC236}">
                <a16:creationId xmlns:a16="http://schemas.microsoft.com/office/drawing/2014/main" id="{F8A7A8A1-A20E-42D0-831D-C4796219FB89}"/>
              </a:ext>
            </a:extLst>
          </p:cNvPr>
          <p:cNvSpPr>
            <a:spLocks noGrp="1" noChangeArrowheads="1"/>
          </p:cNvSpPr>
          <p:nvPr>
            <p:ph type="body" idx="1"/>
          </p:nvPr>
        </p:nvSpPr>
        <p:spPr>
          <a:noFill/>
        </p:spPr>
        <p:txBody>
          <a:bodyPr>
            <a:normAutofit lnSpcReduction="10000"/>
          </a:bodyPr>
          <a:lstStyle/>
          <a:p>
            <a:pPr>
              <a:lnSpc>
                <a:spcPct val="80000"/>
              </a:lnSpc>
              <a:buFontTx/>
              <a:buNone/>
            </a:pPr>
            <a:r>
              <a:rPr lang="en-US" altLang="en-US" dirty="0"/>
              <a:t>Robustness: Features should be able to withstand changes in scale, rotation, illumination, noise, and other variations commonly encountered in real-world images.</a:t>
            </a:r>
          </a:p>
          <a:p>
            <a:pPr>
              <a:lnSpc>
                <a:spcPct val="80000"/>
              </a:lnSpc>
              <a:buFontTx/>
              <a:buNone/>
            </a:pPr>
            <a:r>
              <a:rPr lang="en-US" altLang="en-US" dirty="0"/>
              <a:t>Distinctiveness: Features should exhibit unique characteristics that make them distinguishable from other features in the image, enabling accurate matching and recognition.</a:t>
            </a:r>
          </a:p>
          <a:p>
            <a:pPr>
              <a:lnSpc>
                <a:spcPct val="80000"/>
              </a:lnSpc>
              <a:buFontTx/>
              <a:buNone/>
            </a:pPr>
            <a:r>
              <a:rPr lang="en-US" altLang="en-US" dirty="0"/>
              <a:t>Locality: Features should have well-defined spatial extents, typically localized in small neighborhoods, to facilitate efficient matching and computation.</a:t>
            </a:r>
          </a:p>
          <a:p>
            <a:pPr>
              <a:lnSpc>
                <a:spcPct val="80000"/>
              </a:lnSpc>
              <a:buFontTx/>
              <a:buNone/>
            </a:pPr>
            <a:r>
              <a:rPr lang="en-US" altLang="en-US" dirty="0"/>
              <a:t>Invariance: Features should possess some degree of invariance to certain transformations, such as rotation, scale, affine transformations, or changes in viewpoint.</a:t>
            </a:r>
          </a:p>
        </p:txBody>
      </p:sp>
    </p:spTree>
    <p:extLst>
      <p:ext uri="{BB962C8B-B14F-4D97-AF65-F5344CB8AC3E}">
        <p14:creationId xmlns:p14="http://schemas.microsoft.com/office/powerpoint/2010/main" val="152349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166598"/>
          </a:xfrm>
        </p:spPr>
        <p:txBody>
          <a:bodyPr>
            <a:normAutofit/>
          </a:bodyPr>
          <a:lstStyle/>
          <a:p>
            <a:r>
              <a:rPr lang="en-US" dirty="0">
                <a:solidFill>
                  <a:srgbClr val="00B0F0"/>
                </a:solidFill>
              </a:rPr>
              <a:t>Harris Corner Detector</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fontScale="85000" lnSpcReduction="20000"/>
          </a:bodyPr>
          <a:lstStyle/>
          <a:p>
            <a:pPr algn="just"/>
            <a:r>
              <a:rPr lang="en-US" b="1" dirty="0"/>
              <a:t>1. Theory behind the Harris corner detector:</a:t>
            </a:r>
          </a:p>
          <a:p>
            <a:pPr marL="342900" indent="-342900" algn="just">
              <a:buFont typeface="Arial" panose="020B0604020202020204" pitchFamily="34" charset="0"/>
              <a:buChar char="•"/>
            </a:pPr>
            <a:r>
              <a:rPr lang="en-US" b="1" dirty="0"/>
              <a:t>The Harris corner detector is an algorithm used to identify corners or interest points in an image.</a:t>
            </a:r>
          </a:p>
          <a:p>
            <a:pPr marL="342900" indent="-342900" algn="just">
              <a:buFont typeface="Arial" panose="020B0604020202020204" pitchFamily="34" charset="0"/>
              <a:buChar char="•"/>
            </a:pPr>
            <a:r>
              <a:rPr lang="en-US" b="1" dirty="0"/>
              <a:t>It is based on the observation that corners exhibit significant intensity variations in multiple directions.</a:t>
            </a:r>
          </a:p>
          <a:p>
            <a:pPr marL="342900" indent="-342900" algn="just">
              <a:buFont typeface="Arial" panose="020B0604020202020204" pitchFamily="34" charset="0"/>
              <a:buChar char="•"/>
            </a:pPr>
            <a:r>
              <a:rPr lang="en-US" b="1" dirty="0"/>
              <a:t>The algorithm aims to identify regions where intensity shifts occur in different directions, indicating the presence of corners.</a:t>
            </a:r>
          </a:p>
          <a:p>
            <a:pPr algn="just"/>
            <a:r>
              <a:rPr lang="en-US" b="1" dirty="0"/>
              <a:t>2. Calculation of the corner response function:</a:t>
            </a:r>
          </a:p>
          <a:p>
            <a:pPr marL="342900" indent="-342900" algn="just">
              <a:buFont typeface="Arial" panose="020B0604020202020204" pitchFamily="34" charset="0"/>
              <a:buChar char="•"/>
            </a:pPr>
            <a:r>
              <a:rPr lang="en-US" b="1" dirty="0"/>
              <a:t>The Harris corner detector measures the local intensity variations in different directions by calculating the corner response function for each pixel.</a:t>
            </a:r>
          </a:p>
          <a:p>
            <a:pPr marL="342900" indent="-342900" algn="just">
              <a:buFont typeface="Arial" panose="020B0604020202020204" pitchFamily="34" charset="0"/>
              <a:buChar char="•"/>
            </a:pPr>
            <a:r>
              <a:rPr lang="en-US" b="1" dirty="0"/>
              <a:t>The corner response function is computed using the structure tensor, which represents the local image structure.</a:t>
            </a:r>
          </a:p>
          <a:p>
            <a:pPr marL="342900" indent="-342900" algn="just">
              <a:buFont typeface="Arial" panose="020B0604020202020204" pitchFamily="34" charset="0"/>
              <a:buChar char="•"/>
            </a:pPr>
            <a:r>
              <a:rPr lang="en-US" b="1" dirty="0"/>
              <a:t>The structure tensor is computed by convolving the image with derivatives of a Gaussian filter to estimate local image gradients.</a:t>
            </a:r>
          </a:p>
          <a:p>
            <a:pPr marL="342900" indent="-342900" algn="just">
              <a:buFont typeface="Arial" panose="020B0604020202020204" pitchFamily="34" charset="0"/>
              <a:buChar char="•"/>
            </a:pPr>
            <a:r>
              <a:rPr lang="en-US" b="1" dirty="0"/>
              <a:t>Using the gradients, the elements of the structure tensor are computed, which quantify the intensity variations in different directions.</a:t>
            </a:r>
          </a:p>
        </p:txBody>
      </p:sp>
    </p:spTree>
    <p:extLst>
      <p:ext uri="{BB962C8B-B14F-4D97-AF65-F5344CB8AC3E}">
        <p14:creationId xmlns:p14="http://schemas.microsoft.com/office/powerpoint/2010/main" val="200729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476672"/>
            <a:ext cx="10893286" cy="1166598"/>
          </a:xfrm>
        </p:spPr>
        <p:txBody>
          <a:bodyPr>
            <a:normAutofit/>
          </a:bodyPr>
          <a:lstStyle/>
          <a:p>
            <a:r>
              <a:rPr lang="en-US" dirty="0">
                <a:solidFill>
                  <a:srgbClr val="00B0F0"/>
                </a:solidFill>
              </a:rPr>
              <a:t>Harris Corner Detector</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fontScale="85000" lnSpcReduction="20000"/>
          </a:bodyPr>
          <a:lstStyle/>
          <a:p>
            <a:pPr algn="just"/>
            <a:r>
              <a:rPr lang="en-US" b="1" dirty="0"/>
              <a:t>3. Non-maximum suppression for corner localization:</a:t>
            </a:r>
          </a:p>
          <a:p>
            <a:pPr marL="342900" indent="-342900" algn="just">
              <a:buFont typeface="Arial" panose="020B0604020202020204" pitchFamily="34" charset="0"/>
              <a:buChar char="•"/>
            </a:pPr>
            <a:r>
              <a:rPr lang="en-US" b="1" dirty="0"/>
              <a:t>After computing the corner response function, non-maximum suppression is applied to select the most salient corners and discard irrelevant ones.</a:t>
            </a:r>
          </a:p>
          <a:p>
            <a:pPr marL="342900" indent="-342900" algn="just">
              <a:buFont typeface="Arial" panose="020B0604020202020204" pitchFamily="34" charset="0"/>
              <a:buChar char="•"/>
            </a:pPr>
            <a:r>
              <a:rPr lang="en-US" b="1" dirty="0"/>
              <a:t>Non-maximum suppression compares the corner response values of a pixel with its neighboring pixels to determine if it represents a local maximum.</a:t>
            </a:r>
          </a:p>
          <a:p>
            <a:pPr marL="342900" indent="-342900" algn="just">
              <a:buFont typeface="Arial" panose="020B0604020202020204" pitchFamily="34" charset="0"/>
              <a:buChar char="•"/>
            </a:pPr>
            <a:r>
              <a:rPr lang="en-US" b="1" dirty="0"/>
              <a:t>Only the corners with the highest response in a local neighborhood are selected, while others are discarded.</a:t>
            </a:r>
          </a:p>
          <a:p>
            <a:pPr algn="just"/>
            <a:r>
              <a:rPr lang="en-US" b="1" dirty="0"/>
              <a:t>4. Application of Harris corners in feature-based image alignment:</a:t>
            </a:r>
          </a:p>
          <a:p>
            <a:pPr marL="342900" indent="-342900" algn="just">
              <a:buFont typeface="Arial" panose="020B0604020202020204" pitchFamily="34" charset="0"/>
              <a:buChar char="•"/>
            </a:pPr>
            <a:r>
              <a:rPr lang="en-US" b="1" dirty="0"/>
              <a:t>Harris corners are widely used in feature-based image alignment tasks such as image stitching and object recognition.</a:t>
            </a:r>
          </a:p>
          <a:p>
            <a:pPr marL="342900" indent="-342900" algn="just">
              <a:buFont typeface="Arial" panose="020B0604020202020204" pitchFamily="34" charset="0"/>
              <a:buChar char="•"/>
            </a:pPr>
            <a:r>
              <a:rPr lang="en-US" b="1" dirty="0"/>
              <a:t>In image stitching, Harris corners can be detected in multiple images and matched to align and merge them seamlessly.</a:t>
            </a:r>
          </a:p>
          <a:p>
            <a:pPr marL="342900" indent="-342900" algn="just">
              <a:buFont typeface="Arial" panose="020B0604020202020204" pitchFamily="34" charset="0"/>
              <a:buChar char="•"/>
            </a:pPr>
            <a:r>
              <a:rPr lang="en-US" b="1" dirty="0"/>
              <a:t>Harris corners serve as distinctive features that can be matched across images based on their positions and descriptors.</a:t>
            </a:r>
          </a:p>
          <a:p>
            <a:pPr marL="342900" indent="-342900" algn="just">
              <a:buFont typeface="Arial" panose="020B0604020202020204" pitchFamily="34" charset="0"/>
              <a:buChar char="•"/>
            </a:pPr>
            <a:r>
              <a:rPr lang="en-US" b="1" dirty="0"/>
              <a:t>In object recognition, Harris corners can be used as </a:t>
            </a:r>
            <a:r>
              <a:rPr lang="en-US" b="1" dirty="0" err="1"/>
              <a:t>keypoints</a:t>
            </a:r>
            <a:r>
              <a:rPr lang="en-US" b="1" dirty="0"/>
              <a:t> for feature extraction and matching, enabling robust object detection and tracking.</a:t>
            </a:r>
          </a:p>
        </p:txBody>
      </p:sp>
    </p:spTree>
    <p:extLst>
      <p:ext uri="{BB962C8B-B14F-4D97-AF65-F5344CB8AC3E}">
        <p14:creationId xmlns:p14="http://schemas.microsoft.com/office/powerpoint/2010/main" val="155208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457740"/>
          </a:xfrm>
        </p:spPr>
        <p:txBody>
          <a:bodyPr>
            <a:normAutofit fontScale="90000"/>
          </a:bodyPr>
          <a:lstStyle/>
          <a:p>
            <a:r>
              <a:rPr lang="en-US" dirty="0">
                <a:solidFill>
                  <a:srgbClr val="00B0F0"/>
                </a:solidFill>
              </a:rPr>
              <a:t>Scale-Invariant Feature Transform (SIFT)</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rmAutofit fontScale="92500" lnSpcReduction="20000"/>
          </a:bodyPr>
          <a:lstStyle/>
          <a:p>
            <a:pPr algn="just"/>
            <a:r>
              <a:rPr lang="en-US" b="1" dirty="0"/>
              <a:t>Motivation for scale-invariant feature detection:</a:t>
            </a:r>
          </a:p>
          <a:p>
            <a:pPr marL="342900" indent="-342900" algn="just">
              <a:buFont typeface="Arial" panose="020B0604020202020204" pitchFamily="34" charset="0"/>
              <a:buChar char="•"/>
            </a:pPr>
            <a:r>
              <a:rPr lang="en-US" b="1" dirty="0"/>
              <a:t>In many computer vision tasks, it is essential to find distinctive and invariant features that can be robustly matched across different scales and viewpoints.</a:t>
            </a:r>
          </a:p>
          <a:p>
            <a:pPr marL="342900" indent="-342900" algn="just">
              <a:buFont typeface="Arial" panose="020B0604020202020204" pitchFamily="34" charset="0"/>
              <a:buChar char="•"/>
            </a:pPr>
            <a:r>
              <a:rPr lang="en-US" b="1" dirty="0"/>
              <a:t>Traditional interest point detectors, such as Harris corner detector, are not invariant to scale changes, which can limit their effectiveness in various scenarios.</a:t>
            </a:r>
          </a:p>
          <a:p>
            <a:pPr marL="342900" indent="-342900" algn="just">
              <a:buFont typeface="Arial" panose="020B0604020202020204" pitchFamily="34" charset="0"/>
              <a:buChar char="•"/>
            </a:pPr>
            <a:r>
              <a:rPr lang="en-US" b="1" dirty="0"/>
              <a:t>The SIFT algorithm addresses this limitation by detecting and describing </a:t>
            </a:r>
            <a:r>
              <a:rPr lang="en-US" b="1" dirty="0" err="1"/>
              <a:t>keypoints</a:t>
            </a:r>
            <a:r>
              <a:rPr lang="en-US" b="1" dirty="0"/>
              <a:t> that are invariant to scale, rotation, and affine transformations.</a:t>
            </a:r>
          </a:p>
          <a:p>
            <a:pPr algn="just"/>
            <a:r>
              <a:rPr lang="en-US" b="1" dirty="0"/>
              <a:t>Extraction of SIFT </a:t>
            </a:r>
            <a:r>
              <a:rPr lang="en-US" b="1" dirty="0" err="1"/>
              <a:t>keypoints</a:t>
            </a:r>
            <a:r>
              <a:rPr lang="en-US" b="1" dirty="0"/>
              <a:t> and descriptors: </a:t>
            </a:r>
          </a:p>
          <a:p>
            <a:pPr algn="just"/>
            <a:r>
              <a:rPr lang="en-US" b="1" dirty="0"/>
              <a:t>a. Scale-space extrema detection:</a:t>
            </a:r>
          </a:p>
          <a:p>
            <a:pPr marL="342900" indent="-342900" algn="just">
              <a:buFont typeface="Arial" panose="020B0604020202020204" pitchFamily="34" charset="0"/>
              <a:buChar char="•"/>
            </a:pPr>
            <a:r>
              <a:rPr lang="en-US" b="1" dirty="0"/>
              <a:t>The SIFT algorithm constructs a scale-space representation of the image by convolving it with Gaussian kernels at different scales.</a:t>
            </a:r>
          </a:p>
          <a:p>
            <a:pPr marL="342900" indent="-342900" algn="just">
              <a:buFont typeface="Arial" panose="020B0604020202020204" pitchFamily="34" charset="0"/>
              <a:buChar char="•"/>
            </a:pPr>
            <a:r>
              <a:rPr lang="en-US" b="1" dirty="0"/>
              <a:t>At each scale, the algorithm detects local extrema in the difference-of-Gaussian (</a:t>
            </a:r>
            <a:r>
              <a:rPr lang="en-US" b="1" dirty="0" err="1"/>
              <a:t>DoG</a:t>
            </a:r>
            <a:r>
              <a:rPr lang="en-US" b="1" dirty="0"/>
              <a:t>) pyramid, which highlights regions with significant changes in scale and intensity.</a:t>
            </a:r>
          </a:p>
          <a:p>
            <a:pPr marL="342900" indent="-342900" algn="just">
              <a:buFont typeface="Arial" panose="020B0604020202020204" pitchFamily="34" charset="0"/>
              <a:buChar char="•"/>
            </a:pPr>
            <a:r>
              <a:rPr lang="en-US" b="1" dirty="0"/>
              <a:t>These extrema serve as candidate </a:t>
            </a:r>
            <a:r>
              <a:rPr lang="en-US" b="1" dirty="0" err="1"/>
              <a:t>keypoints</a:t>
            </a:r>
            <a:r>
              <a:rPr lang="en-US" b="1" dirty="0"/>
              <a:t> for further analysis.</a:t>
            </a:r>
          </a:p>
        </p:txBody>
      </p:sp>
    </p:spTree>
    <p:extLst>
      <p:ext uri="{BB962C8B-B14F-4D97-AF65-F5344CB8AC3E}">
        <p14:creationId xmlns:p14="http://schemas.microsoft.com/office/powerpoint/2010/main" val="204415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457740"/>
          </a:xfrm>
        </p:spPr>
        <p:txBody>
          <a:bodyPr>
            <a:normAutofit fontScale="90000"/>
          </a:bodyPr>
          <a:lstStyle/>
          <a:p>
            <a:r>
              <a:rPr lang="en-US" dirty="0">
                <a:solidFill>
                  <a:srgbClr val="00B0F0"/>
                </a:solidFill>
              </a:rPr>
              <a:t>Scale-Invariant Feature Transform (SIFT)</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1600" b="1" dirty="0"/>
              <a:t>b. </a:t>
            </a:r>
            <a:r>
              <a:rPr lang="en-US" sz="1600" b="1" dirty="0" err="1"/>
              <a:t>Keypoint</a:t>
            </a:r>
            <a:r>
              <a:rPr lang="en-US" sz="1600" b="1" dirty="0"/>
              <a:t> localization:</a:t>
            </a:r>
          </a:p>
          <a:p>
            <a:pPr marL="342900" indent="-342900" algn="just">
              <a:buFont typeface="Arial" panose="020B0604020202020204" pitchFamily="34" charset="0"/>
              <a:buChar char="•"/>
            </a:pPr>
            <a:r>
              <a:rPr lang="en-US" sz="1600" b="1" dirty="0"/>
              <a:t>To accurately localize </a:t>
            </a:r>
            <a:r>
              <a:rPr lang="en-US" sz="1600" b="1" dirty="0" err="1"/>
              <a:t>keypoints</a:t>
            </a:r>
            <a:r>
              <a:rPr lang="en-US" sz="1600" b="1" dirty="0"/>
              <a:t>, SIFT applies a detailed scale-space analysis.</a:t>
            </a:r>
          </a:p>
          <a:p>
            <a:pPr marL="342900" indent="-342900" algn="just">
              <a:buFont typeface="Arial" panose="020B0604020202020204" pitchFamily="34" charset="0"/>
              <a:buChar char="•"/>
            </a:pPr>
            <a:r>
              <a:rPr lang="en-US" sz="1600" b="1" dirty="0" err="1"/>
              <a:t>Keypoints</a:t>
            </a:r>
            <a:r>
              <a:rPr lang="en-US" sz="1600" b="1" dirty="0"/>
              <a:t> with low contrast or poorly localized along edges are discarded.</a:t>
            </a:r>
          </a:p>
          <a:p>
            <a:pPr marL="342900" indent="-342900" algn="just">
              <a:buFont typeface="Arial" panose="020B0604020202020204" pitchFamily="34" charset="0"/>
              <a:buChar char="•"/>
            </a:pPr>
            <a:r>
              <a:rPr lang="en-US" sz="1600" b="1" dirty="0" err="1"/>
              <a:t>Keypoints</a:t>
            </a:r>
            <a:r>
              <a:rPr lang="en-US" sz="1600" b="1" dirty="0"/>
              <a:t> are refined by fitting a 3D quadratic function to the scale-space pyramid to obtain subpixel accuracy.</a:t>
            </a:r>
          </a:p>
          <a:p>
            <a:pPr algn="just"/>
            <a:r>
              <a:rPr lang="en-US" sz="1600" b="1" dirty="0"/>
              <a:t>c. Orientation assignment:</a:t>
            </a:r>
          </a:p>
          <a:p>
            <a:pPr marL="342900" indent="-342900" algn="just">
              <a:buFont typeface="Arial" panose="020B0604020202020204" pitchFamily="34" charset="0"/>
              <a:buChar char="•"/>
            </a:pPr>
            <a:r>
              <a:rPr lang="en-US" sz="1600" b="1" dirty="0"/>
              <a:t>SIFT assigns an orientation to each </a:t>
            </a:r>
            <a:r>
              <a:rPr lang="en-US" sz="1600" b="1" dirty="0" err="1"/>
              <a:t>keypoint</a:t>
            </a:r>
            <a:r>
              <a:rPr lang="en-US" sz="1600" b="1" dirty="0"/>
              <a:t> to achieve invariance to image rotation.</a:t>
            </a:r>
          </a:p>
          <a:p>
            <a:pPr marL="342900" indent="-342900" algn="just">
              <a:buFont typeface="Arial" panose="020B0604020202020204" pitchFamily="34" charset="0"/>
              <a:buChar char="•"/>
            </a:pPr>
            <a:r>
              <a:rPr lang="en-US" sz="1600" b="1" dirty="0"/>
              <a:t>Local image gradients are computed around the </a:t>
            </a:r>
            <a:r>
              <a:rPr lang="en-US" sz="1600" b="1" dirty="0" err="1"/>
              <a:t>keypoint</a:t>
            </a:r>
            <a:r>
              <a:rPr lang="en-US" sz="1600" b="1" dirty="0"/>
              <a:t>, and a histogram of gradient orientations is created.</a:t>
            </a:r>
          </a:p>
          <a:p>
            <a:pPr marL="342900" indent="-342900" algn="just">
              <a:buFont typeface="Arial" panose="020B0604020202020204" pitchFamily="34" charset="0"/>
              <a:buChar char="•"/>
            </a:pPr>
            <a:r>
              <a:rPr lang="en-US" sz="1600" b="1" dirty="0"/>
              <a:t>The dominant orientation in the histogram is selected as the </a:t>
            </a:r>
            <a:r>
              <a:rPr lang="en-US" sz="1600" b="1" dirty="0" err="1"/>
              <a:t>keypoint's</a:t>
            </a:r>
            <a:r>
              <a:rPr lang="en-US" sz="1600" b="1" dirty="0"/>
              <a:t> orientation.</a:t>
            </a:r>
          </a:p>
          <a:p>
            <a:pPr algn="just"/>
            <a:r>
              <a:rPr lang="en-US" sz="1600" b="1" dirty="0"/>
              <a:t>d. Descriptor generation:</a:t>
            </a:r>
          </a:p>
          <a:p>
            <a:pPr marL="342900" indent="-342900" algn="just">
              <a:buFont typeface="Arial" panose="020B0604020202020204" pitchFamily="34" charset="0"/>
              <a:buChar char="•"/>
            </a:pPr>
            <a:r>
              <a:rPr lang="en-US" sz="1600" b="1" dirty="0"/>
              <a:t>SIFT generates a descriptor for each </a:t>
            </a:r>
            <a:r>
              <a:rPr lang="en-US" sz="1600" b="1" dirty="0" err="1"/>
              <a:t>keypoint</a:t>
            </a:r>
            <a:r>
              <a:rPr lang="en-US" sz="1600" b="1" dirty="0"/>
              <a:t>, which captures the local appearance and structure around the </a:t>
            </a:r>
            <a:r>
              <a:rPr lang="en-US" sz="1600" b="1" dirty="0" err="1"/>
              <a:t>keypoint</a:t>
            </a:r>
            <a:r>
              <a:rPr lang="en-US" sz="1600" b="1" dirty="0"/>
              <a:t>.</a:t>
            </a:r>
          </a:p>
          <a:p>
            <a:pPr marL="342900" indent="-342900" algn="just">
              <a:buFont typeface="Arial" panose="020B0604020202020204" pitchFamily="34" charset="0"/>
              <a:buChar char="•"/>
            </a:pPr>
            <a:r>
              <a:rPr lang="en-US" sz="1600" b="1" dirty="0"/>
              <a:t>The region around the </a:t>
            </a:r>
            <a:r>
              <a:rPr lang="en-US" sz="1600" b="1" dirty="0" err="1"/>
              <a:t>keypoint</a:t>
            </a:r>
            <a:r>
              <a:rPr lang="en-US" sz="1600" b="1" dirty="0"/>
              <a:t> is divided into smaller subregions or bins.</a:t>
            </a:r>
          </a:p>
          <a:p>
            <a:pPr marL="342900" indent="-342900" algn="just">
              <a:buFont typeface="Arial" panose="020B0604020202020204" pitchFamily="34" charset="0"/>
              <a:buChar char="•"/>
            </a:pPr>
            <a:r>
              <a:rPr lang="en-US" sz="1600" b="1" dirty="0"/>
              <a:t>For each subregion, gradient magnitudes and orientations are computed, forming a gradient histogram.</a:t>
            </a:r>
          </a:p>
          <a:p>
            <a:pPr marL="342900" indent="-342900" algn="just">
              <a:buFont typeface="Arial" panose="020B0604020202020204" pitchFamily="34" charset="0"/>
              <a:buChar char="•"/>
            </a:pPr>
            <a:r>
              <a:rPr lang="en-US" sz="1600" b="1" dirty="0"/>
              <a:t>The histogram bins are weighted by the gradient magnitudes, providing robustness to illumination changes.</a:t>
            </a:r>
          </a:p>
          <a:p>
            <a:pPr marL="342900" indent="-342900" algn="just">
              <a:buFont typeface="Arial" panose="020B0604020202020204" pitchFamily="34" charset="0"/>
              <a:buChar char="•"/>
            </a:pPr>
            <a:r>
              <a:rPr lang="en-US" sz="1600" b="1" dirty="0"/>
              <a:t>Finally, the histogram bins are concatenated to form the SIFT descriptor.</a:t>
            </a:r>
          </a:p>
        </p:txBody>
      </p:sp>
    </p:spTree>
    <p:extLst>
      <p:ext uri="{BB962C8B-B14F-4D97-AF65-F5344CB8AC3E}">
        <p14:creationId xmlns:p14="http://schemas.microsoft.com/office/powerpoint/2010/main" val="105903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linds(horizontal)">
                                      <p:cBhvr>
                                        <p:cTn id="27" dur="500"/>
                                        <p:tgtEl>
                                          <p:spTgt spid="3">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linds(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linds(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linds(horizont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blinds(horizontal)">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85530"/>
            <a:ext cx="10880034" cy="1457740"/>
          </a:xfrm>
        </p:spPr>
        <p:txBody>
          <a:bodyPr>
            <a:normAutofit fontScale="90000"/>
          </a:bodyPr>
          <a:lstStyle/>
          <a:p>
            <a:r>
              <a:rPr lang="en-US" dirty="0">
                <a:solidFill>
                  <a:srgbClr val="00B0F0"/>
                </a:solidFill>
              </a:rPr>
              <a:t>Scale-Invariant Feature Transform (SIFT)</a:t>
            </a:r>
            <a:endParaRPr lang="en-IN" dirty="0">
              <a:solidFill>
                <a:srgbClr val="00B0F0"/>
              </a:solidFill>
            </a:endParaRPr>
          </a:p>
        </p:txBody>
      </p:sp>
      <p:sp>
        <p:nvSpPr>
          <p:cNvPr id="3" name="Subtitle 2"/>
          <p:cNvSpPr>
            <a:spLocks noGrp="1"/>
          </p:cNvSpPr>
          <p:nvPr>
            <p:ph type="subTitle" idx="1"/>
          </p:nvPr>
        </p:nvSpPr>
        <p:spPr>
          <a:xfrm>
            <a:off x="914401" y="1643270"/>
            <a:ext cx="10204173" cy="4738058"/>
          </a:xfrm>
        </p:spPr>
        <p:txBody>
          <a:bodyPr>
            <a:noAutofit/>
          </a:bodyPr>
          <a:lstStyle/>
          <a:p>
            <a:pPr algn="just"/>
            <a:r>
              <a:rPr lang="en-US" sz="2000" b="1" dirty="0"/>
              <a:t>Advantages and applications of SIFT:</a:t>
            </a:r>
          </a:p>
          <a:p>
            <a:pPr marL="285750" indent="-285750" algn="just">
              <a:buFont typeface="Arial" panose="020B0604020202020204" pitchFamily="34" charset="0"/>
              <a:buChar char="•"/>
            </a:pPr>
            <a:r>
              <a:rPr lang="en-US" sz="2000" b="1" dirty="0"/>
              <a:t>Scale invariance: SIFT </a:t>
            </a:r>
            <a:r>
              <a:rPr lang="en-US" sz="2000" b="1" dirty="0" err="1"/>
              <a:t>keypoints</a:t>
            </a:r>
            <a:r>
              <a:rPr lang="en-US" sz="2000" b="1" dirty="0"/>
              <a:t> and descriptors are invariant to scale changes, making them suitable for matching objects across different image resolutions.</a:t>
            </a:r>
          </a:p>
          <a:p>
            <a:pPr marL="285750" indent="-285750" algn="just">
              <a:buFont typeface="Arial" panose="020B0604020202020204" pitchFamily="34" charset="0"/>
              <a:buChar char="•"/>
            </a:pPr>
            <a:r>
              <a:rPr lang="en-US" sz="2000" b="1" dirty="0"/>
              <a:t>Rotation invariance: SIFT </a:t>
            </a:r>
            <a:r>
              <a:rPr lang="en-US" sz="2000" b="1" dirty="0" err="1"/>
              <a:t>keypoints</a:t>
            </a:r>
            <a:r>
              <a:rPr lang="en-US" sz="2000" b="1" dirty="0"/>
              <a:t> can handle rotational changes due to the orientation assignment step.</a:t>
            </a:r>
          </a:p>
          <a:p>
            <a:pPr marL="285750" indent="-285750" algn="just">
              <a:buFont typeface="Arial" panose="020B0604020202020204" pitchFamily="34" charset="0"/>
              <a:buChar char="•"/>
            </a:pPr>
            <a:r>
              <a:rPr lang="en-US" sz="2000" b="1" dirty="0"/>
              <a:t>Illumination invariance: The use of gradient histograms in SIFT descriptors provides robustness to changes in lighting conditions.</a:t>
            </a:r>
          </a:p>
          <a:p>
            <a:pPr marL="285750" indent="-285750" algn="just">
              <a:buFont typeface="Arial" panose="020B0604020202020204" pitchFamily="34" charset="0"/>
              <a:buChar char="•"/>
            </a:pPr>
            <a:r>
              <a:rPr lang="en-US" sz="2000" b="1" dirty="0"/>
              <a:t>Object recognition: SIFT is widely used in object recognition tasks, such as image matching, image retrieval, and object tracking.</a:t>
            </a:r>
          </a:p>
          <a:p>
            <a:pPr marL="285750" indent="-285750" algn="just">
              <a:buFont typeface="Arial" panose="020B0604020202020204" pitchFamily="34" charset="0"/>
              <a:buChar char="•"/>
            </a:pPr>
            <a:r>
              <a:rPr lang="en-US" sz="2000" b="1" dirty="0"/>
              <a:t>Image stitching: SIFT </a:t>
            </a:r>
            <a:r>
              <a:rPr lang="en-US" sz="2000" b="1" dirty="0" err="1"/>
              <a:t>keypoints</a:t>
            </a:r>
            <a:r>
              <a:rPr lang="en-US" sz="2000" b="1" dirty="0"/>
              <a:t> can be used to detect corresponding points in different images, enabling seamless image stitching and panorama creation.</a:t>
            </a:r>
          </a:p>
          <a:p>
            <a:pPr marL="285750" indent="-285750" algn="just">
              <a:buFont typeface="Arial" panose="020B0604020202020204" pitchFamily="34" charset="0"/>
              <a:buChar char="•"/>
            </a:pPr>
            <a:r>
              <a:rPr lang="en-US" sz="2000" b="1" dirty="0"/>
              <a:t>Augmented reality: SIFT features are employed in </a:t>
            </a:r>
            <a:r>
              <a:rPr lang="en-US" sz="2000" b="1" dirty="0" err="1"/>
              <a:t>markerless</a:t>
            </a:r>
            <a:r>
              <a:rPr lang="en-US" sz="2000" b="1" dirty="0"/>
              <a:t> augmented reality applications to track and align virtual objects with real-world scenes.</a:t>
            </a:r>
          </a:p>
        </p:txBody>
      </p:sp>
    </p:spTree>
    <p:extLst>
      <p:ext uri="{BB962C8B-B14F-4D97-AF65-F5344CB8AC3E}">
        <p14:creationId xmlns:p14="http://schemas.microsoft.com/office/powerpoint/2010/main" val="273809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2825</TotalTime>
  <Words>3994</Words>
  <Application>Microsoft Office PowerPoint</Application>
  <PresentationFormat>Widescreen</PresentationFormat>
  <Paragraphs>255</Paragraphs>
  <Slides>34</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Calibri Light</vt:lpstr>
      <vt:lpstr>Casper</vt:lpstr>
      <vt:lpstr>Times New Roman</vt:lpstr>
      <vt:lpstr>Unit 2.1</vt:lpstr>
      <vt:lpstr>Contents Slide Master</vt:lpstr>
      <vt:lpstr>CorelDRAW</vt:lpstr>
      <vt:lpstr>PowerPoint Presentation</vt:lpstr>
      <vt:lpstr>Working with features</vt:lpstr>
      <vt:lpstr>Importance of features in computer vision tasks</vt:lpstr>
      <vt:lpstr>Characteristics of robust and distinctive features</vt:lpstr>
      <vt:lpstr>Harris Corner Detector</vt:lpstr>
      <vt:lpstr>Harris Corner Detector</vt:lpstr>
      <vt:lpstr>Scale-Invariant Feature Transform (SIFT)</vt:lpstr>
      <vt:lpstr>Scale-Invariant Feature Transform (SIFT)</vt:lpstr>
      <vt:lpstr>Scale-Invariant Feature Transform (SIFT)</vt:lpstr>
      <vt:lpstr>Speeded-Up Robust Features (SURF)</vt:lpstr>
      <vt:lpstr>Speeded-Up Robust Features (SURF)</vt:lpstr>
      <vt:lpstr>Speeded-Up Robust Features (SURF)</vt:lpstr>
      <vt:lpstr>Evaluation and Performance Metrics for Feature Detection and Extraction</vt:lpstr>
      <vt:lpstr>Evaluation and Performance Metrics for Feature Detection and Extraction</vt:lpstr>
      <vt:lpstr>Characteristics of Effective Features</vt:lpstr>
      <vt:lpstr>Popular Feature Detection and Description Techniques</vt:lpstr>
      <vt:lpstr>Applications of Features in Computer Vision</vt:lpstr>
      <vt:lpstr>Introduction to Feature Detection</vt:lpstr>
      <vt:lpstr>Popular Feature Detection Techniques</vt:lpstr>
      <vt:lpstr>Popular Feature Detection Techniques</vt:lpstr>
      <vt:lpstr>Popular Feature Detection Techniques</vt:lpstr>
      <vt:lpstr>Popular Feature Detection Techniques</vt:lpstr>
      <vt:lpstr>Feature Extraction</vt:lpstr>
      <vt:lpstr>Feature Descriptor Algorithms</vt:lpstr>
      <vt:lpstr>Feature Descriptor Algorithms</vt:lpstr>
      <vt:lpstr>Feature Descriptor Algorithms</vt:lpstr>
      <vt:lpstr>Feature Descriptor Algorithms</vt:lpstr>
      <vt:lpstr>Feature Extraction</vt:lpstr>
      <vt:lpstr>Feature Matching</vt:lpstr>
      <vt:lpstr>Feature Refinement and Enhancement Techniques</vt:lpstr>
      <vt:lpstr>Feature Refinement and Enhancement Techniques</vt:lpstr>
      <vt:lpstr>Feature Refinement and Enhancement Techniques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Payal Thakur</cp:lastModifiedBy>
  <cp:revision>37</cp:revision>
  <dcterms:created xsi:type="dcterms:W3CDTF">2020-06-09T06:07:05Z</dcterms:created>
  <dcterms:modified xsi:type="dcterms:W3CDTF">2023-07-27T05:35:59Z</dcterms:modified>
</cp:coreProperties>
</file>