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18"/>
  </p:notesMasterIdLst>
  <p:handoutMasterIdLst>
    <p:handoutMasterId r:id="rId19"/>
  </p:handoutMasterIdLst>
  <p:sldIdLst>
    <p:sldId id="733" r:id="rId3"/>
    <p:sldId id="260" r:id="rId4"/>
    <p:sldId id="747" r:id="rId5"/>
    <p:sldId id="258" r:id="rId6"/>
    <p:sldId id="291" r:id="rId7"/>
    <p:sldId id="748" r:id="rId8"/>
    <p:sldId id="749" r:id="rId9"/>
    <p:sldId id="750" r:id="rId10"/>
    <p:sldId id="751" r:id="rId11"/>
    <p:sldId id="758" r:id="rId12"/>
    <p:sldId id="759" r:id="rId13"/>
    <p:sldId id="760" r:id="rId14"/>
    <p:sldId id="761" r:id="rId15"/>
    <p:sldId id="732" r:id="rId16"/>
    <p:sldId id="27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76" autoAdjust="0"/>
    <p:restoredTop sz="94660"/>
  </p:normalViewPr>
  <p:slideViewPr>
    <p:cSldViewPr snapToGrid="0">
      <p:cViewPr varScale="1">
        <p:scale>
          <a:sx n="72" d="100"/>
          <a:sy n="72" d="100"/>
        </p:scale>
        <p:origin x="612"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7/27/2023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7/27/2023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E75BCC-52BF-479D-8785-ECCB0FF1F3F2}" type="slidenum">
              <a:rPr lang="en-US" smtClean="0"/>
              <a:pPr/>
              <a:t>1</a:t>
            </a:fld>
            <a:endParaRPr lang="en-US"/>
          </a:p>
        </p:txBody>
      </p:sp>
    </p:spTree>
    <p:extLst>
      <p:ext uri="{BB962C8B-B14F-4D97-AF65-F5344CB8AC3E}">
        <p14:creationId xmlns:p14="http://schemas.microsoft.com/office/powerpoint/2010/main" val="1684087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r>
              <a:rPr lang="en-US" noProof="0"/>
              <a:t>Click icon to add picture</a:t>
            </a:r>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7/27/2023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D4CD2FE-98C3-45FA-A906-61AAB2BDE134}"/>
              </a:ext>
            </a:extLst>
          </p:cNvPr>
          <p:cNvSpPr/>
          <p:nvPr/>
        </p:nvSpPr>
        <p:spPr>
          <a:xfrm>
            <a:off x="799618" y="5133181"/>
            <a:ext cx="9147175"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2" name="Rectangle 31">
            <a:extLst>
              <a:ext uri="{FF2B5EF4-FFF2-40B4-BE49-F238E27FC236}">
                <a16:creationId xmlns:a16="http://schemas.microsoft.com/office/drawing/2014/main" id="{A6BF2B11-C2A5-4306-A95B-694045B2BA5B}"/>
              </a:ext>
            </a:extLst>
          </p:cNvPr>
          <p:cNvSpPr/>
          <p:nvPr/>
        </p:nvSpPr>
        <p:spPr>
          <a:xfrm>
            <a:off x="1751014" y="5902326"/>
            <a:ext cx="33337"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9" name="Slide Number Placeholder 2">
            <a:extLst>
              <a:ext uri="{FF2B5EF4-FFF2-40B4-BE49-F238E27FC236}">
                <a16:creationId xmlns:a16="http://schemas.microsoft.com/office/drawing/2014/main" id="{ABD24066-0342-4E01-A4C0-1D4CA5A6F053}"/>
              </a:ext>
            </a:extLst>
          </p:cNvPr>
          <p:cNvSpPr txBox="1">
            <a:spLocks/>
          </p:cNvSpPr>
          <p:nvPr/>
        </p:nvSpPr>
        <p:spPr bwMode="auto">
          <a:xfrm>
            <a:off x="8096250" y="65087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endParaRPr lang="en-US" altLang="en-US" sz="1200">
              <a:solidFill>
                <a:srgbClr val="898989"/>
              </a:solidFill>
              <a:latin typeface="Calibri" panose="020F0502020204030204" pitchFamily="34" charset="0"/>
            </a:endParaRPr>
          </a:p>
        </p:txBody>
      </p:sp>
      <p:sp>
        <p:nvSpPr>
          <p:cNvPr id="46" name="Right Triangle 45">
            <a:extLst>
              <a:ext uri="{FF2B5EF4-FFF2-40B4-BE49-F238E27FC236}">
                <a16:creationId xmlns:a16="http://schemas.microsoft.com/office/drawing/2014/main" id="{A91DB7E4-D2DD-4965-846A-9309E2D8F8B6}"/>
              </a:ext>
            </a:extLst>
          </p:cNvPr>
          <p:cNvSpPr/>
          <p:nvPr/>
        </p:nvSpPr>
        <p:spPr>
          <a:xfrm flipV="1">
            <a:off x="8655051" y="5940425"/>
            <a:ext cx="968375"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kern="0">
              <a:solidFill>
                <a:srgbClr val="FFFFFF"/>
              </a:solidFill>
              <a:latin typeface="Calibri" panose="020F0502020204030204"/>
              <a:cs typeface="Arial" charset="0"/>
            </a:endParaRPr>
          </a:p>
        </p:txBody>
      </p:sp>
      <p:graphicFrame>
        <p:nvGraphicFramePr>
          <p:cNvPr id="1026" name="Object 2">
            <a:extLst>
              <a:ext uri="{FF2B5EF4-FFF2-40B4-BE49-F238E27FC236}">
                <a16:creationId xmlns:a16="http://schemas.microsoft.com/office/drawing/2014/main" id="{4396BE2B-8700-4F1D-B0D1-1003D25842FC}"/>
              </a:ext>
            </a:extLst>
          </p:cNvPr>
          <p:cNvGraphicFramePr>
            <a:graphicFrameLocks noChangeAspect="1"/>
          </p:cNvGraphicFramePr>
          <p:nvPr/>
        </p:nvGraphicFramePr>
        <p:xfrm>
          <a:off x="1524000" y="2833688"/>
          <a:ext cx="2478088" cy="3148012"/>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1026" name="Object 2">
                        <a:extLst>
                          <a:ext uri="{FF2B5EF4-FFF2-40B4-BE49-F238E27FC236}">
                            <a16:creationId xmlns:a16="http://schemas.microsoft.com/office/drawing/2014/main" id="{4396BE2B-8700-4F1D-B0D1-1003D25842FC}"/>
                          </a:ext>
                        </a:extLst>
                      </p:cNvPr>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1524000" y="2833688"/>
                        <a:ext cx="2478088" cy="314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CB734C5C-E03C-4C79-9996-4FAC5E517017}"/>
              </a:ext>
            </a:extLst>
          </p:cNvPr>
          <p:cNvSpPr/>
          <p:nvPr/>
        </p:nvSpPr>
        <p:spPr>
          <a:xfrm flipH="1">
            <a:off x="6808788" y="-65088"/>
            <a:ext cx="3859212" cy="5853113"/>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kern="0">
              <a:solidFill>
                <a:srgbClr val="FFFFFF"/>
              </a:solidFill>
              <a:latin typeface="Calibri" panose="020F0502020204030204"/>
              <a:cs typeface="Arial" charset="0"/>
            </a:endParaRPr>
          </a:p>
        </p:txBody>
      </p:sp>
      <p:sp>
        <p:nvSpPr>
          <p:cNvPr id="45" name="Rectangle 44">
            <a:extLst>
              <a:ext uri="{FF2B5EF4-FFF2-40B4-BE49-F238E27FC236}">
                <a16:creationId xmlns:a16="http://schemas.microsoft.com/office/drawing/2014/main" id="{C2F356FD-6526-4100-88D1-9BD657FA8D7A}"/>
              </a:ext>
            </a:extLst>
          </p:cNvPr>
          <p:cNvSpPr/>
          <p:nvPr/>
        </p:nvSpPr>
        <p:spPr>
          <a:xfrm>
            <a:off x="3117057" y="2025527"/>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35" name="Picture 29">
            <a:extLst>
              <a:ext uri="{FF2B5EF4-FFF2-40B4-BE49-F238E27FC236}">
                <a16:creationId xmlns:a16="http://schemas.microsoft.com/office/drawing/2014/main" id="{773C086D-AFEA-4332-AFCF-62E63FC98C7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124950" y="136729"/>
            <a:ext cx="2894013" cy="731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a:extLst>
              <a:ext uri="{FF2B5EF4-FFF2-40B4-BE49-F238E27FC236}">
                <a16:creationId xmlns:a16="http://schemas.microsoft.com/office/drawing/2014/main" id="{E41D3879-76E6-468E-9897-930C73361F01}"/>
              </a:ext>
            </a:extLst>
          </p:cNvPr>
          <p:cNvSpPr/>
          <p:nvPr/>
        </p:nvSpPr>
        <p:spPr>
          <a:xfrm rot="10800000" flipV="1">
            <a:off x="8896351" y="5334000"/>
            <a:ext cx="1774825"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7" name="TextBox 35">
            <a:extLst>
              <a:ext uri="{FF2B5EF4-FFF2-40B4-BE49-F238E27FC236}">
                <a16:creationId xmlns:a16="http://schemas.microsoft.com/office/drawing/2014/main" id="{4E8437DB-1CED-4418-B068-B6FD1DBC2A44}"/>
              </a:ext>
            </a:extLst>
          </p:cNvPr>
          <p:cNvSpPr txBox="1">
            <a:spLocks noChangeArrowheads="1"/>
          </p:cNvSpPr>
          <p:nvPr/>
        </p:nvSpPr>
        <p:spPr bwMode="auto">
          <a:xfrm>
            <a:off x="6684963" y="6019801"/>
            <a:ext cx="3695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595959"/>
                </a:solidFill>
                <a:latin typeface="Casper"/>
                <a:ea typeface="Karla"/>
                <a:cs typeface="Karla"/>
              </a:rPr>
              <a:t>DISCOVER . </a:t>
            </a:r>
            <a:r>
              <a:rPr lang="en-US" altLang="en-US" sz="2000" b="1">
                <a:solidFill>
                  <a:srgbClr val="C00000"/>
                </a:solidFill>
                <a:latin typeface="Casper"/>
                <a:ea typeface="Karla"/>
                <a:cs typeface="Karla"/>
              </a:rPr>
              <a:t>LEARN</a:t>
            </a:r>
            <a:r>
              <a:rPr lang="en-US" altLang="en-US" sz="2000" b="1">
                <a:solidFill>
                  <a:srgbClr val="595959"/>
                </a:solidFill>
                <a:latin typeface="Casper"/>
                <a:ea typeface="Karla"/>
                <a:cs typeface="Karla"/>
              </a:rPr>
              <a:t> . EMPOWER</a:t>
            </a:r>
            <a:endParaRPr lang="en-US" altLang="en-US" sz="1200" b="1">
              <a:solidFill>
                <a:srgbClr val="000000"/>
              </a:solidFill>
              <a:latin typeface="Casper"/>
            </a:endParaRPr>
          </a:p>
          <a:p>
            <a:pPr eaLnBrk="1" hangingPunct="1"/>
            <a:endParaRPr lang="en-US" altLang="en-US" sz="1600" b="1">
              <a:latin typeface="Casper"/>
            </a:endParaRPr>
          </a:p>
        </p:txBody>
      </p:sp>
      <p:sp>
        <p:nvSpPr>
          <p:cNvPr id="52" name="Rectangle 51">
            <a:extLst>
              <a:ext uri="{FF2B5EF4-FFF2-40B4-BE49-F238E27FC236}">
                <a16:creationId xmlns:a16="http://schemas.microsoft.com/office/drawing/2014/main" id="{430A7DB1-986F-464A-BEDB-749DC5B13041}"/>
              </a:ext>
            </a:extLst>
          </p:cNvPr>
          <p:cNvSpPr/>
          <p:nvPr/>
        </p:nvSpPr>
        <p:spPr>
          <a:xfrm>
            <a:off x="6688139" y="6043614"/>
            <a:ext cx="34925"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40" name="TextBox 25">
            <a:extLst>
              <a:ext uri="{FF2B5EF4-FFF2-40B4-BE49-F238E27FC236}">
                <a16:creationId xmlns:a16="http://schemas.microsoft.com/office/drawing/2014/main" id="{3C41BE81-A990-417E-9339-570115F21505}"/>
              </a:ext>
            </a:extLst>
          </p:cNvPr>
          <p:cNvSpPr txBox="1">
            <a:spLocks noChangeArrowheads="1"/>
          </p:cNvSpPr>
          <p:nvPr/>
        </p:nvSpPr>
        <p:spPr bwMode="auto">
          <a:xfrm>
            <a:off x="1520826" y="1801404"/>
            <a:ext cx="8494713" cy="262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UNIVERSITY INSTITUTE OF ENGINEERING</a:t>
            </a:r>
          </a:p>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COMPUTER SCIENCE ENGINEERING</a:t>
            </a:r>
          </a:p>
          <a:p>
            <a:pPr algn="ctr" eaLnBrk="1" hangingPunct="1">
              <a:lnSpc>
                <a:spcPct val="90000"/>
              </a:lnSpc>
              <a:spcAft>
                <a:spcPct val="35000"/>
              </a:spcAft>
            </a:pPr>
            <a:r>
              <a:rPr lang="en-US" altLang="en-US" sz="3200" b="1" dirty="0">
                <a:solidFill>
                  <a:srgbClr val="262626"/>
                </a:solidFill>
                <a:latin typeface="Times New Roman" panose="02020603050405020304" pitchFamily="18" charset="0"/>
                <a:cs typeface="Times New Roman" panose="02020603050405020304" pitchFamily="18" charset="0"/>
              </a:rPr>
              <a:t> </a:t>
            </a:r>
          </a:p>
          <a:p>
            <a:pPr eaLnBrk="1" hangingPunct="1"/>
            <a:endParaRPr lang="en-US" altLang="en-US" sz="1600"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F157B230-A273-4496-831C-28D88743362F}"/>
              </a:ext>
            </a:extLst>
          </p:cNvPr>
          <p:cNvSpPr/>
          <p:nvPr/>
        </p:nvSpPr>
        <p:spPr>
          <a:xfrm>
            <a:off x="1533526" y="3949034"/>
            <a:ext cx="8686801" cy="2483517"/>
          </a:xfrm>
          <a:prstGeom prst="rect">
            <a:avLst/>
          </a:prstGeom>
        </p:spPr>
        <p:txBody>
          <a:bodyPr wrap="square" lIns="82058" tIns="41029" rIns="82058" bIns="41029">
            <a:spAutoFit/>
          </a:bodyPr>
          <a:lstStyle/>
          <a:p>
            <a:pPr algn="ctr"/>
            <a:r>
              <a:rPr lang="en-US" sz="3600" dirty="0">
                <a:latin typeface="Times New Roman" pitchFamily="18" charset="0"/>
                <a:cs typeface="Times New Roman" pitchFamily="18" charset="0"/>
              </a:rPr>
              <a:t>Computer Vision</a:t>
            </a:r>
            <a:br>
              <a:rPr lang="en-US" sz="2800" dirty="0">
                <a:latin typeface="Times New Roman" pitchFamily="18" charset="0"/>
                <a:cs typeface="Times New Roman" pitchFamily="18" charset="0"/>
              </a:rPr>
            </a:br>
            <a:r>
              <a:rPr lang="en-US" sz="2800" b="1" dirty="0">
                <a:solidFill>
                  <a:srgbClr val="C00000"/>
                </a:solidFill>
                <a:latin typeface="Times New Roman" pitchFamily="18" charset="0"/>
                <a:cs typeface="Times New Roman" pitchFamily="18" charset="0"/>
              </a:rPr>
              <a:t>(CST-422)</a:t>
            </a:r>
            <a:br>
              <a:rPr lang="en-US" sz="2800" dirty="0">
                <a:latin typeface="Times New Roman" pitchFamily="18" charset="0"/>
                <a:cs typeface="Times New Roman" pitchFamily="18" charset="0"/>
              </a:rPr>
            </a:br>
            <a:endParaRPr lang="en-US" sz="2800" dirty="0">
              <a:latin typeface="Times New Roman" pitchFamily="18" charset="0"/>
              <a:cs typeface="Times New Roman" pitchFamily="18" charset="0"/>
            </a:endParaRPr>
          </a:p>
          <a:p>
            <a:pPr algn="ctr"/>
            <a:r>
              <a:rPr lang="en-US" sz="2800" dirty="0">
                <a:latin typeface="Times New Roman" pitchFamily="18" charset="0"/>
                <a:cs typeface="Times New Roman" pitchFamily="18" charset="0"/>
              </a:rPr>
              <a:t>Prepared By : Payal Thakur(E12720)</a:t>
            </a:r>
          </a:p>
          <a:p>
            <a:pPr algn="ctr"/>
            <a:endParaRPr lang="en-US" sz="3600" dirty="0">
              <a:latin typeface="Times New Roman" pitchFamily="18" charset="0"/>
              <a:cs typeface="Times New Roman" pitchFamily="18" charset="0"/>
            </a:endParaRPr>
          </a:p>
        </p:txBody>
      </p:sp>
      <p:sp>
        <p:nvSpPr>
          <p:cNvPr id="16" name="TextBox 15">
            <a:extLst>
              <a:ext uri="{FF2B5EF4-FFF2-40B4-BE49-F238E27FC236}">
                <a16:creationId xmlns:a16="http://schemas.microsoft.com/office/drawing/2014/main" id="{69A7FBBD-E70B-4A61-9F06-784018E1B589}"/>
              </a:ext>
            </a:extLst>
          </p:cNvPr>
          <p:cNvSpPr txBox="1"/>
          <p:nvPr/>
        </p:nvSpPr>
        <p:spPr>
          <a:xfrm>
            <a:off x="365748" y="5895360"/>
            <a:ext cx="6094520" cy="646331"/>
          </a:xfrm>
          <a:prstGeom prst="rect">
            <a:avLst/>
          </a:prstGeom>
          <a:noFill/>
        </p:spPr>
        <p:txBody>
          <a:bodyPr wrap="square">
            <a:spAutoFit/>
          </a:bodyPr>
          <a:lstStyle/>
          <a:p>
            <a:pPr algn="l"/>
            <a:r>
              <a:rPr lang="en-US" sz="1800" b="1" dirty="0">
                <a:solidFill>
                  <a:srgbClr val="00B0F0"/>
                </a:solidFill>
              </a:rPr>
              <a:t>Topic: Image Registration: Transformations, Feature-Based Image Registration, Visually Selecting Control Points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1" y="185530"/>
            <a:ext cx="10880034" cy="1113183"/>
          </a:xfrm>
        </p:spPr>
        <p:txBody>
          <a:bodyPr>
            <a:normAutofit/>
          </a:bodyPr>
          <a:lstStyle/>
          <a:p>
            <a:r>
              <a:rPr lang="en-US" dirty="0">
                <a:solidFill>
                  <a:srgbClr val="00B0F0"/>
                </a:solidFill>
              </a:rPr>
              <a:t>Application of Image Registration</a:t>
            </a:r>
            <a:endParaRPr lang="en-IN" dirty="0">
              <a:solidFill>
                <a:srgbClr val="00B0F0"/>
              </a:solidFill>
            </a:endParaRPr>
          </a:p>
        </p:txBody>
      </p:sp>
      <p:sp>
        <p:nvSpPr>
          <p:cNvPr id="3" name="Subtitle 2"/>
          <p:cNvSpPr>
            <a:spLocks noGrp="1"/>
          </p:cNvSpPr>
          <p:nvPr>
            <p:ph type="subTitle" idx="1"/>
          </p:nvPr>
        </p:nvSpPr>
        <p:spPr>
          <a:xfrm>
            <a:off x="914401" y="1643270"/>
            <a:ext cx="10204173" cy="4738058"/>
          </a:xfrm>
        </p:spPr>
        <p:txBody>
          <a:bodyPr>
            <a:noAutofit/>
          </a:bodyPr>
          <a:lstStyle/>
          <a:p>
            <a:pPr algn="just"/>
            <a:r>
              <a:rPr lang="en-US" sz="2800" b="1" dirty="0"/>
              <a:t>Augmented Reality (AR):</a:t>
            </a:r>
          </a:p>
          <a:p>
            <a:pPr marL="457200" indent="-457200" algn="just">
              <a:buFont typeface="Arial" panose="020B0604020202020204" pitchFamily="34" charset="0"/>
              <a:buChar char="•"/>
            </a:pPr>
            <a:r>
              <a:rPr lang="en-US" sz="2800" b="1" dirty="0"/>
              <a:t>Image registration is a fundamental component in augmented reality systems, where virtual objects or information are overlaid onto the real-world scene.</a:t>
            </a:r>
          </a:p>
          <a:p>
            <a:pPr marL="457200" indent="-457200" algn="just">
              <a:buFont typeface="Arial" panose="020B0604020202020204" pitchFamily="34" charset="0"/>
              <a:buChar char="•"/>
            </a:pPr>
            <a:r>
              <a:rPr lang="en-US" sz="2800" b="1" dirty="0"/>
              <a:t>By aligning virtual objects with the real-world environment, image registration enhances the realism and coherence of the augmented content.</a:t>
            </a:r>
          </a:p>
          <a:p>
            <a:pPr marL="457200" indent="-457200" algn="just">
              <a:buFont typeface="Arial" panose="020B0604020202020204" pitchFamily="34" charset="0"/>
              <a:buChar char="•"/>
            </a:pPr>
            <a:r>
              <a:rPr lang="en-US" sz="2800" b="1" dirty="0"/>
              <a:t>Applications of AR with image registration include virtual try-on in the fashion industry, interactive gaming experiences, virtual tours, and training simulations.</a:t>
            </a:r>
          </a:p>
        </p:txBody>
      </p:sp>
    </p:spTree>
    <p:extLst>
      <p:ext uri="{BB962C8B-B14F-4D97-AF65-F5344CB8AC3E}">
        <p14:creationId xmlns:p14="http://schemas.microsoft.com/office/powerpoint/2010/main" val="110514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1" y="185530"/>
            <a:ext cx="10880034" cy="1113183"/>
          </a:xfrm>
        </p:spPr>
        <p:txBody>
          <a:bodyPr>
            <a:normAutofit/>
          </a:bodyPr>
          <a:lstStyle/>
          <a:p>
            <a:r>
              <a:rPr lang="en-US" dirty="0">
                <a:solidFill>
                  <a:srgbClr val="00B0F0"/>
                </a:solidFill>
              </a:rPr>
              <a:t>Application of Image Registration</a:t>
            </a:r>
            <a:endParaRPr lang="en-IN" dirty="0">
              <a:solidFill>
                <a:srgbClr val="00B0F0"/>
              </a:solidFill>
            </a:endParaRPr>
          </a:p>
        </p:txBody>
      </p:sp>
      <p:sp>
        <p:nvSpPr>
          <p:cNvPr id="3" name="Subtitle 2"/>
          <p:cNvSpPr>
            <a:spLocks noGrp="1"/>
          </p:cNvSpPr>
          <p:nvPr>
            <p:ph type="subTitle" idx="1"/>
          </p:nvPr>
        </p:nvSpPr>
        <p:spPr>
          <a:xfrm>
            <a:off x="914401" y="1643270"/>
            <a:ext cx="10204173" cy="4738058"/>
          </a:xfrm>
        </p:spPr>
        <p:txBody>
          <a:bodyPr>
            <a:noAutofit/>
          </a:bodyPr>
          <a:lstStyle/>
          <a:p>
            <a:pPr algn="just"/>
            <a:r>
              <a:rPr lang="en-US" sz="2800" b="1" dirty="0"/>
              <a:t>Image Stitching:</a:t>
            </a:r>
          </a:p>
          <a:p>
            <a:pPr marL="457200" indent="-457200" algn="just">
              <a:buFont typeface="Arial" panose="020B0604020202020204" pitchFamily="34" charset="0"/>
              <a:buChar char="•"/>
            </a:pPr>
            <a:r>
              <a:rPr lang="en-US" sz="2800" b="1" dirty="0"/>
              <a:t>Image stitching involves combining multiple images of a scene to create a single wide-angle or panoramic image.</a:t>
            </a:r>
          </a:p>
          <a:p>
            <a:pPr marL="457200" indent="-457200" algn="just">
              <a:buFont typeface="Arial" panose="020B0604020202020204" pitchFamily="34" charset="0"/>
              <a:buChar char="•"/>
            </a:pPr>
            <a:r>
              <a:rPr lang="en-US" sz="2800" b="1" dirty="0"/>
              <a:t>Image registration is a crucial step in the image stitching process, as it aligns the overlapping regions of the input images to create a seamless composite image.</a:t>
            </a:r>
          </a:p>
          <a:p>
            <a:pPr marL="457200" indent="-457200" algn="just">
              <a:buFont typeface="Arial" panose="020B0604020202020204" pitchFamily="34" charset="0"/>
              <a:buChar char="•"/>
            </a:pPr>
            <a:r>
              <a:rPr lang="en-US" sz="2800" b="1" dirty="0"/>
              <a:t>By registering images, image stitching enables the creation of wide-angle landscape photographs, architectural photography, and immersive 360-degree images for virtual tours or virtual reality experiences.</a:t>
            </a:r>
          </a:p>
        </p:txBody>
      </p:sp>
    </p:spTree>
    <p:extLst>
      <p:ext uri="{BB962C8B-B14F-4D97-AF65-F5344CB8AC3E}">
        <p14:creationId xmlns:p14="http://schemas.microsoft.com/office/powerpoint/2010/main" val="4115692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1" y="185530"/>
            <a:ext cx="10880034" cy="1113183"/>
          </a:xfrm>
        </p:spPr>
        <p:txBody>
          <a:bodyPr>
            <a:normAutofit/>
          </a:bodyPr>
          <a:lstStyle/>
          <a:p>
            <a:r>
              <a:rPr lang="en-US" dirty="0">
                <a:solidFill>
                  <a:srgbClr val="00B0F0"/>
                </a:solidFill>
              </a:rPr>
              <a:t>Application of Image Registration</a:t>
            </a:r>
            <a:endParaRPr lang="en-IN" dirty="0">
              <a:solidFill>
                <a:srgbClr val="00B0F0"/>
              </a:solidFill>
            </a:endParaRPr>
          </a:p>
        </p:txBody>
      </p:sp>
      <p:sp>
        <p:nvSpPr>
          <p:cNvPr id="3" name="Subtitle 2"/>
          <p:cNvSpPr>
            <a:spLocks noGrp="1"/>
          </p:cNvSpPr>
          <p:nvPr>
            <p:ph type="subTitle" idx="1"/>
          </p:nvPr>
        </p:nvSpPr>
        <p:spPr>
          <a:xfrm>
            <a:off x="914401" y="1643270"/>
            <a:ext cx="10204173" cy="4738058"/>
          </a:xfrm>
        </p:spPr>
        <p:txBody>
          <a:bodyPr>
            <a:noAutofit/>
          </a:bodyPr>
          <a:lstStyle/>
          <a:p>
            <a:pPr algn="just"/>
            <a:r>
              <a:rPr lang="en-US" sz="2800" b="1" dirty="0"/>
              <a:t>Computer Vision and Object Recognition:</a:t>
            </a:r>
          </a:p>
          <a:p>
            <a:pPr marL="457200" indent="-457200" algn="just">
              <a:buFont typeface="Arial" panose="020B0604020202020204" pitchFamily="34" charset="0"/>
              <a:buChar char="•"/>
            </a:pPr>
            <a:r>
              <a:rPr lang="en-US" sz="2800" b="1" dirty="0"/>
              <a:t>Image registration is used in computer vision applications to align images for object recognition, tracking, and motion estimation.</a:t>
            </a:r>
          </a:p>
          <a:p>
            <a:pPr marL="457200" indent="-457200" algn="just">
              <a:buFont typeface="Arial" panose="020B0604020202020204" pitchFamily="34" charset="0"/>
              <a:buChar char="•"/>
            </a:pPr>
            <a:r>
              <a:rPr lang="en-US" sz="2800" b="1" dirty="0"/>
              <a:t>By aligning images, object recognition algorithms can compare features or templates across different images, improving accuracy and robustness.</a:t>
            </a:r>
          </a:p>
          <a:p>
            <a:pPr marL="457200" indent="-457200" algn="just">
              <a:buFont typeface="Arial" panose="020B0604020202020204" pitchFamily="34" charset="0"/>
              <a:buChar char="•"/>
            </a:pPr>
            <a:r>
              <a:rPr lang="en-US" sz="2800" b="1" dirty="0"/>
              <a:t>Image registration is also employed in visual odometry and simultaneous localization and mapping (SLAM) algorithms, which estimate the camera pose and reconstruct the 3D environment from image sequences.</a:t>
            </a:r>
          </a:p>
        </p:txBody>
      </p:sp>
    </p:spTree>
    <p:extLst>
      <p:ext uri="{BB962C8B-B14F-4D97-AF65-F5344CB8AC3E}">
        <p14:creationId xmlns:p14="http://schemas.microsoft.com/office/powerpoint/2010/main" val="3326997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1" y="185530"/>
            <a:ext cx="10880034" cy="1113183"/>
          </a:xfrm>
        </p:spPr>
        <p:txBody>
          <a:bodyPr>
            <a:normAutofit/>
          </a:bodyPr>
          <a:lstStyle/>
          <a:p>
            <a:r>
              <a:rPr lang="en-US" dirty="0">
                <a:solidFill>
                  <a:srgbClr val="00B0F0"/>
                </a:solidFill>
              </a:rPr>
              <a:t>Application of Image Registration</a:t>
            </a:r>
            <a:endParaRPr lang="en-IN" dirty="0">
              <a:solidFill>
                <a:srgbClr val="00B0F0"/>
              </a:solidFill>
            </a:endParaRPr>
          </a:p>
        </p:txBody>
      </p:sp>
      <p:sp>
        <p:nvSpPr>
          <p:cNvPr id="3" name="Subtitle 2"/>
          <p:cNvSpPr>
            <a:spLocks noGrp="1"/>
          </p:cNvSpPr>
          <p:nvPr>
            <p:ph type="subTitle" idx="1"/>
          </p:nvPr>
        </p:nvSpPr>
        <p:spPr>
          <a:xfrm>
            <a:off x="914401" y="1643270"/>
            <a:ext cx="10204173" cy="4738058"/>
          </a:xfrm>
        </p:spPr>
        <p:txBody>
          <a:bodyPr>
            <a:noAutofit/>
          </a:bodyPr>
          <a:lstStyle/>
          <a:p>
            <a:pPr algn="just"/>
            <a:r>
              <a:rPr lang="en-US" sz="2800" b="1" dirty="0"/>
              <a:t>Image Restoration and Super-resolution:</a:t>
            </a:r>
          </a:p>
          <a:p>
            <a:pPr marL="457200" indent="-457200" algn="just">
              <a:buFont typeface="Arial" panose="020B0604020202020204" pitchFamily="34" charset="0"/>
              <a:buChar char="•"/>
            </a:pPr>
            <a:r>
              <a:rPr lang="en-US" sz="2800" b="1" dirty="0"/>
              <a:t>Image registration is utilized in image restoration techniques, where degraded images are aligned with reference images to recover the original or high-quality version.</a:t>
            </a:r>
          </a:p>
          <a:p>
            <a:pPr marL="457200" indent="-457200" algn="just">
              <a:buFont typeface="Arial" panose="020B0604020202020204" pitchFamily="34" charset="0"/>
              <a:buChar char="•"/>
            </a:pPr>
            <a:r>
              <a:rPr lang="en-US" sz="2800" b="1" dirty="0"/>
              <a:t>By registering images, information from multiple degraded or low-resolution images can be combined to enhance image quality, reduce noise, or remove artifacts.</a:t>
            </a:r>
          </a:p>
        </p:txBody>
      </p:sp>
    </p:spTree>
    <p:extLst>
      <p:ext uri="{BB962C8B-B14F-4D97-AF65-F5344CB8AC3E}">
        <p14:creationId xmlns:p14="http://schemas.microsoft.com/office/powerpoint/2010/main" val="208205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8906D-BCE2-4D7F-A782-C0CA6B8342B0}"/>
              </a:ext>
            </a:extLst>
          </p:cNvPr>
          <p:cNvSpPr>
            <a:spLocks noGrp="1"/>
          </p:cNvSpPr>
          <p:nvPr>
            <p:ph type="title"/>
          </p:nvPr>
        </p:nvSpPr>
        <p:spPr>
          <a:xfrm>
            <a:off x="722790" y="1"/>
            <a:ext cx="10515600" cy="967666"/>
          </a:xfrm>
        </p:spPr>
        <p:txBody>
          <a:bodyPr>
            <a:normAutofit/>
          </a:bodyPr>
          <a:lstStyle/>
          <a:p>
            <a:r>
              <a:rPr lang="en-US" sz="4800" dirty="0">
                <a:latin typeface="Times New Roman" panose="02020603050405020304" pitchFamily="18" charset="0"/>
                <a:cs typeface="Times New Roman" panose="02020603050405020304" pitchFamily="18" charset="0"/>
              </a:rPr>
              <a:t>References:-</a:t>
            </a:r>
            <a:endParaRPr lang="en-IN" sz="48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525973CB-DF31-4820-AE3F-ECEFF3DD6C2F}"/>
              </a:ext>
            </a:extLst>
          </p:cNvPr>
          <p:cNvSpPr>
            <a:spLocks noGrp="1"/>
          </p:cNvSpPr>
          <p:nvPr>
            <p:ph idx="1"/>
          </p:nvPr>
        </p:nvSpPr>
        <p:spPr>
          <a:xfrm>
            <a:off x="838200" y="967667"/>
            <a:ext cx="10515600" cy="4478976"/>
          </a:xfrm>
        </p:spPr>
        <p:txBody>
          <a:bodyPr>
            <a:normAutofit lnSpcReduction="10000"/>
          </a:bodyPr>
          <a:lstStyle/>
          <a:p>
            <a:pPr marL="0" indent="0" algn="ctr">
              <a:buNone/>
            </a:pPr>
            <a:r>
              <a:rPr lang="en-US" sz="1600" b="1" dirty="0">
                <a:latin typeface="Times New Roman" panose="02020603050405020304" pitchFamily="18" charset="0"/>
                <a:cs typeface="Times New Roman" panose="02020603050405020304" pitchFamily="18" charset="0"/>
              </a:rPr>
              <a:t>Books:-</a:t>
            </a:r>
          </a:p>
          <a:p>
            <a:r>
              <a:rPr lang="en-US" sz="16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"Computer Vision: Algorithms and Applications" by Richard </a:t>
            </a:r>
            <a:r>
              <a:rPr lang="en-US" sz="1600" dirty="0" err="1">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Szeliski</a:t>
            </a:r>
            <a:r>
              <a:rPr lang="en-US" sz="16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Chapter 6: Image Alignment and Stitching covers the topic of image registration and related concepts.</a:t>
            </a:r>
          </a:p>
          <a:p>
            <a:r>
              <a:rPr lang="en-US" sz="16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"Digital Image Processing" by Rafael C. Gonzalez and Richard E. Woods. Chapter 4: Image Transforms in Image Processing provides a comprehensive overview of image </a:t>
            </a:r>
            <a:r>
              <a:rPr lang="en-US" sz="160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transformations.</a:t>
            </a:r>
          </a:p>
          <a:p>
            <a:r>
              <a:rPr lang="en-US" sz="160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Computer Vision: A Modern Approach" by David A. Forsyth and Jean Ponce. This textbook provides a comprehensive introduction to computer vision, covering both traditional and modern techniques. It covers topics such as feature extraction, feature matching, motion estimation, and object tracking. The book includes numerous illustrations, exercises, and MATLAB code snippets.</a:t>
            </a:r>
          </a:p>
          <a:p>
            <a:pPr marL="0" indent="0" algn="ctr">
              <a:buNone/>
            </a:pPr>
            <a:r>
              <a:rPr lang="en-IN" sz="1600" b="1"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Video Links</a:t>
            </a:r>
          </a:p>
          <a:p>
            <a:r>
              <a:rPr lang="en-US" sz="1600" dirty="0">
                <a:solidFill>
                  <a:srgbClr val="262626"/>
                </a:solidFill>
                <a:latin typeface="Times New Roman" panose="02020603050405020304" pitchFamily="18" charset="0"/>
                <a:cs typeface="Times New Roman" panose="02020603050405020304" pitchFamily="18" charset="0"/>
              </a:rPr>
              <a:t>"Feature Detection and Description" by Stanford University - Computer Vision (CS231n). Available on YouTube: https://www.youtube.com/watch?v=H-HVZJ7kGI0</a:t>
            </a:r>
          </a:p>
          <a:p>
            <a:r>
              <a:rPr lang="en-US" sz="1600" dirty="0">
                <a:solidFill>
                  <a:srgbClr val="262626"/>
                </a:solidFill>
                <a:latin typeface="Times New Roman" panose="02020603050405020304" pitchFamily="18" charset="0"/>
                <a:cs typeface="Times New Roman" panose="02020603050405020304" pitchFamily="18" charset="0"/>
              </a:rPr>
              <a:t>"Feature Matching and </a:t>
            </a:r>
            <a:r>
              <a:rPr lang="en-US" sz="1600" dirty="0" err="1">
                <a:solidFill>
                  <a:srgbClr val="262626"/>
                </a:solidFill>
                <a:latin typeface="Times New Roman" panose="02020603050405020304" pitchFamily="18" charset="0"/>
                <a:cs typeface="Times New Roman" panose="02020603050405020304" pitchFamily="18" charset="0"/>
              </a:rPr>
              <a:t>Homography</a:t>
            </a:r>
            <a:r>
              <a:rPr lang="en-US" sz="1600" dirty="0">
                <a:solidFill>
                  <a:srgbClr val="262626"/>
                </a:solidFill>
                <a:latin typeface="Times New Roman" panose="02020603050405020304" pitchFamily="18" charset="0"/>
                <a:cs typeface="Times New Roman" panose="02020603050405020304" pitchFamily="18" charset="0"/>
              </a:rPr>
              <a:t>" by University of Washington - Computer Vision (CSE 576). Available on YouTube: https://www.youtube.com/watch?v=uvSCXyYpG9k</a:t>
            </a:r>
          </a:p>
          <a:p>
            <a:r>
              <a:rPr lang="en-US" sz="1600" dirty="0">
                <a:solidFill>
                  <a:srgbClr val="262626"/>
                </a:solidFill>
                <a:latin typeface="Times New Roman" panose="02020603050405020304" pitchFamily="18" charset="0"/>
                <a:cs typeface="Times New Roman" panose="02020603050405020304" pitchFamily="18" charset="0"/>
              </a:rPr>
              <a:t>"Introduction to Feature Detection and Matching" by OpenCV. Available on YouTube: https://www.youtube.com/watch?v=AWoG8vdw4pA</a:t>
            </a:r>
            <a:endParaRPr lang="en-IN" sz="1600" dirty="0">
              <a:solidFill>
                <a:srgbClr val="262626"/>
              </a:solidFill>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1340953A-8014-4E77-AE81-40A17FB08602}"/>
              </a:ext>
            </a:extLst>
          </p:cNvPr>
          <p:cNvSpPr>
            <a:spLocks noGrp="1"/>
          </p:cNvSpPr>
          <p:nvPr>
            <p:ph type="sldNum" sz="quarter" idx="12"/>
          </p:nvPr>
        </p:nvSpPr>
        <p:spPr>
          <a:xfrm>
            <a:off x="9054483" y="6492875"/>
            <a:ext cx="2743200" cy="365125"/>
          </a:xfrm>
        </p:spPr>
        <p:txBody>
          <a:bodyPr/>
          <a:lstStyle/>
          <a:p>
            <a:fld id="{BDCDBBEF-AA6C-4BA6-85B2-A17D7F280E38}" type="slidenum">
              <a:rPr lang="en-US" smtClean="0"/>
              <a:pPr/>
              <a:t>14</a:t>
            </a:fld>
            <a:endParaRPr lang="en-US" dirty="0"/>
          </a:p>
        </p:txBody>
      </p:sp>
    </p:spTree>
    <p:extLst>
      <p:ext uri="{BB962C8B-B14F-4D97-AF65-F5344CB8AC3E}">
        <p14:creationId xmlns:p14="http://schemas.microsoft.com/office/powerpoint/2010/main" val="1687216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4114005" y="5394447"/>
            <a:ext cx="3123227" cy="646331"/>
          </a:xfrm>
          <a:prstGeom prst="rect">
            <a:avLst/>
          </a:prstGeom>
        </p:spPr>
        <p:txBody>
          <a:bodyPr wrap="none">
            <a:spAutoFit/>
          </a:bodyPr>
          <a:lstStyle/>
          <a:p>
            <a:r>
              <a:rPr lang="en-US" dirty="0">
                <a:latin typeface="Casper" panose="02000506000000020004" pitchFamily="2" charset="0"/>
                <a:ea typeface="Segoe UI" panose="020B0502040204020203" pitchFamily="34" charset="0"/>
                <a:cs typeface="Segoe UI" panose="020B0502040204020203" pitchFamily="34" charset="0"/>
              </a:rPr>
              <a:t>For queries</a:t>
            </a:r>
          </a:p>
          <a:p>
            <a:r>
              <a:rPr lang="en-US" dirty="0">
                <a:latin typeface="Casper" panose="02000506000000020004" pitchFamily="2" charset="0"/>
                <a:cs typeface="Segoe UI" panose="020B0502040204020203" pitchFamily="34" charset="0"/>
              </a:rPr>
              <a:t>Email: payal.e12720@cumail.in</a:t>
            </a:r>
            <a:endParaRPr lang="en-US" dirty="0"/>
          </a:p>
        </p:txBody>
      </p:sp>
    </p:spTree>
    <p:extLst>
      <p:ext uri="{BB962C8B-B14F-4D97-AF65-F5344CB8AC3E}">
        <p14:creationId xmlns:p14="http://schemas.microsoft.com/office/powerpoint/2010/main" val="2656501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2209" y="214291"/>
            <a:ext cx="9992139" cy="1126477"/>
          </a:xfrm>
        </p:spPr>
        <p:txBody>
          <a:bodyPr>
            <a:normAutofit fontScale="90000"/>
          </a:bodyPr>
          <a:lstStyle/>
          <a:p>
            <a:r>
              <a:rPr lang="en-IN" dirty="0">
                <a:solidFill>
                  <a:srgbClr val="00B0F0"/>
                </a:solidFill>
              </a:rPr>
              <a:t>Introduction to Image Registration</a:t>
            </a:r>
          </a:p>
        </p:txBody>
      </p:sp>
      <p:sp>
        <p:nvSpPr>
          <p:cNvPr id="3" name="Subtitle 2"/>
          <p:cNvSpPr>
            <a:spLocks noGrp="1"/>
          </p:cNvSpPr>
          <p:nvPr>
            <p:ph type="subTitle" idx="1"/>
          </p:nvPr>
        </p:nvSpPr>
        <p:spPr>
          <a:xfrm>
            <a:off x="848138" y="1643050"/>
            <a:ext cx="10416209" cy="4714908"/>
          </a:xfrm>
        </p:spPr>
        <p:txBody>
          <a:bodyPr/>
          <a:lstStyle/>
          <a:p>
            <a:pPr algn="just"/>
            <a:r>
              <a:rPr lang="en-US" b="1" dirty="0"/>
              <a:t>Image registration is the process of aligning two or more images of the same scene taken at different times, from different viewpoints, or with different sensors.</a:t>
            </a:r>
          </a:p>
          <a:p>
            <a:pPr algn="just"/>
            <a:r>
              <a:rPr lang="en-US" b="1" dirty="0"/>
              <a:t>The goal of image registration is to find a spatial transformation that aligns the images properly, so corresponding points or features in the images coincide.</a:t>
            </a:r>
          </a:p>
          <a:p>
            <a:pPr algn="just"/>
            <a:r>
              <a:rPr lang="en-US" b="1" dirty="0"/>
              <a:t>Image registration is essential for various applications such as image fusion, where multiple images are combined to create a composite image with enhanced information, and image stitching, where overlapping images are merged to create a larger panoramic image.</a:t>
            </a:r>
            <a:endParaRPr lang="en-IN"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0661" y="214291"/>
            <a:ext cx="10827026" cy="991657"/>
          </a:xfrm>
        </p:spPr>
        <p:txBody>
          <a:bodyPr>
            <a:normAutofit fontScale="90000"/>
          </a:bodyPr>
          <a:lstStyle/>
          <a:p>
            <a:r>
              <a:rPr lang="en-US" dirty="0">
                <a:solidFill>
                  <a:srgbClr val="00B0F0"/>
                </a:solidFill>
              </a:rPr>
              <a:t>Transformations in Image Registration</a:t>
            </a:r>
            <a:endParaRPr lang="en-IN" dirty="0">
              <a:solidFill>
                <a:srgbClr val="00B0F0"/>
              </a:solidFill>
            </a:endParaRPr>
          </a:p>
        </p:txBody>
      </p:sp>
      <p:sp>
        <p:nvSpPr>
          <p:cNvPr id="3" name="Subtitle 2"/>
          <p:cNvSpPr>
            <a:spLocks noGrp="1"/>
          </p:cNvSpPr>
          <p:nvPr>
            <p:ph type="subTitle" idx="1"/>
          </p:nvPr>
        </p:nvSpPr>
        <p:spPr>
          <a:xfrm>
            <a:off x="781877" y="1643050"/>
            <a:ext cx="10707757" cy="4714908"/>
          </a:xfrm>
        </p:spPr>
        <p:txBody>
          <a:bodyPr>
            <a:normAutofit lnSpcReduction="10000"/>
          </a:bodyPr>
          <a:lstStyle/>
          <a:p>
            <a:pPr marL="342900" indent="-342900" algn="just">
              <a:buFont typeface="Arial" panose="020B0604020202020204" pitchFamily="34" charset="0"/>
              <a:buChar char="•"/>
            </a:pPr>
            <a:r>
              <a:rPr lang="en-US" b="1" dirty="0"/>
              <a:t>Transformations define how an image is spatially transformed to match another image.</a:t>
            </a:r>
          </a:p>
          <a:p>
            <a:pPr marL="342900" indent="-342900" algn="just">
              <a:buFont typeface="Arial" panose="020B0604020202020204" pitchFamily="34" charset="0"/>
              <a:buChar char="•"/>
            </a:pPr>
            <a:r>
              <a:rPr lang="en-US" b="1" dirty="0"/>
              <a:t>Translation: Moves an image horizontally and vertically without rotation or scaling.</a:t>
            </a:r>
          </a:p>
          <a:p>
            <a:pPr marL="342900" indent="-342900" algn="just">
              <a:buFont typeface="Arial" panose="020B0604020202020204" pitchFamily="34" charset="0"/>
              <a:buChar char="•"/>
            </a:pPr>
            <a:r>
              <a:rPr lang="en-US" b="1" dirty="0"/>
              <a:t>Rotation: Rotates an image clockwise or counterclockwise around a specified center point.</a:t>
            </a:r>
          </a:p>
          <a:p>
            <a:pPr marL="342900" indent="-342900" algn="just">
              <a:buFont typeface="Arial" panose="020B0604020202020204" pitchFamily="34" charset="0"/>
              <a:buChar char="•"/>
            </a:pPr>
            <a:r>
              <a:rPr lang="en-US" b="1" dirty="0"/>
              <a:t>Scaling: Resizes an image by increasing or decreasing its size uniformly in all dimensions.</a:t>
            </a:r>
          </a:p>
          <a:p>
            <a:pPr marL="342900" indent="-342900" algn="just">
              <a:buFont typeface="Arial" panose="020B0604020202020204" pitchFamily="34" charset="0"/>
              <a:buChar char="•"/>
            </a:pPr>
            <a:r>
              <a:rPr lang="en-US" b="1" dirty="0"/>
              <a:t>Shearing: Distorts an image by shifting pixels along a specified direction.</a:t>
            </a:r>
          </a:p>
          <a:p>
            <a:pPr marL="342900" indent="-342900" algn="just">
              <a:buFont typeface="Arial" panose="020B0604020202020204" pitchFamily="34" charset="0"/>
              <a:buChar char="•"/>
            </a:pPr>
            <a:r>
              <a:rPr lang="en-US" b="1" dirty="0"/>
              <a:t>Affine transformations: Combine translation, rotation, scaling, and shearing to perform more general transformations.</a:t>
            </a:r>
          </a:p>
          <a:p>
            <a:pPr marL="342900" indent="-342900" algn="just">
              <a:buFont typeface="Arial" panose="020B0604020202020204" pitchFamily="34" charset="0"/>
              <a:buChar char="•"/>
            </a:pPr>
            <a:r>
              <a:rPr lang="en-US" b="1" dirty="0"/>
              <a:t>Non-linear transformations: Can be used for more complex image alignment, allowing for local deformations in the image space.</a:t>
            </a:r>
            <a:endParaRPr lang="en-IN" b="1" dirty="0">
              <a:solidFill>
                <a:srgbClr val="FF0000"/>
              </a:solidFill>
            </a:endParaRPr>
          </a:p>
        </p:txBody>
      </p:sp>
    </p:spTree>
    <p:extLst>
      <p:ext uri="{BB962C8B-B14F-4D97-AF65-F5344CB8AC3E}">
        <p14:creationId xmlns:p14="http://schemas.microsoft.com/office/powerpoint/2010/main" val="268947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9E32383-7C48-49CC-97CF-C6A6CDF3C77D}"/>
              </a:ext>
            </a:extLst>
          </p:cNvPr>
          <p:cNvSpPr>
            <a:spLocks noGrp="1"/>
          </p:cNvSpPr>
          <p:nvPr>
            <p:ph type="ftr" sz="quarter" idx="11"/>
          </p:nvPr>
        </p:nvSpPr>
        <p:spPr/>
        <p:txBody>
          <a:bodyPr/>
          <a:lstStyle/>
          <a:p>
            <a:pPr>
              <a:defRPr/>
            </a:pPr>
            <a:r>
              <a:rPr lang="en-US" altLang="en-US"/>
              <a:t>CprE 458/558: Real-Time Systems (G. Manimaran)</a:t>
            </a:r>
          </a:p>
        </p:txBody>
      </p:sp>
      <p:sp>
        <p:nvSpPr>
          <p:cNvPr id="6" name="Slide Number Placeholder 5">
            <a:extLst>
              <a:ext uri="{FF2B5EF4-FFF2-40B4-BE49-F238E27FC236}">
                <a16:creationId xmlns:a16="http://schemas.microsoft.com/office/drawing/2014/main" id="{1695C6F5-76E8-4E11-B272-91E5C0FA2366}"/>
              </a:ext>
            </a:extLst>
          </p:cNvPr>
          <p:cNvSpPr>
            <a:spLocks noGrp="1"/>
          </p:cNvSpPr>
          <p:nvPr>
            <p:ph type="sldNum" sz="quarter" idx="12"/>
          </p:nvPr>
        </p:nvSpPr>
        <p:spPr/>
        <p:txBody>
          <a:bodyPr/>
          <a:lstStyle>
            <a:lvl1pPr>
              <a:defRPr sz="1600">
                <a:solidFill>
                  <a:schemeClr val="tx1"/>
                </a:solidFill>
                <a:latin typeface="Comic Sans MS" panose="030F0702030302020204" pitchFamily="66" charset="0"/>
              </a:defRPr>
            </a:lvl1pPr>
            <a:lvl2pPr marL="742950" indent="-285750">
              <a:defRPr sz="1600">
                <a:solidFill>
                  <a:schemeClr val="tx1"/>
                </a:solidFill>
                <a:latin typeface="Comic Sans MS" panose="030F0702030302020204" pitchFamily="66" charset="0"/>
              </a:defRPr>
            </a:lvl2pPr>
            <a:lvl3pPr marL="1143000" indent="-228600">
              <a:defRPr sz="1600">
                <a:solidFill>
                  <a:schemeClr val="tx1"/>
                </a:solidFill>
                <a:latin typeface="Comic Sans MS" panose="030F0702030302020204" pitchFamily="66" charset="0"/>
              </a:defRPr>
            </a:lvl3pPr>
            <a:lvl4pPr marL="1600200" indent="-228600">
              <a:defRPr sz="1600">
                <a:solidFill>
                  <a:schemeClr val="tx1"/>
                </a:solidFill>
                <a:latin typeface="Comic Sans MS" panose="030F0702030302020204" pitchFamily="66" charset="0"/>
              </a:defRPr>
            </a:lvl4pPr>
            <a:lvl5pPr marL="2057400" indent="-228600">
              <a:defRPr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sz="1600">
                <a:solidFill>
                  <a:schemeClr val="tx1"/>
                </a:solidFill>
                <a:latin typeface="Comic Sans MS" panose="030F0702030302020204" pitchFamily="66" charset="0"/>
              </a:defRPr>
            </a:lvl9pPr>
          </a:lstStyle>
          <a:p>
            <a:fld id="{FE714665-D7B2-4228-B77A-1DB15B12456E}" type="slidenum">
              <a:rPr lang="en-US" altLang="en-US">
                <a:solidFill>
                  <a:srgbClr val="EAEAEA"/>
                </a:solidFill>
                <a:latin typeface="Arial" panose="020B0604020202020204" pitchFamily="34" charset="0"/>
              </a:rPr>
              <a:pPr/>
              <a:t>4</a:t>
            </a:fld>
            <a:endParaRPr lang="en-US" altLang="en-US">
              <a:solidFill>
                <a:srgbClr val="EAEAEA"/>
              </a:solidFill>
              <a:latin typeface="Arial" panose="020B0604020202020204" pitchFamily="34" charset="0"/>
            </a:endParaRPr>
          </a:p>
        </p:txBody>
      </p:sp>
      <p:sp>
        <p:nvSpPr>
          <p:cNvPr id="9220" name="Rectangle 2">
            <a:extLst>
              <a:ext uri="{FF2B5EF4-FFF2-40B4-BE49-F238E27FC236}">
                <a16:creationId xmlns:a16="http://schemas.microsoft.com/office/drawing/2014/main" id="{4B5D127F-B143-4F7D-B0A8-543C6E0DD06A}"/>
              </a:ext>
            </a:extLst>
          </p:cNvPr>
          <p:cNvSpPr>
            <a:spLocks noGrp="1" noChangeArrowheads="1"/>
          </p:cNvSpPr>
          <p:nvPr>
            <p:ph type="title"/>
          </p:nvPr>
        </p:nvSpPr>
        <p:spPr>
          <a:xfrm>
            <a:off x="983974" y="320675"/>
            <a:ext cx="10515600" cy="1084055"/>
          </a:xfrm>
        </p:spPr>
        <p:txBody>
          <a:bodyPr>
            <a:normAutofit/>
          </a:bodyPr>
          <a:lstStyle/>
          <a:p>
            <a:pPr algn="ctr"/>
            <a:r>
              <a:rPr lang="en-US" sz="5400" dirty="0">
                <a:solidFill>
                  <a:srgbClr val="00B0F0"/>
                </a:solidFill>
              </a:rPr>
              <a:t>Feature-Based Image Registration</a:t>
            </a:r>
            <a:endParaRPr lang="en-US" altLang="en-US" sz="5400" dirty="0">
              <a:solidFill>
                <a:srgbClr val="00B0F0"/>
              </a:solidFill>
            </a:endParaRPr>
          </a:p>
        </p:txBody>
      </p:sp>
      <p:sp>
        <p:nvSpPr>
          <p:cNvPr id="9221" name="Rectangle 4">
            <a:extLst>
              <a:ext uri="{FF2B5EF4-FFF2-40B4-BE49-F238E27FC236}">
                <a16:creationId xmlns:a16="http://schemas.microsoft.com/office/drawing/2014/main" id="{F8A7A8A1-A20E-42D0-831D-C4796219FB89}"/>
              </a:ext>
            </a:extLst>
          </p:cNvPr>
          <p:cNvSpPr>
            <a:spLocks noGrp="1" noChangeArrowheads="1"/>
          </p:cNvSpPr>
          <p:nvPr>
            <p:ph type="body" idx="1"/>
          </p:nvPr>
        </p:nvSpPr>
        <p:spPr>
          <a:xfrm>
            <a:off x="838200" y="1404730"/>
            <a:ext cx="10515600" cy="4772233"/>
          </a:xfrm>
          <a:noFill/>
        </p:spPr>
        <p:txBody>
          <a:bodyPr>
            <a:normAutofit fontScale="92500" lnSpcReduction="10000"/>
          </a:bodyPr>
          <a:lstStyle/>
          <a:p>
            <a:pPr algn="just">
              <a:lnSpc>
                <a:spcPct val="80000"/>
              </a:lnSpc>
              <a:buFontTx/>
              <a:buNone/>
            </a:pPr>
            <a:r>
              <a:rPr lang="en-US" altLang="en-US" sz="2400" b="1" dirty="0"/>
              <a:t>Feature-based image registration involves identifying and matching distinctive features between two images to estimate the transformation that aligns them.</a:t>
            </a:r>
          </a:p>
          <a:p>
            <a:pPr algn="just">
              <a:lnSpc>
                <a:spcPct val="80000"/>
              </a:lnSpc>
              <a:buFontTx/>
              <a:buNone/>
            </a:pPr>
            <a:r>
              <a:rPr lang="en-US" altLang="en-US" sz="2400" b="1" dirty="0"/>
              <a:t>Key steps in feature-based registration:</a:t>
            </a:r>
          </a:p>
          <a:p>
            <a:pPr algn="just">
              <a:lnSpc>
                <a:spcPct val="80000"/>
              </a:lnSpc>
              <a:buFontTx/>
              <a:buNone/>
            </a:pPr>
            <a:r>
              <a:rPr lang="en-US" altLang="en-US" sz="2400" b="1" dirty="0"/>
              <a:t>Feature detection: </a:t>
            </a:r>
            <a:r>
              <a:rPr lang="en-US" altLang="en-US" sz="2400" b="1" dirty="0" err="1"/>
              <a:t>Keypoints</a:t>
            </a:r>
            <a:r>
              <a:rPr lang="en-US" altLang="en-US" sz="2400" b="1" dirty="0"/>
              <a:t> or interest points are identified in both images using techniques such as corner detection, Scale-Invariant Feature Transform (SIFT), or Speeded-Up Robust Features (SURF). These </a:t>
            </a:r>
            <a:r>
              <a:rPr lang="en-US" altLang="en-US" sz="2400" b="1" dirty="0" err="1"/>
              <a:t>keypoints</a:t>
            </a:r>
            <a:r>
              <a:rPr lang="en-US" altLang="en-US" sz="2400" b="1" dirty="0"/>
              <a:t> represent distinctive locations in the images.</a:t>
            </a:r>
          </a:p>
          <a:p>
            <a:pPr algn="just">
              <a:lnSpc>
                <a:spcPct val="80000"/>
              </a:lnSpc>
              <a:buFontTx/>
              <a:buNone/>
            </a:pPr>
            <a:r>
              <a:rPr lang="en-US" altLang="en-US" sz="2400" b="1" dirty="0"/>
              <a:t>Feature description: Descriptors are extracted for each </a:t>
            </a:r>
            <a:r>
              <a:rPr lang="en-US" altLang="en-US" sz="2400" b="1" dirty="0" err="1"/>
              <a:t>keypoint</a:t>
            </a:r>
            <a:r>
              <a:rPr lang="en-US" altLang="en-US" sz="2400" b="1" dirty="0"/>
              <a:t> to represent the local neighborhood around it. Descriptors capture information about intensity gradients, color histograms, or other features.</a:t>
            </a:r>
          </a:p>
          <a:p>
            <a:pPr algn="just">
              <a:lnSpc>
                <a:spcPct val="80000"/>
              </a:lnSpc>
              <a:buFontTx/>
              <a:buNone/>
            </a:pPr>
            <a:r>
              <a:rPr lang="en-US" altLang="en-US" sz="2400" b="1" dirty="0"/>
              <a:t>Feature matching: Corresponding features between the two images are found by comparing the descriptors. Techniques like nearest neighbor matching or the Random Sample Consensus (RANSAC) algorithm are commonly used.</a:t>
            </a:r>
          </a:p>
          <a:p>
            <a:pPr algn="just">
              <a:lnSpc>
                <a:spcPct val="80000"/>
              </a:lnSpc>
              <a:buFontTx/>
              <a:buNone/>
            </a:pPr>
            <a:r>
              <a:rPr lang="en-US" altLang="en-US" sz="2400" b="1" dirty="0"/>
              <a:t>Transformation estimation: Based on the matched features, the transformation parameters are estimated using methods such as least squares or robust estimation algorithms. These parameters define the transformation that aligns the images.</a:t>
            </a:r>
          </a:p>
        </p:txBody>
      </p:sp>
    </p:spTree>
    <p:extLst>
      <p:ext uri="{BB962C8B-B14F-4D97-AF65-F5344CB8AC3E}">
        <p14:creationId xmlns:p14="http://schemas.microsoft.com/office/powerpoint/2010/main" val="1523494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1" y="476672"/>
            <a:ext cx="10893286" cy="1020824"/>
          </a:xfrm>
        </p:spPr>
        <p:txBody>
          <a:bodyPr>
            <a:normAutofit/>
          </a:bodyPr>
          <a:lstStyle/>
          <a:p>
            <a:r>
              <a:rPr lang="en-US" dirty="0">
                <a:solidFill>
                  <a:srgbClr val="00B0F0"/>
                </a:solidFill>
              </a:rPr>
              <a:t>Visually Selecting Control Points</a:t>
            </a:r>
            <a:endParaRPr lang="en-IN" dirty="0">
              <a:solidFill>
                <a:srgbClr val="00B0F0"/>
              </a:solidFill>
            </a:endParaRPr>
          </a:p>
        </p:txBody>
      </p:sp>
      <p:sp>
        <p:nvSpPr>
          <p:cNvPr id="3" name="Subtitle 2"/>
          <p:cNvSpPr>
            <a:spLocks noGrp="1"/>
          </p:cNvSpPr>
          <p:nvPr>
            <p:ph type="subTitle" idx="1"/>
          </p:nvPr>
        </p:nvSpPr>
        <p:spPr>
          <a:xfrm>
            <a:off x="914401" y="1643270"/>
            <a:ext cx="10204173" cy="4738058"/>
          </a:xfrm>
        </p:spPr>
        <p:txBody>
          <a:bodyPr>
            <a:normAutofit fontScale="92500" lnSpcReduction="10000"/>
          </a:bodyPr>
          <a:lstStyle/>
          <a:p>
            <a:pPr algn="just"/>
            <a:r>
              <a:rPr lang="en-US" b="1" dirty="0"/>
              <a:t>Control points are manually selected points in the images that are used to guide the registration process.</a:t>
            </a:r>
          </a:p>
          <a:p>
            <a:pPr algn="just"/>
            <a:r>
              <a:rPr lang="en-US" b="1" dirty="0"/>
              <a:t>Control points should be distinctive and easily identifiable in both images.</a:t>
            </a:r>
          </a:p>
          <a:p>
            <a:pPr algn="just"/>
            <a:r>
              <a:rPr lang="en-US" b="1" dirty="0"/>
              <a:t>The process of visually selecting control points involves the following steps:</a:t>
            </a:r>
          </a:p>
          <a:p>
            <a:pPr marL="342900" indent="-342900" algn="just">
              <a:buFont typeface="Arial" panose="020B0604020202020204" pitchFamily="34" charset="0"/>
              <a:buChar char="•"/>
            </a:pPr>
            <a:r>
              <a:rPr lang="en-US" b="1" dirty="0"/>
              <a:t>Identify corresponding points in both images that have similar spatial locations or represent the same scene features, such as corners, landmarks, or distinctive objects.</a:t>
            </a:r>
          </a:p>
          <a:p>
            <a:pPr marL="342900" indent="-342900" algn="just">
              <a:buFont typeface="Arial" panose="020B0604020202020204" pitchFamily="34" charset="0"/>
              <a:buChar char="•"/>
            </a:pPr>
            <a:r>
              <a:rPr lang="en-US" b="1" dirty="0"/>
              <a:t>Mark the control points on each image using graphical user interfaces or annotation tools. This can be done by clicking or drawing markers on the images.</a:t>
            </a:r>
          </a:p>
          <a:p>
            <a:pPr marL="342900" indent="-342900" algn="just">
              <a:buFont typeface="Arial" panose="020B0604020202020204" pitchFamily="34" charset="0"/>
              <a:buChar char="•"/>
            </a:pPr>
            <a:r>
              <a:rPr lang="en-US" b="1" dirty="0"/>
              <a:t>Provide the coordinates or pixel locations of the control points to the registration algorithm.</a:t>
            </a:r>
          </a:p>
          <a:p>
            <a:pPr marL="342900" indent="-342900" algn="just">
              <a:buFont typeface="Arial" panose="020B0604020202020204" pitchFamily="34" charset="0"/>
              <a:buChar char="•"/>
            </a:pPr>
            <a:r>
              <a:rPr lang="en-US" b="1" dirty="0"/>
              <a:t>The registration algorithm utilizes these control points to estimate the transformation parameters that align the images.</a:t>
            </a:r>
          </a:p>
        </p:txBody>
      </p:sp>
    </p:spTree>
    <p:extLst>
      <p:ext uri="{BB962C8B-B14F-4D97-AF65-F5344CB8AC3E}">
        <p14:creationId xmlns:p14="http://schemas.microsoft.com/office/powerpoint/2010/main" val="200729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1" y="476672"/>
            <a:ext cx="10893286" cy="1007571"/>
          </a:xfrm>
        </p:spPr>
        <p:txBody>
          <a:bodyPr>
            <a:normAutofit/>
          </a:bodyPr>
          <a:lstStyle/>
          <a:p>
            <a:r>
              <a:rPr lang="en-US" dirty="0">
                <a:solidFill>
                  <a:srgbClr val="00B0F0"/>
                </a:solidFill>
              </a:rPr>
              <a:t>Evaluation and Refinement</a:t>
            </a:r>
            <a:endParaRPr lang="en-IN" dirty="0">
              <a:solidFill>
                <a:srgbClr val="00B0F0"/>
              </a:solidFill>
            </a:endParaRPr>
          </a:p>
        </p:txBody>
      </p:sp>
      <p:sp>
        <p:nvSpPr>
          <p:cNvPr id="3" name="Subtitle 2"/>
          <p:cNvSpPr>
            <a:spLocks noGrp="1"/>
          </p:cNvSpPr>
          <p:nvPr>
            <p:ph type="subTitle" idx="1"/>
          </p:nvPr>
        </p:nvSpPr>
        <p:spPr>
          <a:xfrm>
            <a:off x="914401" y="1643270"/>
            <a:ext cx="10204173" cy="4738058"/>
          </a:xfrm>
        </p:spPr>
        <p:txBody>
          <a:bodyPr>
            <a:normAutofit/>
          </a:bodyPr>
          <a:lstStyle/>
          <a:p>
            <a:pPr marL="342900" indent="-342900" algn="just">
              <a:buFont typeface="Arial" panose="020B0604020202020204" pitchFamily="34" charset="0"/>
              <a:buChar char="•"/>
            </a:pPr>
            <a:r>
              <a:rPr lang="en-US" b="1" dirty="0"/>
              <a:t>After applying the registration algorithm, it is important to evaluate the quality of the registration and refine it if necessary.</a:t>
            </a:r>
          </a:p>
          <a:p>
            <a:pPr marL="342900" indent="-342900" algn="just">
              <a:buFont typeface="Arial" panose="020B0604020202020204" pitchFamily="34" charset="0"/>
              <a:buChar char="•"/>
            </a:pPr>
            <a:r>
              <a:rPr lang="en-US" b="1" dirty="0"/>
              <a:t>Evaluation metrics can include measuring the alignment error, computing image similarity measures such as mutual information or correlation coefficients, or analyzing the residuals of the transformation.</a:t>
            </a:r>
          </a:p>
          <a:p>
            <a:pPr marL="342900" indent="-342900" algn="just">
              <a:buFont typeface="Arial" panose="020B0604020202020204" pitchFamily="34" charset="0"/>
              <a:buChar char="•"/>
            </a:pPr>
            <a:r>
              <a:rPr lang="en-US" b="1" dirty="0"/>
              <a:t>If the registration results are unsatisfactory, refinement techniques can be employed:</a:t>
            </a:r>
          </a:p>
          <a:p>
            <a:pPr marL="342900" indent="-342900" algn="just">
              <a:buFont typeface="Arial" panose="020B0604020202020204" pitchFamily="34" charset="0"/>
              <a:buChar char="•"/>
            </a:pPr>
            <a:r>
              <a:rPr lang="en-US" b="1" dirty="0"/>
              <a:t>Iterative optimization: Iteratively refine the transformation parameters to minimize the registration error.</a:t>
            </a:r>
          </a:p>
          <a:p>
            <a:pPr marL="342900" indent="-342900" algn="just">
              <a:buFont typeface="Arial" panose="020B0604020202020204" pitchFamily="34" charset="0"/>
              <a:buChar char="•"/>
            </a:pPr>
            <a:r>
              <a:rPr lang="en-US" b="1" dirty="0"/>
              <a:t>Multi-resolution approaches: Perform the registration at different image scales, starting from coarse to fine, to handle</a:t>
            </a:r>
          </a:p>
        </p:txBody>
      </p:sp>
    </p:spTree>
    <p:extLst>
      <p:ext uri="{BB962C8B-B14F-4D97-AF65-F5344CB8AC3E}">
        <p14:creationId xmlns:p14="http://schemas.microsoft.com/office/powerpoint/2010/main" val="1552081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1" y="185530"/>
            <a:ext cx="10880034" cy="1060174"/>
          </a:xfrm>
        </p:spPr>
        <p:txBody>
          <a:bodyPr>
            <a:normAutofit/>
          </a:bodyPr>
          <a:lstStyle/>
          <a:p>
            <a:r>
              <a:rPr lang="en-US" dirty="0">
                <a:solidFill>
                  <a:srgbClr val="00B0F0"/>
                </a:solidFill>
              </a:rPr>
              <a:t>Application of Image Registration</a:t>
            </a:r>
          </a:p>
        </p:txBody>
      </p:sp>
      <p:sp>
        <p:nvSpPr>
          <p:cNvPr id="5" name="AutoShape 4" descr="Some 3D registration applications">
            <a:extLst>
              <a:ext uri="{FF2B5EF4-FFF2-40B4-BE49-F238E27FC236}">
                <a16:creationId xmlns:a16="http://schemas.microsoft.com/office/drawing/2014/main" id="{DBB9B8F4-BCB7-D8DB-2641-E49D3389D0E1}"/>
              </a:ext>
            </a:extLst>
          </p:cNvPr>
          <p:cNvSpPr>
            <a:spLocks noChangeAspect="1" noChangeArrowheads="1"/>
          </p:cNvSpPr>
          <p:nvPr/>
        </p:nvSpPr>
        <p:spPr bwMode="auto">
          <a:xfrm>
            <a:off x="5943600" y="3276600"/>
            <a:ext cx="1835426" cy="18354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3AF0008D-9D10-3287-68C8-9E6F86343491}"/>
              </a:ext>
            </a:extLst>
          </p:cNvPr>
          <p:cNvPicPr>
            <a:picLocks noChangeAspect="1"/>
          </p:cNvPicPr>
          <p:nvPr/>
        </p:nvPicPr>
        <p:blipFill>
          <a:blip r:embed="rId2"/>
          <a:stretch>
            <a:fillRect/>
          </a:stretch>
        </p:blipFill>
        <p:spPr>
          <a:xfrm>
            <a:off x="749161" y="1563549"/>
            <a:ext cx="10880034" cy="4784242"/>
          </a:xfrm>
          <a:prstGeom prst="rect">
            <a:avLst/>
          </a:prstGeom>
        </p:spPr>
      </p:pic>
    </p:spTree>
    <p:extLst>
      <p:ext uri="{BB962C8B-B14F-4D97-AF65-F5344CB8AC3E}">
        <p14:creationId xmlns:p14="http://schemas.microsoft.com/office/powerpoint/2010/main" val="2044153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1" y="185530"/>
            <a:ext cx="10880034" cy="1007166"/>
          </a:xfrm>
        </p:spPr>
        <p:txBody>
          <a:bodyPr>
            <a:normAutofit/>
          </a:bodyPr>
          <a:lstStyle/>
          <a:p>
            <a:r>
              <a:rPr lang="en-US" dirty="0">
                <a:solidFill>
                  <a:srgbClr val="00B0F0"/>
                </a:solidFill>
              </a:rPr>
              <a:t>Application of Image Registration</a:t>
            </a:r>
            <a:endParaRPr lang="en-IN" dirty="0">
              <a:solidFill>
                <a:srgbClr val="00B0F0"/>
              </a:solidFill>
            </a:endParaRPr>
          </a:p>
        </p:txBody>
      </p:sp>
      <p:sp>
        <p:nvSpPr>
          <p:cNvPr id="3" name="Subtitle 2"/>
          <p:cNvSpPr>
            <a:spLocks noGrp="1"/>
          </p:cNvSpPr>
          <p:nvPr>
            <p:ph type="subTitle" idx="1"/>
          </p:nvPr>
        </p:nvSpPr>
        <p:spPr>
          <a:xfrm>
            <a:off x="914401" y="1643270"/>
            <a:ext cx="10204173" cy="4738058"/>
          </a:xfrm>
        </p:spPr>
        <p:txBody>
          <a:bodyPr>
            <a:noAutofit/>
          </a:bodyPr>
          <a:lstStyle/>
          <a:p>
            <a:pPr algn="just"/>
            <a:r>
              <a:rPr lang="en-US" b="1" dirty="0"/>
              <a:t>Medical Imaging:</a:t>
            </a:r>
          </a:p>
          <a:p>
            <a:pPr marL="285750" indent="-285750" algn="just">
              <a:buFont typeface="Arial" panose="020B0604020202020204" pitchFamily="34" charset="0"/>
              <a:buChar char="•"/>
            </a:pPr>
            <a:r>
              <a:rPr lang="en-US" b="1" dirty="0"/>
              <a:t>Image registration plays a crucial role in medical imaging, where it is used to align different medical images taken from various modalities (such as MRI, CT, PET, or ultrasound) or from different time points.</a:t>
            </a:r>
          </a:p>
          <a:p>
            <a:pPr marL="285750" indent="-285750" algn="just">
              <a:buFont typeface="Arial" panose="020B0604020202020204" pitchFamily="34" charset="0"/>
              <a:buChar char="•"/>
            </a:pPr>
            <a:r>
              <a:rPr lang="en-US" b="1" dirty="0"/>
              <a:t>In diagnostic applications, image registration enables the comparison of images taken at different times, helping doctors identify changes or abnormalities in a patient's condition.</a:t>
            </a:r>
          </a:p>
          <a:p>
            <a:pPr marL="285750" indent="-285750" algn="just">
              <a:buFont typeface="Arial" panose="020B0604020202020204" pitchFamily="34" charset="0"/>
              <a:buChar char="•"/>
            </a:pPr>
            <a:r>
              <a:rPr lang="en-US" b="1" dirty="0"/>
              <a:t>Image registration is used in treatment planning to align preoperative and intraoperative images, allowing surgeons to precisely target specific areas during surgeries.</a:t>
            </a:r>
          </a:p>
          <a:p>
            <a:pPr marL="285750" indent="-285750" algn="just">
              <a:buFont typeface="Arial" panose="020B0604020202020204" pitchFamily="34" charset="0"/>
              <a:buChar char="•"/>
            </a:pPr>
            <a:r>
              <a:rPr lang="en-US" b="1" dirty="0"/>
              <a:t>In longitudinal studies, image registration facilitates the comparison and analysis of images taken over time, aiding in disease progression monitoring or treatment response assessment.</a:t>
            </a:r>
          </a:p>
        </p:txBody>
      </p:sp>
    </p:spTree>
    <p:extLst>
      <p:ext uri="{BB962C8B-B14F-4D97-AF65-F5344CB8AC3E}">
        <p14:creationId xmlns:p14="http://schemas.microsoft.com/office/powerpoint/2010/main" val="105903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1" y="185530"/>
            <a:ext cx="10880034" cy="1113183"/>
          </a:xfrm>
        </p:spPr>
        <p:txBody>
          <a:bodyPr>
            <a:normAutofit/>
          </a:bodyPr>
          <a:lstStyle/>
          <a:p>
            <a:r>
              <a:rPr lang="en-US" dirty="0">
                <a:solidFill>
                  <a:srgbClr val="00B0F0"/>
                </a:solidFill>
              </a:rPr>
              <a:t>Application of Image Registration</a:t>
            </a:r>
            <a:endParaRPr lang="en-IN" dirty="0">
              <a:solidFill>
                <a:srgbClr val="00B0F0"/>
              </a:solidFill>
            </a:endParaRPr>
          </a:p>
        </p:txBody>
      </p:sp>
      <p:sp>
        <p:nvSpPr>
          <p:cNvPr id="3" name="Subtitle 2"/>
          <p:cNvSpPr>
            <a:spLocks noGrp="1"/>
          </p:cNvSpPr>
          <p:nvPr>
            <p:ph type="subTitle" idx="1"/>
          </p:nvPr>
        </p:nvSpPr>
        <p:spPr>
          <a:xfrm>
            <a:off x="914401" y="1643270"/>
            <a:ext cx="10204173" cy="4738058"/>
          </a:xfrm>
        </p:spPr>
        <p:txBody>
          <a:bodyPr>
            <a:noAutofit/>
          </a:bodyPr>
          <a:lstStyle/>
          <a:p>
            <a:pPr algn="just"/>
            <a:r>
              <a:rPr lang="en-US" sz="2800" b="1" dirty="0"/>
              <a:t>Remote Sensing:</a:t>
            </a:r>
          </a:p>
          <a:p>
            <a:pPr marL="342900" indent="-342900" algn="just">
              <a:buFont typeface="Arial" panose="020B0604020202020204" pitchFamily="34" charset="0"/>
              <a:buChar char="•"/>
            </a:pPr>
            <a:r>
              <a:rPr lang="en-US" sz="2800" b="1" dirty="0"/>
              <a:t>In remote sensing applications, image registration is used to align satellite or aerial images captured at different times or from different viewpoints.</a:t>
            </a:r>
          </a:p>
          <a:p>
            <a:pPr marL="342900" indent="-342900" algn="just">
              <a:buFont typeface="Arial" panose="020B0604020202020204" pitchFamily="34" charset="0"/>
              <a:buChar char="•"/>
            </a:pPr>
            <a:r>
              <a:rPr lang="en-US" sz="2800" b="1" dirty="0"/>
              <a:t>By registering images, changes on the Earth's surface, such as urban development, land cover changes, or environmental phenomena, can be detected and monitored.</a:t>
            </a:r>
          </a:p>
          <a:p>
            <a:pPr marL="342900" indent="-342900" algn="just">
              <a:buFont typeface="Arial" panose="020B0604020202020204" pitchFamily="34" charset="0"/>
              <a:buChar char="•"/>
            </a:pPr>
            <a:r>
              <a:rPr lang="en-US" sz="2800" b="1" dirty="0"/>
              <a:t>Image registration helps in generating accurate and up-to-date maps, supporting applications like land use planning, disaster management, environmental monitoring, and agricultural analysis.</a:t>
            </a:r>
          </a:p>
        </p:txBody>
      </p:sp>
    </p:spTree>
    <p:extLst>
      <p:ext uri="{BB962C8B-B14F-4D97-AF65-F5344CB8AC3E}">
        <p14:creationId xmlns:p14="http://schemas.microsoft.com/office/powerpoint/2010/main" val="2738095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Unit 2.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Unit 2.1</Template>
  <TotalTime>2841</TotalTime>
  <Words>1436</Words>
  <Application>Microsoft Office PowerPoint</Application>
  <PresentationFormat>Widescreen</PresentationFormat>
  <Paragraphs>88</Paragraphs>
  <Slides>15</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23" baseType="lpstr">
      <vt:lpstr>Arial</vt:lpstr>
      <vt:lpstr>Calibri</vt:lpstr>
      <vt:lpstr>Calibri Light</vt:lpstr>
      <vt:lpstr>Casper</vt:lpstr>
      <vt:lpstr>Times New Roman</vt:lpstr>
      <vt:lpstr>Unit 2.1</vt:lpstr>
      <vt:lpstr>Contents Slide Master</vt:lpstr>
      <vt:lpstr>CorelDRAW</vt:lpstr>
      <vt:lpstr>PowerPoint Presentation</vt:lpstr>
      <vt:lpstr>Introduction to Image Registration</vt:lpstr>
      <vt:lpstr>Transformations in Image Registration</vt:lpstr>
      <vt:lpstr>Feature-Based Image Registration</vt:lpstr>
      <vt:lpstr>Visually Selecting Control Points</vt:lpstr>
      <vt:lpstr>Evaluation and Refinement</vt:lpstr>
      <vt:lpstr>Application of Image Registration</vt:lpstr>
      <vt:lpstr>Application of Image Registration</vt:lpstr>
      <vt:lpstr>Application of Image Registration</vt:lpstr>
      <vt:lpstr>Application of Image Registration</vt:lpstr>
      <vt:lpstr>Application of Image Registration</vt:lpstr>
      <vt:lpstr>Application of Image Registration</vt:lpstr>
      <vt:lpstr>Application of Image Registration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Payal Thakur</cp:lastModifiedBy>
  <cp:revision>38</cp:revision>
  <dcterms:created xsi:type="dcterms:W3CDTF">2020-06-09T06:07:05Z</dcterms:created>
  <dcterms:modified xsi:type="dcterms:W3CDTF">2023-07-27T05:36:15Z</dcterms:modified>
</cp:coreProperties>
</file>