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9"/>
  </p:notesMasterIdLst>
  <p:handoutMasterIdLst>
    <p:handoutMasterId r:id="rId20"/>
  </p:handoutMasterIdLst>
  <p:sldIdLst>
    <p:sldId id="733" r:id="rId3"/>
    <p:sldId id="260" r:id="rId4"/>
    <p:sldId id="762" r:id="rId5"/>
    <p:sldId id="747" r:id="rId6"/>
    <p:sldId id="763" r:id="rId7"/>
    <p:sldId id="258" r:id="rId8"/>
    <p:sldId id="764" r:id="rId9"/>
    <p:sldId id="291" r:id="rId10"/>
    <p:sldId id="748" r:id="rId11"/>
    <p:sldId id="749" r:id="rId12"/>
    <p:sldId id="765" r:id="rId13"/>
    <p:sldId id="766" r:id="rId14"/>
    <p:sldId id="767" r:id="rId15"/>
    <p:sldId id="768" r:id="rId16"/>
    <p:sldId id="732"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660"/>
  </p:normalViewPr>
  <p:slideViewPr>
    <p:cSldViewPr snapToGrid="0">
      <p:cViewPr varScale="1">
        <p:scale>
          <a:sx n="72" d="100"/>
          <a:sy n="72" d="100"/>
        </p:scale>
        <p:origin x="61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799618" y="5133181"/>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a:extLst>
              <a:ext uri="{FF2B5EF4-FFF2-40B4-BE49-F238E27FC236}">
                <a16:creationId xmlns:a16="http://schemas.microsoft.com/office/drawing/2014/main" id="{A6BF2B11-C2A5-4306-A95B-694045B2BA5B}"/>
              </a:ext>
            </a:extLst>
          </p:cNvPr>
          <p:cNvSpPr/>
          <p:nvPr/>
        </p:nvSpPr>
        <p:spPr>
          <a:xfrm>
            <a:off x="1751014" y="5902326"/>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152400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2400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24950" y="136729"/>
            <a:ext cx="2894013" cy="73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1520826" y="1801404"/>
            <a:ext cx="8494713" cy="262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157B230-A273-4496-831C-28D88743362F}"/>
              </a:ext>
            </a:extLst>
          </p:cNvPr>
          <p:cNvSpPr/>
          <p:nvPr/>
        </p:nvSpPr>
        <p:spPr>
          <a:xfrm>
            <a:off x="1533526" y="3949034"/>
            <a:ext cx="8686801" cy="2483517"/>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Computer Vision</a:t>
            </a:r>
            <a:br>
              <a:rPr lang="en-US" sz="2800" dirty="0">
                <a:latin typeface="Times New Roman" pitchFamily="18" charset="0"/>
                <a:cs typeface="Times New Roman" pitchFamily="18" charset="0"/>
              </a:rPr>
            </a:br>
            <a:r>
              <a:rPr lang="en-US" sz="2800" b="1" dirty="0">
                <a:solidFill>
                  <a:srgbClr val="C00000"/>
                </a:solidFill>
                <a:latin typeface="Times New Roman" pitchFamily="18" charset="0"/>
                <a:cs typeface="Times New Roman" pitchFamily="18" charset="0"/>
              </a:rPr>
              <a:t>(CST-422)</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Prepared By : Payal Thakur(E12720)</a:t>
            </a:r>
          </a:p>
          <a:p>
            <a:pPr algn="ctr"/>
            <a:endParaRPr lang="en-US" sz="3600"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69A7FBBD-E70B-4A61-9F06-784018E1B589}"/>
              </a:ext>
            </a:extLst>
          </p:cNvPr>
          <p:cNvSpPr txBox="1"/>
          <p:nvPr/>
        </p:nvSpPr>
        <p:spPr>
          <a:xfrm>
            <a:off x="365748" y="5895360"/>
            <a:ext cx="6094520" cy="646331"/>
          </a:xfrm>
          <a:prstGeom prst="rect">
            <a:avLst/>
          </a:prstGeom>
          <a:noFill/>
        </p:spPr>
        <p:txBody>
          <a:bodyPr wrap="square">
            <a:spAutoFit/>
          </a:bodyPr>
          <a:lstStyle/>
          <a:p>
            <a:pPr algn="l"/>
            <a:r>
              <a:rPr lang="en-US" sz="1800" b="1" dirty="0">
                <a:solidFill>
                  <a:srgbClr val="00B0F0"/>
                </a:solidFill>
              </a:rPr>
              <a:t>Topic: Image Stitching: Introduction to Image Stitching, Stitching Images Example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060174"/>
          </a:xfrm>
        </p:spPr>
        <p:txBody>
          <a:bodyPr>
            <a:normAutofit/>
          </a:bodyPr>
          <a:lstStyle/>
          <a:p>
            <a:r>
              <a:rPr lang="en-US" dirty="0">
                <a:solidFill>
                  <a:srgbClr val="00B0F0"/>
                </a:solidFill>
              </a:rPr>
              <a:t>Projective layouts</a:t>
            </a:r>
          </a:p>
        </p:txBody>
      </p:sp>
      <p:sp>
        <p:nvSpPr>
          <p:cNvPr id="5" name="AutoShape 4" descr="Some 3D registration applications">
            <a:extLst>
              <a:ext uri="{FF2B5EF4-FFF2-40B4-BE49-F238E27FC236}">
                <a16:creationId xmlns:a16="http://schemas.microsoft.com/office/drawing/2014/main" id="{DBB9B8F4-BCB7-D8DB-2641-E49D3389D0E1}"/>
              </a:ext>
            </a:extLst>
          </p:cNvPr>
          <p:cNvSpPr>
            <a:spLocks noChangeAspect="1" noChangeArrowheads="1"/>
          </p:cNvSpPr>
          <p:nvPr/>
        </p:nvSpPr>
        <p:spPr bwMode="auto">
          <a:xfrm>
            <a:off x="5943600" y="3276600"/>
            <a:ext cx="1835426" cy="18354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Subtitle 2">
            <a:extLst>
              <a:ext uri="{FF2B5EF4-FFF2-40B4-BE49-F238E27FC236}">
                <a16:creationId xmlns:a16="http://schemas.microsoft.com/office/drawing/2014/main" id="{213A3BDF-0315-12DA-8612-6765CD595302}"/>
              </a:ext>
            </a:extLst>
          </p:cNvPr>
          <p:cNvSpPr>
            <a:spLocks noGrp="1"/>
          </p:cNvSpPr>
          <p:nvPr>
            <p:ph type="subTitle" idx="1"/>
          </p:nvPr>
        </p:nvSpPr>
        <p:spPr>
          <a:xfrm>
            <a:off x="914401" y="1643270"/>
            <a:ext cx="10204173" cy="4738058"/>
          </a:xfrm>
        </p:spPr>
        <p:txBody>
          <a:bodyPr>
            <a:noAutofit/>
          </a:bodyPr>
          <a:lstStyle/>
          <a:p>
            <a:pPr algn="just"/>
            <a:r>
              <a:rPr lang="en-US" b="1" dirty="0"/>
              <a:t>For image segments that have been taken from the same point in space, stitched images can be arranged using one of various map projections.</a:t>
            </a:r>
          </a:p>
          <a:p>
            <a:pPr algn="just"/>
            <a:r>
              <a:rPr lang="en-US" sz="2800" b="1" dirty="0"/>
              <a:t>Rectilinear</a:t>
            </a:r>
          </a:p>
          <a:p>
            <a:pPr marL="342900" indent="-342900" algn="just">
              <a:buFont typeface="Arial" panose="020B0604020202020204" pitchFamily="34" charset="0"/>
              <a:buChar char="•"/>
            </a:pPr>
            <a:r>
              <a:rPr lang="en-US" b="1" dirty="0"/>
              <a:t>Rectilinear projection, where the stitched image is viewed on a two-dimensional plane intersecting the </a:t>
            </a:r>
            <a:r>
              <a:rPr lang="en-US" b="1" dirty="0" err="1"/>
              <a:t>panosphere</a:t>
            </a:r>
            <a:r>
              <a:rPr lang="en-US" b="1" dirty="0"/>
              <a:t> in a single point. Lines that are straight in reality are shown as straight regardless of their directions on the image. Wide views - around 120° or so - start to exhibit severe distortion near the image borders. One case of rectilinear projection is the use of cube faces with cubic mapping for panorama viewing. Panorama is mapped to six squares, each cube face showing 90 by 90 degree area of the panorama.</a:t>
            </a:r>
          </a:p>
        </p:txBody>
      </p:sp>
    </p:spTree>
    <p:extLst>
      <p:ext uri="{BB962C8B-B14F-4D97-AF65-F5344CB8AC3E}">
        <p14:creationId xmlns:p14="http://schemas.microsoft.com/office/powerpoint/2010/main" val="204415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060174"/>
          </a:xfrm>
        </p:spPr>
        <p:txBody>
          <a:bodyPr>
            <a:normAutofit/>
          </a:bodyPr>
          <a:lstStyle/>
          <a:p>
            <a:r>
              <a:rPr lang="en-US" dirty="0">
                <a:solidFill>
                  <a:srgbClr val="00B0F0"/>
                </a:solidFill>
              </a:rPr>
              <a:t>Projective layouts</a:t>
            </a:r>
          </a:p>
        </p:txBody>
      </p:sp>
      <p:sp>
        <p:nvSpPr>
          <p:cNvPr id="5" name="AutoShape 4" descr="Some 3D registration applications">
            <a:extLst>
              <a:ext uri="{FF2B5EF4-FFF2-40B4-BE49-F238E27FC236}">
                <a16:creationId xmlns:a16="http://schemas.microsoft.com/office/drawing/2014/main" id="{DBB9B8F4-BCB7-D8DB-2641-E49D3389D0E1}"/>
              </a:ext>
            </a:extLst>
          </p:cNvPr>
          <p:cNvSpPr>
            <a:spLocks noChangeAspect="1" noChangeArrowheads="1"/>
          </p:cNvSpPr>
          <p:nvPr/>
        </p:nvSpPr>
        <p:spPr bwMode="auto">
          <a:xfrm>
            <a:off x="5943600" y="3276600"/>
            <a:ext cx="1835426" cy="18354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Subtitle 2">
            <a:extLst>
              <a:ext uri="{FF2B5EF4-FFF2-40B4-BE49-F238E27FC236}">
                <a16:creationId xmlns:a16="http://schemas.microsoft.com/office/drawing/2014/main" id="{213A3BDF-0315-12DA-8612-6765CD595302}"/>
              </a:ext>
            </a:extLst>
          </p:cNvPr>
          <p:cNvSpPr>
            <a:spLocks noGrp="1"/>
          </p:cNvSpPr>
          <p:nvPr>
            <p:ph type="subTitle" idx="1"/>
          </p:nvPr>
        </p:nvSpPr>
        <p:spPr>
          <a:xfrm>
            <a:off x="914401" y="1643270"/>
            <a:ext cx="10204173" cy="4738058"/>
          </a:xfrm>
        </p:spPr>
        <p:txBody>
          <a:bodyPr>
            <a:noAutofit/>
          </a:bodyPr>
          <a:lstStyle/>
          <a:p>
            <a:pPr algn="just"/>
            <a:r>
              <a:rPr lang="en-US" sz="3200" b="1" dirty="0"/>
              <a:t>Cylindrical</a:t>
            </a:r>
          </a:p>
          <a:p>
            <a:pPr marL="342900" indent="-342900" algn="just">
              <a:buFont typeface="Arial" panose="020B0604020202020204" pitchFamily="34" charset="0"/>
              <a:buChar char="•"/>
            </a:pPr>
            <a:r>
              <a:rPr lang="en-US" b="1" dirty="0"/>
              <a:t>Cylindrical projection, where the stitched image shows a 360° horizontal field of view and a limited vertical field of view. Panoramas in this projection are meant to be viewed as though the image is wrapped into a cylinder and viewed from within. When viewed on a 2D plane, horizontal lines appear curved while vertical lines remain straight. Vertical distortion increases rapidly when nearing the top of the </a:t>
            </a:r>
            <a:r>
              <a:rPr lang="en-US" b="1" dirty="0" err="1"/>
              <a:t>panosphere</a:t>
            </a:r>
            <a:r>
              <a:rPr lang="en-US" b="1" dirty="0"/>
              <a:t>. There are various other cylindrical formats, such as Mercator and Miller cylindrical which have less distortion near the poles of the </a:t>
            </a:r>
            <a:r>
              <a:rPr lang="en-US" b="1" dirty="0" err="1"/>
              <a:t>panosphere</a:t>
            </a:r>
            <a:r>
              <a:rPr lang="en-US" b="1" dirty="0"/>
              <a:t>.</a:t>
            </a:r>
          </a:p>
        </p:txBody>
      </p:sp>
    </p:spTree>
    <p:extLst>
      <p:ext uri="{BB962C8B-B14F-4D97-AF65-F5344CB8AC3E}">
        <p14:creationId xmlns:p14="http://schemas.microsoft.com/office/powerpoint/2010/main" val="249499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060174"/>
          </a:xfrm>
        </p:spPr>
        <p:txBody>
          <a:bodyPr>
            <a:normAutofit/>
          </a:bodyPr>
          <a:lstStyle/>
          <a:p>
            <a:r>
              <a:rPr lang="en-US" dirty="0">
                <a:solidFill>
                  <a:srgbClr val="00B0F0"/>
                </a:solidFill>
              </a:rPr>
              <a:t>Projective layouts</a:t>
            </a:r>
          </a:p>
        </p:txBody>
      </p:sp>
      <p:sp>
        <p:nvSpPr>
          <p:cNvPr id="5" name="AutoShape 4" descr="Some 3D registration applications">
            <a:extLst>
              <a:ext uri="{FF2B5EF4-FFF2-40B4-BE49-F238E27FC236}">
                <a16:creationId xmlns:a16="http://schemas.microsoft.com/office/drawing/2014/main" id="{DBB9B8F4-BCB7-D8DB-2641-E49D3389D0E1}"/>
              </a:ext>
            </a:extLst>
          </p:cNvPr>
          <p:cNvSpPr>
            <a:spLocks noChangeAspect="1" noChangeArrowheads="1"/>
          </p:cNvSpPr>
          <p:nvPr/>
        </p:nvSpPr>
        <p:spPr bwMode="auto">
          <a:xfrm>
            <a:off x="5943600" y="3276600"/>
            <a:ext cx="1835426" cy="18354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Subtitle 2">
            <a:extLst>
              <a:ext uri="{FF2B5EF4-FFF2-40B4-BE49-F238E27FC236}">
                <a16:creationId xmlns:a16="http://schemas.microsoft.com/office/drawing/2014/main" id="{213A3BDF-0315-12DA-8612-6765CD595302}"/>
              </a:ext>
            </a:extLst>
          </p:cNvPr>
          <p:cNvSpPr>
            <a:spLocks noGrp="1"/>
          </p:cNvSpPr>
          <p:nvPr>
            <p:ph type="subTitle" idx="1"/>
          </p:nvPr>
        </p:nvSpPr>
        <p:spPr>
          <a:xfrm>
            <a:off x="914401" y="1643270"/>
            <a:ext cx="10204173" cy="4738058"/>
          </a:xfrm>
        </p:spPr>
        <p:txBody>
          <a:bodyPr>
            <a:noAutofit/>
          </a:bodyPr>
          <a:lstStyle/>
          <a:p>
            <a:pPr algn="just"/>
            <a:r>
              <a:rPr lang="en-US" sz="3200" b="1" dirty="0"/>
              <a:t>Spherical</a:t>
            </a:r>
          </a:p>
          <a:p>
            <a:pPr marL="342900" indent="-342900" algn="just">
              <a:buFont typeface="Arial" panose="020B0604020202020204" pitchFamily="34" charset="0"/>
              <a:buChar char="•"/>
            </a:pPr>
            <a:r>
              <a:rPr lang="en-US" b="1" dirty="0"/>
              <a:t>Spherical projection or equirectangular projection — which is strictly speaking another cylindrical projection — where the stitched image shows a 360° horizontal by 180° vertical field of view i.e. the whole sphere. Panoramas in this projection are meant to be viewed as though the image is wrapped into a sphere and viewed from within. When viewed on a 2D plane, horizontal lines appear curved as in a cylindrical projection, while vertical lines remain vertical.</a:t>
            </a:r>
          </a:p>
        </p:txBody>
      </p:sp>
    </p:spTree>
    <p:extLst>
      <p:ext uri="{BB962C8B-B14F-4D97-AF65-F5344CB8AC3E}">
        <p14:creationId xmlns:p14="http://schemas.microsoft.com/office/powerpoint/2010/main" val="3524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060174"/>
          </a:xfrm>
        </p:spPr>
        <p:txBody>
          <a:bodyPr>
            <a:normAutofit/>
          </a:bodyPr>
          <a:lstStyle/>
          <a:p>
            <a:r>
              <a:rPr lang="en-US" dirty="0">
                <a:solidFill>
                  <a:srgbClr val="00B0F0"/>
                </a:solidFill>
              </a:rPr>
              <a:t>Projective layouts</a:t>
            </a:r>
          </a:p>
        </p:txBody>
      </p:sp>
      <p:sp>
        <p:nvSpPr>
          <p:cNvPr id="5" name="AutoShape 4" descr="Some 3D registration applications">
            <a:extLst>
              <a:ext uri="{FF2B5EF4-FFF2-40B4-BE49-F238E27FC236}">
                <a16:creationId xmlns:a16="http://schemas.microsoft.com/office/drawing/2014/main" id="{DBB9B8F4-BCB7-D8DB-2641-E49D3389D0E1}"/>
              </a:ext>
            </a:extLst>
          </p:cNvPr>
          <p:cNvSpPr>
            <a:spLocks noChangeAspect="1" noChangeArrowheads="1"/>
          </p:cNvSpPr>
          <p:nvPr/>
        </p:nvSpPr>
        <p:spPr bwMode="auto">
          <a:xfrm>
            <a:off x="5943600" y="3276600"/>
            <a:ext cx="1835426" cy="18354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Subtitle 2">
            <a:extLst>
              <a:ext uri="{FF2B5EF4-FFF2-40B4-BE49-F238E27FC236}">
                <a16:creationId xmlns:a16="http://schemas.microsoft.com/office/drawing/2014/main" id="{213A3BDF-0315-12DA-8612-6765CD595302}"/>
              </a:ext>
            </a:extLst>
          </p:cNvPr>
          <p:cNvSpPr>
            <a:spLocks noGrp="1"/>
          </p:cNvSpPr>
          <p:nvPr>
            <p:ph type="subTitle" idx="1"/>
          </p:nvPr>
        </p:nvSpPr>
        <p:spPr>
          <a:xfrm>
            <a:off x="914401" y="1643270"/>
            <a:ext cx="10204173" cy="4738058"/>
          </a:xfrm>
        </p:spPr>
        <p:txBody>
          <a:bodyPr>
            <a:noAutofit/>
          </a:bodyPr>
          <a:lstStyle/>
          <a:p>
            <a:pPr algn="just"/>
            <a:r>
              <a:rPr lang="en-US" sz="3200" b="1" dirty="0"/>
              <a:t>Panini</a:t>
            </a:r>
          </a:p>
          <a:p>
            <a:pPr marL="342900" indent="-342900" algn="just">
              <a:buFont typeface="Arial" panose="020B0604020202020204" pitchFamily="34" charset="0"/>
              <a:buChar char="•"/>
            </a:pPr>
            <a:r>
              <a:rPr lang="en-US" b="1" dirty="0"/>
              <a:t>Since a panorama is basically a map of a sphere, various other mapping projections from cartographers can also be used if so desired. Additionally there are specialized projections which may have more aesthetically pleasing advantages over normal cartography projections such as Hugin's Panini projection - named after Italian </a:t>
            </a:r>
            <a:r>
              <a:rPr lang="en-US" b="1" dirty="0" err="1"/>
              <a:t>vedutismo</a:t>
            </a:r>
            <a:r>
              <a:rPr lang="en-US" b="1" dirty="0"/>
              <a:t> painter Giovanni Paolo Panini- or </a:t>
            </a:r>
            <a:r>
              <a:rPr lang="en-US" b="1" dirty="0" err="1"/>
              <a:t>PTgui's</a:t>
            </a:r>
            <a:r>
              <a:rPr lang="en-US" b="1" dirty="0"/>
              <a:t> </a:t>
            </a:r>
            <a:r>
              <a:rPr lang="en-US" b="1" dirty="0" err="1"/>
              <a:t>Vedutismo</a:t>
            </a:r>
            <a:r>
              <a:rPr lang="en-US" b="1" dirty="0"/>
              <a:t> projection. Different projections may be combined in same image for fine tuning the final look of the output image.</a:t>
            </a:r>
            <a:endParaRPr lang="en-US" sz="1800" b="1" dirty="0"/>
          </a:p>
        </p:txBody>
      </p:sp>
    </p:spTree>
    <p:extLst>
      <p:ext uri="{BB962C8B-B14F-4D97-AF65-F5344CB8AC3E}">
        <p14:creationId xmlns:p14="http://schemas.microsoft.com/office/powerpoint/2010/main" val="279330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060174"/>
          </a:xfrm>
        </p:spPr>
        <p:txBody>
          <a:bodyPr>
            <a:normAutofit/>
          </a:bodyPr>
          <a:lstStyle/>
          <a:p>
            <a:r>
              <a:rPr lang="en-US" dirty="0">
                <a:solidFill>
                  <a:srgbClr val="00B0F0"/>
                </a:solidFill>
              </a:rPr>
              <a:t>Projective layouts</a:t>
            </a:r>
          </a:p>
        </p:txBody>
      </p:sp>
      <p:sp>
        <p:nvSpPr>
          <p:cNvPr id="5" name="AutoShape 4" descr="Some 3D registration applications">
            <a:extLst>
              <a:ext uri="{FF2B5EF4-FFF2-40B4-BE49-F238E27FC236}">
                <a16:creationId xmlns:a16="http://schemas.microsoft.com/office/drawing/2014/main" id="{DBB9B8F4-BCB7-D8DB-2641-E49D3389D0E1}"/>
              </a:ext>
            </a:extLst>
          </p:cNvPr>
          <p:cNvSpPr>
            <a:spLocks noChangeAspect="1" noChangeArrowheads="1"/>
          </p:cNvSpPr>
          <p:nvPr/>
        </p:nvSpPr>
        <p:spPr bwMode="auto">
          <a:xfrm>
            <a:off x="5943600" y="3276600"/>
            <a:ext cx="1835426" cy="18354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Subtitle 2">
            <a:extLst>
              <a:ext uri="{FF2B5EF4-FFF2-40B4-BE49-F238E27FC236}">
                <a16:creationId xmlns:a16="http://schemas.microsoft.com/office/drawing/2014/main" id="{213A3BDF-0315-12DA-8612-6765CD595302}"/>
              </a:ext>
            </a:extLst>
          </p:cNvPr>
          <p:cNvSpPr>
            <a:spLocks noGrp="1"/>
          </p:cNvSpPr>
          <p:nvPr>
            <p:ph type="subTitle" idx="1"/>
          </p:nvPr>
        </p:nvSpPr>
        <p:spPr>
          <a:xfrm>
            <a:off x="914401" y="1643270"/>
            <a:ext cx="10204173" cy="4738058"/>
          </a:xfrm>
        </p:spPr>
        <p:txBody>
          <a:bodyPr>
            <a:noAutofit/>
          </a:bodyPr>
          <a:lstStyle/>
          <a:p>
            <a:pPr algn="just"/>
            <a:r>
              <a:rPr lang="en-US" sz="3200" b="1" dirty="0"/>
              <a:t>Stereographic</a:t>
            </a:r>
          </a:p>
          <a:p>
            <a:pPr marL="342900" indent="-342900" algn="just">
              <a:buFont typeface="Arial" panose="020B0604020202020204" pitchFamily="34" charset="0"/>
              <a:buChar char="•"/>
            </a:pPr>
            <a:r>
              <a:rPr lang="en-US" b="1" dirty="0"/>
              <a:t>Stereographic projection or fisheye projection can be used to form a little planet panorama by pointing the virtual camera straight down and setting the field of view large enough to show the whole ground and some of the areas above it; pointing the virtual camera upwards creates a tunnel effect. Conformality of the stereographic projection may produce more visually pleasing result than equal area fisheye projection as discussed in the stereo-graphic projection's article.</a:t>
            </a:r>
            <a:endParaRPr lang="en-US" sz="1800" b="1" dirty="0"/>
          </a:p>
        </p:txBody>
      </p:sp>
    </p:spTree>
    <p:extLst>
      <p:ext uri="{BB962C8B-B14F-4D97-AF65-F5344CB8AC3E}">
        <p14:creationId xmlns:p14="http://schemas.microsoft.com/office/powerpoint/2010/main" val="450758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906D-BCE2-4D7F-A782-C0CA6B8342B0}"/>
              </a:ext>
            </a:extLst>
          </p:cNvPr>
          <p:cNvSpPr>
            <a:spLocks noGrp="1"/>
          </p:cNvSpPr>
          <p:nvPr>
            <p:ph type="title"/>
          </p:nvPr>
        </p:nvSpPr>
        <p:spPr>
          <a:xfrm>
            <a:off x="722790" y="1"/>
            <a:ext cx="10515600" cy="967666"/>
          </a:xfrm>
        </p:spPr>
        <p:txBody>
          <a:bodyPr>
            <a:normAutofit/>
          </a:bodyPr>
          <a:lstStyle/>
          <a:p>
            <a:r>
              <a:rPr lang="en-US"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25973CB-DF31-4820-AE3F-ECEFF3DD6C2F}"/>
              </a:ext>
            </a:extLst>
          </p:cNvPr>
          <p:cNvSpPr>
            <a:spLocks noGrp="1"/>
          </p:cNvSpPr>
          <p:nvPr>
            <p:ph idx="1"/>
          </p:nvPr>
        </p:nvSpPr>
        <p:spPr>
          <a:xfrm>
            <a:off x="838200" y="967667"/>
            <a:ext cx="10515600" cy="4478976"/>
          </a:xfrm>
        </p:spPr>
        <p:txBody>
          <a:bodyPr>
            <a:normAutofit lnSpcReduction="10000"/>
          </a:bodyPr>
          <a:lstStyle/>
          <a:p>
            <a:pPr marL="0" indent="0" algn="ctr">
              <a:buNone/>
            </a:pPr>
            <a:r>
              <a:rPr lang="en-US" sz="1600" b="1" dirty="0">
                <a:latin typeface="Times New Roman" panose="02020603050405020304" pitchFamily="18" charset="0"/>
                <a:cs typeface="Times New Roman" panose="02020603050405020304" pitchFamily="18" charset="0"/>
              </a:rPr>
              <a:t>Books:-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Algorithms and Applications" by Richard </a:t>
            </a:r>
            <a:r>
              <a:rPr lang="en-US" sz="16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Szeliski</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Chapter 6: Image Alignment and Stitching covers the topic of image registration and related concepts.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"Digital Image Processing" by Rafael C. Gonzalez and Richard E. Woods. Chapter 4: Image Transforms in Image Processing provides a comprehensive overview of image transformations.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 Modern Approach" by David A. Forsyth and Jean Ponce. This textbook provides a comprehensive introduction to computer vision, covering both traditional and modern techniques. It covers topics such as feature extraction, feature matching, motion estimation, and object tracking. The book includes numerous illustrations, exercises, and MATLAB code snippets.</a:t>
            </a:r>
          </a:p>
          <a:p>
            <a:pPr marL="0" indent="0" algn="ctr">
              <a:buNone/>
            </a:pPr>
            <a:r>
              <a:rPr lang="en-IN" sz="16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Video Links</a:t>
            </a:r>
          </a:p>
          <a:p>
            <a:r>
              <a:rPr lang="en-US" sz="1600" dirty="0">
                <a:solidFill>
                  <a:srgbClr val="262626"/>
                </a:solidFill>
                <a:latin typeface="Times New Roman" panose="02020603050405020304" pitchFamily="18" charset="0"/>
                <a:cs typeface="Times New Roman" panose="02020603050405020304" pitchFamily="18" charset="0"/>
              </a:rPr>
              <a:t>"Feature Detection and Description" by Stanford University - Computer Vision (CS231n). Available on YouTube: https://www.youtube.com/watch?v=H-HVZJ7kGI0</a:t>
            </a:r>
          </a:p>
          <a:p>
            <a:r>
              <a:rPr lang="en-US" sz="1600" dirty="0">
                <a:solidFill>
                  <a:srgbClr val="262626"/>
                </a:solidFill>
                <a:latin typeface="Times New Roman" panose="02020603050405020304" pitchFamily="18" charset="0"/>
                <a:cs typeface="Times New Roman" panose="02020603050405020304" pitchFamily="18" charset="0"/>
              </a:rPr>
              <a:t>"Feature Matching and </a:t>
            </a:r>
            <a:r>
              <a:rPr lang="en-US" sz="1600" dirty="0" err="1">
                <a:solidFill>
                  <a:srgbClr val="262626"/>
                </a:solidFill>
                <a:latin typeface="Times New Roman" panose="02020603050405020304" pitchFamily="18" charset="0"/>
                <a:cs typeface="Times New Roman" panose="02020603050405020304" pitchFamily="18" charset="0"/>
              </a:rPr>
              <a:t>Homography</a:t>
            </a:r>
            <a:r>
              <a:rPr lang="en-US" sz="1600" dirty="0">
                <a:solidFill>
                  <a:srgbClr val="262626"/>
                </a:solidFill>
                <a:latin typeface="Times New Roman" panose="02020603050405020304" pitchFamily="18" charset="0"/>
                <a:cs typeface="Times New Roman" panose="02020603050405020304" pitchFamily="18" charset="0"/>
              </a:rPr>
              <a:t>" by University of Washington - Computer Vision (CSE 576). Available on YouTube: https://www.youtube.com/watch?v=uvSCXyYpG9k</a:t>
            </a:r>
          </a:p>
          <a:p>
            <a:r>
              <a:rPr lang="en-US" sz="1600" dirty="0">
                <a:solidFill>
                  <a:srgbClr val="262626"/>
                </a:solidFill>
                <a:latin typeface="Times New Roman" panose="02020603050405020304" pitchFamily="18" charset="0"/>
                <a:cs typeface="Times New Roman" panose="02020603050405020304" pitchFamily="18" charset="0"/>
              </a:rPr>
              <a:t>"Introduction to Feature Detection and Matching" by OpenCV. Available on YouTube: https://www.youtube.com/watch?v=AWoG8vdw4pA</a:t>
            </a:r>
            <a:endParaRPr lang="en-IN" sz="1600" dirty="0">
              <a:solidFill>
                <a:srgbClr val="262626"/>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40953A-8014-4E77-AE81-40A17FB08602}"/>
              </a:ext>
            </a:extLst>
          </p:cNvPr>
          <p:cNvSpPr>
            <a:spLocks noGrp="1"/>
          </p:cNvSpPr>
          <p:nvPr>
            <p:ph type="sldNum" sz="quarter" idx="12"/>
          </p:nvPr>
        </p:nvSpPr>
        <p:spPr>
          <a:xfrm>
            <a:off x="9054483" y="6492875"/>
            <a:ext cx="2743200" cy="365125"/>
          </a:xfrm>
        </p:spPr>
        <p:txBody>
          <a:bodyPr/>
          <a:lstStyle/>
          <a:p>
            <a:fld id="{BDCDBBEF-AA6C-4BA6-85B2-A17D7F280E38}" type="slidenum">
              <a:rPr lang="en-US" smtClean="0"/>
              <a:pPr/>
              <a:t>15</a:t>
            </a:fld>
            <a:endParaRPr lang="en-US" dirty="0"/>
          </a:p>
        </p:txBody>
      </p:sp>
    </p:spTree>
    <p:extLst>
      <p:ext uri="{BB962C8B-B14F-4D97-AF65-F5344CB8AC3E}">
        <p14:creationId xmlns:p14="http://schemas.microsoft.com/office/powerpoint/2010/main" val="168721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23227"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payal.e12720@cumail.in</a:t>
            </a:r>
            <a:endParaRPr lang="en-US" dirty="0"/>
          </a:p>
        </p:txBody>
      </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2209" y="214291"/>
            <a:ext cx="9992139" cy="1126477"/>
          </a:xfrm>
        </p:spPr>
        <p:txBody>
          <a:bodyPr>
            <a:normAutofit/>
          </a:bodyPr>
          <a:lstStyle/>
          <a:p>
            <a:r>
              <a:rPr lang="en-IN" dirty="0">
                <a:solidFill>
                  <a:srgbClr val="00B0F0"/>
                </a:solidFill>
              </a:rPr>
              <a:t>Introduction to Image Stitching</a:t>
            </a:r>
          </a:p>
        </p:txBody>
      </p:sp>
      <p:sp>
        <p:nvSpPr>
          <p:cNvPr id="3" name="Subtitle 2"/>
          <p:cNvSpPr>
            <a:spLocks noGrp="1"/>
          </p:cNvSpPr>
          <p:nvPr>
            <p:ph type="subTitle" idx="1"/>
          </p:nvPr>
        </p:nvSpPr>
        <p:spPr>
          <a:xfrm>
            <a:off x="848138" y="1643050"/>
            <a:ext cx="10416209" cy="2637402"/>
          </a:xfrm>
        </p:spPr>
        <p:txBody>
          <a:bodyPr/>
          <a:lstStyle/>
          <a:p>
            <a:pPr marL="342900" indent="-342900" algn="just">
              <a:buFont typeface="Arial" panose="020B0604020202020204" pitchFamily="34" charset="0"/>
              <a:buChar char="•"/>
            </a:pPr>
            <a:r>
              <a:rPr lang="en-US" b="1" dirty="0"/>
              <a:t>Image stitching is the process of combining multiple overlapping images to create a larger composite image that represents a wider field of view. </a:t>
            </a:r>
          </a:p>
          <a:p>
            <a:pPr marL="342900" indent="-342900" algn="just">
              <a:buFont typeface="Arial" panose="020B0604020202020204" pitchFamily="34" charset="0"/>
              <a:buChar char="•"/>
            </a:pPr>
            <a:r>
              <a:rPr lang="en-US" b="1" dirty="0"/>
              <a:t>This technique is commonly used in panoramic photography, virtual tours, and surveillance systems. </a:t>
            </a:r>
          </a:p>
          <a:p>
            <a:pPr marL="342900" indent="-342900" algn="just">
              <a:buFont typeface="Arial" panose="020B0604020202020204" pitchFamily="34" charset="0"/>
              <a:buChar char="•"/>
            </a:pPr>
            <a:r>
              <a:rPr lang="en-US" b="1" dirty="0"/>
              <a:t>The main goal of image stitching is to seamlessly blend the overlapping regions of the images to create a visually coherent composite image.</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0C2DD-D981-5374-5C53-756746C32088}"/>
              </a:ext>
            </a:extLst>
          </p:cNvPr>
          <p:cNvSpPr>
            <a:spLocks noGrp="1"/>
          </p:cNvSpPr>
          <p:nvPr>
            <p:ph type="title"/>
          </p:nvPr>
        </p:nvSpPr>
        <p:spPr/>
        <p:txBody>
          <a:bodyPr/>
          <a:lstStyle/>
          <a:p>
            <a:pPr algn="ctr"/>
            <a:r>
              <a:rPr lang="en-IN" sz="6000" dirty="0">
                <a:solidFill>
                  <a:srgbClr val="00B0F0"/>
                </a:solidFill>
              </a:rPr>
              <a:t>Introduction to Image Stitching</a:t>
            </a:r>
          </a:p>
        </p:txBody>
      </p:sp>
      <p:pic>
        <p:nvPicPr>
          <p:cNvPr id="5" name="Content Placeholder 4">
            <a:extLst>
              <a:ext uri="{FF2B5EF4-FFF2-40B4-BE49-F238E27FC236}">
                <a16:creationId xmlns:a16="http://schemas.microsoft.com/office/drawing/2014/main" id="{B819FC98-EAA4-40F6-291A-B00A5720AD0D}"/>
              </a:ext>
            </a:extLst>
          </p:cNvPr>
          <p:cNvPicPr>
            <a:picLocks noGrp="1" noChangeAspect="1"/>
          </p:cNvPicPr>
          <p:nvPr>
            <p:ph idx="1"/>
          </p:nvPr>
        </p:nvPicPr>
        <p:blipFill>
          <a:blip r:embed="rId2"/>
          <a:stretch>
            <a:fillRect/>
          </a:stretch>
        </p:blipFill>
        <p:spPr>
          <a:xfrm>
            <a:off x="686176" y="1666459"/>
            <a:ext cx="10392641" cy="4020760"/>
          </a:xfrm>
          <a:prstGeom prst="rect">
            <a:avLst/>
          </a:prstGeom>
        </p:spPr>
      </p:pic>
      <p:sp>
        <p:nvSpPr>
          <p:cNvPr id="4" name="Slide Number Placeholder 3">
            <a:extLst>
              <a:ext uri="{FF2B5EF4-FFF2-40B4-BE49-F238E27FC236}">
                <a16:creationId xmlns:a16="http://schemas.microsoft.com/office/drawing/2014/main" id="{563C7AEB-B22E-0E1D-5ED3-937FC3827F1F}"/>
              </a:ext>
            </a:extLst>
          </p:cNvPr>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82401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0661" y="214291"/>
            <a:ext cx="10827026" cy="991657"/>
          </a:xfrm>
        </p:spPr>
        <p:txBody>
          <a:bodyPr>
            <a:normAutofit/>
          </a:bodyPr>
          <a:lstStyle/>
          <a:p>
            <a:r>
              <a:rPr lang="en-US" dirty="0">
                <a:solidFill>
                  <a:srgbClr val="00B0F0"/>
                </a:solidFill>
              </a:rPr>
              <a:t>Image Stitching Pipeline</a:t>
            </a:r>
            <a:endParaRPr lang="en-IN" dirty="0">
              <a:solidFill>
                <a:srgbClr val="00B0F0"/>
              </a:solidFill>
            </a:endParaRPr>
          </a:p>
        </p:txBody>
      </p:sp>
      <p:sp>
        <p:nvSpPr>
          <p:cNvPr id="3" name="Subtitle 2"/>
          <p:cNvSpPr>
            <a:spLocks noGrp="1"/>
          </p:cNvSpPr>
          <p:nvPr>
            <p:ph type="subTitle" idx="1"/>
          </p:nvPr>
        </p:nvSpPr>
        <p:spPr>
          <a:xfrm>
            <a:off x="781877" y="1643050"/>
            <a:ext cx="10707757" cy="4714908"/>
          </a:xfrm>
        </p:spPr>
        <p:txBody>
          <a:bodyPr>
            <a:normAutofit fontScale="85000" lnSpcReduction="20000"/>
          </a:bodyPr>
          <a:lstStyle/>
          <a:p>
            <a:pPr algn="just"/>
            <a:r>
              <a:rPr lang="en-US" b="1" dirty="0"/>
              <a:t>The image stitching pipeline consists of several steps that are performed sequentially to stitch the images together:</a:t>
            </a:r>
          </a:p>
          <a:p>
            <a:pPr marL="342900" indent="-342900" algn="just">
              <a:buFont typeface="Arial" panose="020B0604020202020204" pitchFamily="34" charset="0"/>
              <a:buChar char="•"/>
            </a:pPr>
            <a:r>
              <a:rPr lang="en-US" b="1" dirty="0"/>
              <a:t>Image Acquisition: Multiple images of the same scene are captured either by moving the camera along a horizontal or vertical direction or by slightly changing the camera's viewpoint.</a:t>
            </a:r>
          </a:p>
          <a:p>
            <a:pPr marL="342900" indent="-342900" algn="just">
              <a:buFont typeface="Arial" panose="020B0604020202020204" pitchFamily="34" charset="0"/>
              <a:buChar char="•"/>
            </a:pPr>
            <a:r>
              <a:rPr lang="en-US" b="1" dirty="0"/>
              <a:t>Feature Detection and Matching: In this step, distinctive points in each image, known as </a:t>
            </a:r>
            <a:r>
              <a:rPr lang="en-US" b="1" dirty="0" err="1"/>
              <a:t>keypoints</a:t>
            </a:r>
            <a:r>
              <a:rPr lang="en-US" b="1" dirty="0"/>
              <a:t>, are detected using feature detection algorithms such as Scale-Invariant Feature Transform (SIFT) or Speeded-Up Robust Features (SURF). These </a:t>
            </a:r>
            <a:r>
              <a:rPr lang="en-US" b="1" dirty="0" err="1"/>
              <a:t>keypoints</a:t>
            </a:r>
            <a:r>
              <a:rPr lang="en-US" b="1" dirty="0"/>
              <a:t> are then matched across different images using techniques like nearest neighbor or Random Sample Consensus (RANSAC). The goal is to find correspondences between the </a:t>
            </a:r>
            <a:r>
              <a:rPr lang="en-US" b="1" dirty="0" err="1"/>
              <a:t>keypoints</a:t>
            </a:r>
            <a:r>
              <a:rPr lang="en-US" b="1" dirty="0"/>
              <a:t> in different images.</a:t>
            </a:r>
          </a:p>
          <a:p>
            <a:pPr marL="342900" indent="-342900" algn="just">
              <a:buFont typeface="Arial" panose="020B0604020202020204" pitchFamily="34" charset="0"/>
              <a:buChar char="•"/>
            </a:pPr>
            <a:r>
              <a:rPr lang="en-US" b="1" dirty="0"/>
              <a:t>Image Alignment: The images are aligned to compensate for camera motion, rotation, and scale differences. The </a:t>
            </a:r>
            <a:r>
              <a:rPr lang="en-US" b="1" dirty="0" err="1"/>
              <a:t>homography</a:t>
            </a:r>
            <a:r>
              <a:rPr lang="en-US" b="1" dirty="0"/>
              <a:t> matrix is used to represent the geometric transformation between two images. </a:t>
            </a:r>
            <a:r>
              <a:rPr lang="en-US" b="1" dirty="0" err="1"/>
              <a:t>Homography</a:t>
            </a:r>
            <a:r>
              <a:rPr lang="en-US" b="1" dirty="0"/>
              <a:t> estimation algorithms like Direct Linear Transform (DLT) or RANSAC are employed to calculate the </a:t>
            </a:r>
            <a:r>
              <a:rPr lang="en-US" b="1" dirty="0" err="1"/>
              <a:t>homography</a:t>
            </a:r>
            <a:r>
              <a:rPr lang="en-US" b="1" dirty="0"/>
              <a:t> matrix based on the matched </a:t>
            </a:r>
            <a:r>
              <a:rPr lang="en-US" b="1" dirty="0" err="1"/>
              <a:t>keypoints</a:t>
            </a:r>
            <a:r>
              <a:rPr lang="en-US" b="1" dirty="0"/>
              <a:t>.</a:t>
            </a:r>
          </a:p>
          <a:p>
            <a:pPr marL="342900" indent="-342900" algn="just">
              <a:buFont typeface="Arial" panose="020B0604020202020204" pitchFamily="34" charset="0"/>
              <a:buChar char="•"/>
            </a:pPr>
            <a:r>
              <a:rPr lang="en-US" b="1" dirty="0"/>
              <a:t>Image Warping: Once the images are aligned, they need to be warped to a common coordinate system. The estimated </a:t>
            </a:r>
            <a:r>
              <a:rPr lang="en-US" b="1" dirty="0" err="1"/>
              <a:t>homography</a:t>
            </a:r>
            <a:r>
              <a:rPr lang="en-US" b="1" dirty="0"/>
              <a:t> matrix is used to map the pixels from the original images to the common coordinate system. This process ensures that the aligned images are properly registered with each other.</a:t>
            </a:r>
          </a:p>
        </p:txBody>
      </p:sp>
    </p:spTree>
    <p:extLst>
      <p:ext uri="{BB962C8B-B14F-4D97-AF65-F5344CB8AC3E}">
        <p14:creationId xmlns:p14="http://schemas.microsoft.com/office/powerpoint/2010/main" val="268947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0661" y="214291"/>
            <a:ext cx="10827026" cy="991657"/>
          </a:xfrm>
        </p:spPr>
        <p:txBody>
          <a:bodyPr>
            <a:normAutofit/>
          </a:bodyPr>
          <a:lstStyle/>
          <a:p>
            <a:r>
              <a:rPr lang="en-US" dirty="0">
                <a:solidFill>
                  <a:srgbClr val="00B0F0"/>
                </a:solidFill>
              </a:rPr>
              <a:t>Image Stitching Pipeline</a:t>
            </a:r>
            <a:endParaRPr lang="en-IN" dirty="0">
              <a:solidFill>
                <a:srgbClr val="00B0F0"/>
              </a:solidFill>
            </a:endParaRPr>
          </a:p>
        </p:txBody>
      </p:sp>
      <p:sp>
        <p:nvSpPr>
          <p:cNvPr id="3" name="Subtitle 2"/>
          <p:cNvSpPr>
            <a:spLocks noGrp="1"/>
          </p:cNvSpPr>
          <p:nvPr>
            <p:ph type="subTitle" idx="1"/>
          </p:nvPr>
        </p:nvSpPr>
        <p:spPr>
          <a:xfrm>
            <a:off x="781877" y="1643050"/>
            <a:ext cx="10707757" cy="4714908"/>
          </a:xfrm>
        </p:spPr>
        <p:txBody>
          <a:bodyPr>
            <a:normAutofit/>
          </a:bodyPr>
          <a:lstStyle/>
          <a:p>
            <a:pPr marL="342900" indent="-342900" algn="just">
              <a:buFont typeface="Arial" panose="020B0604020202020204" pitchFamily="34" charset="0"/>
              <a:buChar char="•"/>
            </a:pPr>
            <a:r>
              <a:rPr lang="en-US" b="1" dirty="0"/>
              <a:t>Blending: The overlapping regions of the warped images need to be blended to create a seamless composite image. Various blending techniques can be used, such as linear blending, gradient-based blending, or multi-band blending. The goal is to eliminate visible seams and ensure smooth transitions between the images.</a:t>
            </a:r>
          </a:p>
          <a:p>
            <a:pPr marL="342900" indent="-342900" algn="just">
              <a:buFont typeface="Arial" panose="020B0604020202020204" pitchFamily="34" charset="0"/>
              <a:buChar char="•"/>
            </a:pPr>
            <a:r>
              <a:rPr lang="en-US" b="1" dirty="0"/>
              <a:t>Post-processing: Additional adjustments can be applied to enhance the final stitched image. These adjustments may include color correction, exposure matching, and distortion correction. These steps help in achieving a visually pleasing and realistic composite image.</a:t>
            </a:r>
          </a:p>
          <a:p>
            <a:pPr marL="342900" indent="-342900" algn="just">
              <a:buFont typeface="Arial" panose="020B0604020202020204" pitchFamily="34" charset="0"/>
              <a:buChar char="•"/>
            </a:pPr>
            <a:r>
              <a:rPr lang="en-US" b="1" dirty="0"/>
              <a:t>Evaluation and Fine-tuning: The quality of the stitched image can be evaluated by visually inspecting the composite image for any artifacts or misalignments. If needed, fine-tuning adjustments can be made to improve the final result.</a:t>
            </a:r>
            <a:endParaRPr lang="en-IN" b="1" dirty="0">
              <a:solidFill>
                <a:srgbClr val="FF0000"/>
              </a:solidFill>
            </a:endParaRPr>
          </a:p>
        </p:txBody>
      </p:sp>
    </p:spTree>
    <p:extLst>
      <p:ext uri="{BB962C8B-B14F-4D97-AF65-F5344CB8AC3E}">
        <p14:creationId xmlns:p14="http://schemas.microsoft.com/office/powerpoint/2010/main" val="310368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9E32383-7C48-49CC-97CF-C6A6CDF3C77D}"/>
              </a:ext>
            </a:extLst>
          </p:cNvPr>
          <p:cNvSpPr>
            <a:spLocks noGrp="1"/>
          </p:cNvSpPr>
          <p:nvPr>
            <p:ph type="ftr" sz="quarter" idx="11"/>
          </p:nvPr>
        </p:nvSpPr>
        <p:spPr/>
        <p:txBody>
          <a:bodyPr/>
          <a:lstStyle/>
          <a:p>
            <a:pPr>
              <a:defRPr/>
            </a:pPr>
            <a:r>
              <a:rPr lang="en-US" altLang="en-US"/>
              <a:t>CprE 458/558: Real-Time Systems (G. Manimaran)</a:t>
            </a:r>
          </a:p>
        </p:txBody>
      </p:sp>
      <p:sp>
        <p:nvSpPr>
          <p:cNvPr id="6" name="Slide Number Placeholder 5">
            <a:extLst>
              <a:ext uri="{FF2B5EF4-FFF2-40B4-BE49-F238E27FC236}">
                <a16:creationId xmlns:a16="http://schemas.microsoft.com/office/drawing/2014/main" id="{1695C6F5-76E8-4E11-B272-91E5C0FA2366}"/>
              </a:ext>
            </a:extLst>
          </p:cNvPr>
          <p:cNvSpPr>
            <a:spLocks noGrp="1"/>
          </p:cNvSpPr>
          <p:nvPr>
            <p:ph type="sldNum" sz="quarter" idx="12"/>
          </p:nvPr>
        </p:nvSpPr>
        <p:spPr/>
        <p:txBody>
          <a:bodyPr/>
          <a:lstStyle>
            <a:lvl1pPr>
              <a:defRPr sz="1600">
                <a:solidFill>
                  <a:schemeClr val="tx1"/>
                </a:solidFill>
                <a:latin typeface="Comic Sans MS" panose="030F0702030302020204" pitchFamily="66" charset="0"/>
              </a:defRPr>
            </a:lvl1pPr>
            <a:lvl2pPr marL="742950" indent="-285750">
              <a:defRPr sz="1600">
                <a:solidFill>
                  <a:schemeClr val="tx1"/>
                </a:solidFill>
                <a:latin typeface="Comic Sans MS" panose="030F0702030302020204" pitchFamily="66" charset="0"/>
              </a:defRPr>
            </a:lvl2pPr>
            <a:lvl3pPr marL="1143000" indent="-228600">
              <a:defRPr sz="1600">
                <a:solidFill>
                  <a:schemeClr val="tx1"/>
                </a:solidFill>
                <a:latin typeface="Comic Sans MS" panose="030F0702030302020204" pitchFamily="66" charset="0"/>
              </a:defRPr>
            </a:lvl3pPr>
            <a:lvl4pPr marL="1600200" indent="-228600">
              <a:defRPr sz="1600">
                <a:solidFill>
                  <a:schemeClr val="tx1"/>
                </a:solidFill>
                <a:latin typeface="Comic Sans MS" panose="030F0702030302020204" pitchFamily="66" charset="0"/>
              </a:defRPr>
            </a:lvl4pPr>
            <a:lvl5pPr marL="2057400" indent="-228600">
              <a:defRPr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sz="1600">
                <a:solidFill>
                  <a:schemeClr val="tx1"/>
                </a:solidFill>
                <a:latin typeface="Comic Sans MS" panose="030F0702030302020204" pitchFamily="66" charset="0"/>
              </a:defRPr>
            </a:lvl9pPr>
          </a:lstStyle>
          <a:p>
            <a:fld id="{FE714665-D7B2-4228-B77A-1DB15B12456E}" type="slidenum">
              <a:rPr lang="en-US" altLang="en-US">
                <a:solidFill>
                  <a:srgbClr val="EAEAEA"/>
                </a:solidFill>
                <a:latin typeface="Arial" panose="020B0604020202020204" pitchFamily="34" charset="0"/>
              </a:rPr>
              <a:pPr/>
              <a:t>6</a:t>
            </a:fld>
            <a:endParaRPr lang="en-US" altLang="en-US">
              <a:solidFill>
                <a:srgbClr val="EAEAEA"/>
              </a:solidFill>
              <a:latin typeface="Arial" panose="020B0604020202020204" pitchFamily="34" charset="0"/>
            </a:endParaRPr>
          </a:p>
        </p:txBody>
      </p:sp>
      <p:sp>
        <p:nvSpPr>
          <p:cNvPr id="9220" name="Rectangle 2">
            <a:extLst>
              <a:ext uri="{FF2B5EF4-FFF2-40B4-BE49-F238E27FC236}">
                <a16:creationId xmlns:a16="http://schemas.microsoft.com/office/drawing/2014/main" id="{4B5D127F-B143-4F7D-B0A8-543C6E0DD06A}"/>
              </a:ext>
            </a:extLst>
          </p:cNvPr>
          <p:cNvSpPr>
            <a:spLocks noGrp="1" noChangeArrowheads="1"/>
          </p:cNvSpPr>
          <p:nvPr>
            <p:ph type="title"/>
          </p:nvPr>
        </p:nvSpPr>
        <p:spPr>
          <a:xfrm>
            <a:off x="983974" y="320675"/>
            <a:ext cx="10515600" cy="1084055"/>
          </a:xfrm>
        </p:spPr>
        <p:txBody>
          <a:bodyPr>
            <a:normAutofit/>
          </a:bodyPr>
          <a:lstStyle/>
          <a:p>
            <a:pPr algn="ctr"/>
            <a:r>
              <a:rPr lang="en-US" sz="5400" dirty="0">
                <a:solidFill>
                  <a:srgbClr val="00B0F0"/>
                </a:solidFill>
              </a:rPr>
              <a:t>Stitching Images Example</a:t>
            </a:r>
            <a:endParaRPr lang="en-US" altLang="en-US" sz="5400" dirty="0">
              <a:solidFill>
                <a:srgbClr val="00B0F0"/>
              </a:solidFill>
            </a:endParaRPr>
          </a:p>
        </p:txBody>
      </p:sp>
      <p:sp>
        <p:nvSpPr>
          <p:cNvPr id="9221" name="Rectangle 4">
            <a:extLst>
              <a:ext uri="{FF2B5EF4-FFF2-40B4-BE49-F238E27FC236}">
                <a16:creationId xmlns:a16="http://schemas.microsoft.com/office/drawing/2014/main" id="{F8A7A8A1-A20E-42D0-831D-C4796219FB89}"/>
              </a:ext>
            </a:extLst>
          </p:cNvPr>
          <p:cNvSpPr>
            <a:spLocks noGrp="1" noChangeArrowheads="1"/>
          </p:cNvSpPr>
          <p:nvPr>
            <p:ph type="body" idx="1"/>
          </p:nvPr>
        </p:nvSpPr>
        <p:spPr>
          <a:xfrm>
            <a:off x="838200" y="1404730"/>
            <a:ext cx="10515600" cy="4772233"/>
          </a:xfrm>
          <a:noFill/>
        </p:spPr>
        <p:txBody>
          <a:bodyPr>
            <a:normAutofit/>
          </a:bodyPr>
          <a:lstStyle/>
          <a:p>
            <a:pPr algn="just">
              <a:lnSpc>
                <a:spcPct val="80000"/>
              </a:lnSpc>
              <a:buFontTx/>
              <a:buNone/>
            </a:pPr>
            <a:r>
              <a:rPr lang="en-US" altLang="en-US" sz="2400" b="1" dirty="0"/>
              <a:t>To demonstrate the image stitching process, you can follow these steps:</a:t>
            </a:r>
          </a:p>
          <a:p>
            <a:pPr algn="just">
              <a:lnSpc>
                <a:spcPct val="80000"/>
              </a:lnSpc>
            </a:pPr>
            <a:r>
              <a:rPr lang="en-US" altLang="en-US" sz="2400" b="1" dirty="0"/>
              <a:t>Dataset Preparation: Gather a set of overlapping images that capture the same scene. These images should cover the desired field of view.</a:t>
            </a:r>
          </a:p>
          <a:p>
            <a:pPr algn="just">
              <a:lnSpc>
                <a:spcPct val="80000"/>
              </a:lnSpc>
            </a:pPr>
            <a:r>
              <a:rPr lang="en-US" altLang="en-US" sz="2400" b="1" dirty="0"/>
              <a:t>Feature Extraction and Matching: Use feature detection algorithms, such as SIFT or SURF, to extract </a:t>
            </a:r>
            <a:r>
              <a:rPr lang="en-US" altLang="en-US" sz="2400" b="1" dirty="0" err="1"/>
              <a:t>keypoints</a:t>
            </a:r>
            <a:r>
              <a:rPr lang="en-US" altLang="en-US" sz="2400" b="1" dirty="0"/>
              <a:t> from each image. Then, match corresponding </a:t>
            </a:r>
            <a:r>
              <a:rPr lang="en-US" altLang="en-US" sz="2400" b="1" dirty="0" err="1"/>
              <a:t>keypoints</a:t>
            </a:r>
            <a:r>
              <a:rPr lang="en-US" altLang="en-US" sz="2400" b="1" dirty="0"/>
              <a:t> between pairs of images to establish correspondences.</a:t>
            </a:r>
          </a:p>
          <a:p>
            <a:pPr algn="just">
              <a:lnSpc>
                <a:spcPct val="80000"/>
              </a:lnSpc>
            </a:pPr>
            <a:r>
              <a:rPr lang="en-US" altLang="en-US" sz="2400" b="1" dirty="0" err="1"/>
              <a:t>Homography</a:t>
            </a:r>
            <a:r>
              <a:rPr lang="en-US" altLang="en-US" sz="2400" b="1" dirty="0"/>
              <a:t> Estimation: Estimate the </a:t>
            </a:r>
            <a:r>
              <a:rPr lang="en-US" altLang="en-US" sz="2400" b="1" dirty="0" err="1"/>
              <a:t>homography</a:t>
            </a:r>
            <a:r>
              <a:rPr lang="en-US" altLang="en-US" sz="2400" b="1" dirty="0"/>
              <a:t> matrix that represents the geometric transformation between two images based on the matched </a:t>
            </a:r>
            <a:r>
              <a:rPr lang="en-US" altLang="en-US" sz="2400" b="1" dirty="0" err="1"/>
              <a:t>keypoints</a:t>
            </a:r>
            <a:r>
              <a:rPr lang="en-US" altLang="en-US" sz="2400" b="1" dirty="0"/>
              <a:t>. Techniques like DLT or RANSAC can be employed for </a:t>
            </a:r>
            <a:r>
              <a:rPr lang="en-US" altLang="en-US" sz="2400" b="1" dirty="0" err="1"/>
              <a:t>homography</a:t>
            </a:r>
            <a:r>
              <a:rPr lang="en-US" altLang="en-US" sz="2400" b="1" dirty="0"/>
              <a:t> estimation.</a:t>
            </a:r>
          </a:p>
          <a:p>
            <a:pPr algn="just">
              <a:lnSpc>
                <a:spcPct val="80000"/>
              </a:lnSpc>
            </a:pPr>
            <a:r>
              <a:rPr lang="en-US" altLang="en-US" sz="2400" b="1" dirty="0"/>
              <a:t>Image Alignment: Align the images using the estimated </a:t>
            </a:r>
            <a:r>
              <a:rPr lang="en-US" altLang="en-US" sz="2400" b="1" dirty="0" err="1"/>
              <a:t>homographies</a:t>
            </a:r>
            <a:r>
              <a:rPr lang="en-US" altLang="en-US" sz="2400" b="1" dirty="0"/>
              <a:t>. This step involves transforming the images based on the calculated </a:t>
            </a:r>
            <a:r>
              <a:rPr lang="en-US" altLang="en-US" sz="2400" b="1" dirty="0" err="1"/>
              <a:t>homography</a:t>
            </a:r>
            <a:r>
              <a:rPr lang="en-US" altLang="en-US" sz="2400" b="1" dirty="0"/>
              <a:t> matrices to ensure proper registration and alignment.</a:t>
            </a:r>
          </a:p>
        </p:txBody>
      </p:sp>
    </p:spTree>
    <p:extLst>
      <p:ext uri="{BB962C8B-B14F-4D97-AF65-F5344CB8AC3E}">
        <p14:creationId xmlns:p14="http://schemas.microsoft.com/office/powerpoint/2010/main" val="152349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9E32383-7C48-49CC-97CF-C6A6CDF3C77D}"/>
              </a:ext>
            </a:extLst>
          </p:cNvPr>
          <p:cNvSpPr>
            <a:spLocks noGrp="1"/>
          </p:cNvSpPr>
          <p:nvPr>
            <p:ph type="ftr" sz="quarter" idx="11"/>
          </p:nvPr>
        </p:nvSpPr>
        <p:spPr/>
        <p:txBody>
          <a:bodyPr/>
          <a:lstStyle/>
          <a:p>
            <a:pPr>
              <a:defRPr/>
            </a:pPr>
            <a:r>
              <a:rPr lang="en-US" altLang="en-US"/>
              <a:t>CprE 458/558: Real-Time Systems (G. Manimaran)</a:t>
            </a:r>
          </a:p>
        </p:txBody>
      </p:sp>
      <p:sp>
        <p:nvSpPr>
          <p:cNvPr id="6" name="Slide Number Placeholder 5">
            <a:extLst>
              <a:ext uri="{FF2B5EF4-FFF2-40B4-BE49-F238E27FC236}">
                <a16:creationId xmlns:a16="http://schemas.microsoft.com/office/drawing/2014/main" id="{1695C6F5-76E8-4E11-B272-91E5C0FA2366}"/>
              </a:ext>
            </a:extLst>
          </p:cNvPr>
          <p:cNvSpPr>
            <a:spLocks noGrp="1"/>
          </p:cNvSpPr>
          <p:nvPr>
            <p:ph type="sldNum" sz="quarter" idx="12"/>
          </p:nvPr>
        </p:nvSpPr>
        <p:spPr/>
        <p:txBody>
          <a:bodyPr/>
          <a:lstStyle>
            <a:lvl1pPr>
              <a:defRPr sz="1600">
                <a:solidFill>
                  <a:schemeClr val="tx1"/>
                </a:solidFill>
                <a:latin typeface="Comic Sans MS" panose="030F0702030302020204" pitchFamily="66" charset="0"/>
              </a:defRPr>
            </a:lvl1pPr>
            <a:lvl2pPr marL="742950" indent="-285750">
              <a:defRPr sz="1600">
                <a:solidFill>
                  <a:schemeClr val="tx1"/>
                </a:solidFill>
                <a:latin typeface="Comic Sans MS" panose="030F0702030302020204" pitchFamily="66" charset="0"/>
              </a:defRPr>
            </a:lvl2pPr>
            <a:lvl3pPr marL="1143000" indent="-228600">
              <a:defRPr sz="1600">
                <a:solidFill>
                  <a:schemeClr val="tx1"/>
                </a:solidFill>
                <a:latin typeface="Comic Sans MS" panose="030F0702030302020204" pitchFamily="66" charset="0"/>
              </a:defRPr>
            </a:lvl3pPr>
            <a:lvl4pPr marL="1600200" indent="-228600">
              <a:defRPr sz="1600">
                <a:solidFill>
                  <a:schemeClr val="tx1"/>
                </a:solidFill>
                <a:latin typeface="Comic Sans MS" panose="030F0702030302020204" pitchFamily="66" charset="0"/>
              </a:defRPr>
            </a:lvl4pPr>
            <a:lvl5pPr marL="2057400" indent="-228600">
              <a:defRPr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sz="1600">
                <a:solidFill>
                  <a:schemeClr val="tx1"/>
                </a:solidFill>
                <a:latin typeface="Comic Sans MS" panose="030F0702030302020204" pitchFamily="66" charset="0"/>
              </a:defRPr>
            </a:lvl9pPr>
          </a:lstStyle>
          <a:p>
            <a:fld id="{FE714665-D7B2-4228-B77A-1DB15B12456E}" type="slidenum">
              <a:rPr lang="en-US" altLang="en-US">
                <a:solidFill>
                  <a:srgbClr val="EAEAEA"/>
                </a:solidFill>
                <a:latin typeface="Arial" panose="020B0604020202020204" pitchFamily="34" charset="0"/>
              </a:rPr>
              <a:pPr/>
              <a:t>7</a:t>
            </a:fld>
            <a:endParaRPr lang="en-US" altLang="en-US">
              <a:solidFill>
                <a:srgbClr val="EAEAEA"/>
              </a:solidFill>
              <a:latin typeface="Arial" panose="020B0604020202020204" pitchFamily="34" charset="0"/>
            </a:endParaRPr>
          </a:p>
        </p:txBody>
      </p:sp>
      <p:sp>
        <p:nvSpPr>
          <p:cNvPr id="9220" name="Rectangle 2">
            <a:extLst>
              <a:ext uri="{FF2B5EF4-FFF2-40B4-BE49-F238E27FC236}">
                <a16:creationId xmlns:a16="http://schemas.microsoft.com/office/drawing/2014/main" id="{4B5D127F-B143-4F7D-B0A8-543C6E0DD06A}"/>
              </a:ext>
            </a:extLst>
          </p:cNvPr>
          <p:cNvSpPr>
            <a:spLocks noGrp="1" noChangeArrowheads="1"/>
          </p:cNvSpPr>
          <p:nvPr>
            <p:ph type="title"/>
          </p:nvPr>
        </p:nvSpPr>
        <p:spPr>
          <a:xfrm>
            <a:off x="983974" y="320675"/>
            <a:ext cx="10515600" cy="1084055"/>
          </a:xfrm>
        </p:spPr>
        <p:txBody>
          <a:bodyPr>
            <a:normAutofit/>
          </a:bodyPr>
          <a:lstStyle/>
          <a:p>
            <a:pPr algn="ctr"/>
            <a:r>
              <a:rPr lang="en-US" sz="5400" dirty="0">
                <a:solidFill>
                  <a:srgbClr val="00B0F0"/>
                </a:solidFill>
              </a:rPr>
              <a:t>Stitching Images Example</a:t>
            </a:r>
            <a:endParaRPr lang="en-US" altLang="en-US" sz="5400" dirty="0">
              <a:solidFill>
                <a:srgbClr val="00B0F0"/>
              </a:solidFill>
            </a:endParaRPr>
          </a:p>
        </p:txBody>
      </p:sp>
      <p:sp>
        <p:nvSpPr>
          <p:cNvPr id="9221" name="Rectangle 4">
            <a:extLst>
              <a:ext uri="{FF2B5EF4-FFF2-40B4-BE49-F238E27FC236}">
                <a16:creationId xmlns:a16="http://schemas.microsoft.com/office/drawing/2014/main" id="{F8A7A8A1-A20E-42D0-831D-C4796219FB89}"/>
              </a:ext>
            </a:extLst>
          </p:cNvPr>
          <p:cNvSpPr>
            <a:spLocks noGrp="1" noChangeArrowheads="1"/>
          </p:cNvSpPr>
          <p:nvPr>
            <p:ph type="body" idx="1"/>
          </p:nvPr>
        </p:nvSpPr>
        <p:spPr>
          <a:xfrm>
            <a:off x="838200" y="1404730"/>
            <a:ext cx="10515600" cy="4772233"/>
          </a:xfrm>
          <a:noFill/>
        </p:spPr>
        <p:txBody>
          <a:bodyPr>
            <a:normAutofit/>
          </a:bodyPr>
          <a:lstStyle/>
          <a:p>
            <a:pPr algn="just">
              <a:lnSpc>
                <a:spcPct val="80000"/>
              </a:lnSpc>
            </a:pPr>
            <a:r>
              <a:rPr lang="en-US" altLang="en-US" sz="2400" b="1" dirty="0"/>
              <a:t>Image Warping: Warp the aligned images to a common coordinate system. The estimated </a:t>
            </a:r>
            <a:r>
              <a:rPr lang="en-US" altLang="en-US" sz="2400" b="1" dirty="0" err="1"/>
              <a:t>homography</a:t>
            </a:r>
            <a:r>
              <a:rPr lang="en-US" altLang="en-US" sz="2400" b="1" dirty="0"/>
              <a:t> matrices are used to map the pixels from the original images to the common coordinate system.</a:t>
            </a:r>
          </a:p>
          <a:p>
            <a:pPr algn="just">
              <a:lnSpc>
                <a:spcPct val="80000"/>
              </a:lnSpc>
            </a:pPr>
            <a:r>
              <a:rPr lang="en-US" altLang="en-US" sz="2400" b="1" dirty="0"/>
              <a:t>Blending: Blend the overlapping regions of the warped images to create a seamless composite image. You can use blending techniques like linear blending, gradient-based blending, or multi-band blending to achieve smooth transitions and eliminate visible seams.</a:t>
            </a:r>
          </a:p>
          <a:p>
            <a:pPr algn="just">
              <a:lnSpc>
                <a:spcPct val="80000"/>
              </a:lnSpc>
            </a:pPr>
            <a:r>
              <a:rPr lang="en-US" altLang="en-US" sz="2400" b="1" dirty="0"/>
              <a:t>Post-processing: Apply additional adjustments, such as color correction and exposure matching, to enhance the final stitched image.</a:t>
            </a:r>
          </a:p>
          <a:p>
            <a:pPr algn="just">
              <a:lnSpc>
                <a:spcPct val="80000"/>
              </a:lnSpc>
            </a:pPr>
            <a:r>
              <a:rPr lang="en-US" altLang="en-US" sz="2400" b="1" dirty="0"/>
              <a:t>Evaluation and Fine-tuning: Evaluate the quality of the stitched image by visually inspecting the composite image for any artifacts or misalignments. If necessary, make fine-tuning adjustments to improve the result.</a:t>
            </a:r>
          </a:p>
        </p:txBody>
      </p:sp>
    </p:spTree>
    <p:extLst>
      <p:ext uri="{BB962C8B-B14F-4D97-AF65-F5344CB8AC3E}">
        <p14:creationId xmlns:p14="http://schemas.microsoft.com/office/powerpoint/2010/main" val="95595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476672"/>
            <a:ext cx="10893286" cy="1020824"/>
          </a:xfrm>
        </p:spPr>
        <p:txBody>
          <a:bodyPr>
            <a:normAutofit/>
          </a:bodyPr>
          <a:lstStyle/>
          <a:p>
            <a:r>
              <a:rPr lang="en-US" dirty="0">
                <a:solidFill>
                  <a:srgbClr val="00B0F0"/>
                </a:solidFill>
              </a:rPr>
              <a:t>Image stitching algorithms</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rmAutofit lnSpcReduction="10000"/>
          </a:bodyPr>
          <a:lstStyle/>
          <a:p>
            <a:pPr marL="342900" indent="-342900" algn="just">
              <a:buFont typeface="Arial" panose="020B0604020202020204" pitchFamily="34" charset="0"/>
              <a:buChar char="•"/>
            </a:pPr>
            <a:r>
              <a:rPr lang="en-US" b="1" dirty="0"/>
              <a:t>In order to estimate image alignment, algorithms are needed to determine the appropriate mathematical model relating pixel coordinates in one image to pixel coordinates in another. Algorithms that combine direct pixel-to-pixel comparisons with gradient descent (and other optimization techniques) can be used to estimate these parameters.</a:t>
            </a:r>
          </a:p>
          <a:p>
            <a:pPr marL="342900" indent="-342900" algn="just">
              <a:buFont typeface="Arial" panose="020B0604020202020204" pitchFamily="34" charset="0"/>
              <a:buChar char="•"/>
            </a:pPr>
            <a:r>
              <a:rPr lang="en-US" b="1" dirty="0"/>
              <a:t>Distinctive features can be found in each image and then efficiently matched to rapidly establish correspondences between pairs of images. When multiple images exist in a panorama, techniques have been developed to compute a globally consistent set of alignments and to efficiently discover which images overlap one another.</a:t>
            </a:r>
          </a:p>
          <a:p>
            <a:pPr marL="342900" indent="-342900" algn="just">
              <a:buFont typeface="Arial" panose="020B0604020202020204" pitchFamily="34" charset="0"/>
              <a:buChar char="•"/>
            </a:pPr>
            <a:r>
              <a:rPr lang="en-US" b="1" dirty="0"/>
              <a:t>A final compositing surface onto which to warp or </a:t>
            </a:r>
            <a:r>
              <a:rPr lang="en-US" b="1" dirty="0" err="1"/>
              <a:t>projectively</a:t>
            </a:r>
            <a:r>
              <a:rPr lang="en-US" b="1" dirty="0"/>
              <a:t> transform and place all of the aligned images is needed, as are algorithms to seamlessly blend the overlapping images, even in the presence of parallax, lens distortion, scene motion, and exposure differences.</a:t>
            </a:r>
          </a:p>
        </p:txBody>
      </p:sp>
    </p:spTree>
    <p:extLst>
      <p:ext uri="{BB962C8B-B14F-4D97-AF65-F5344CB8AC3E}">
        <p14:creationId xmlns:p14="http://schemas.microsoft.com/office/powerpoint/2010/main" val="200729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476672"/>
            <a:ext cx="10893286" cy="1007571"/>
          </a:xfrm>
        </p:spPr>
        <p:txBody>
          <a:bodyPr>
            <a:normAutofit/>
          </a:bodyPr>
          <a:lstStyle/>
          <a:p>
            <a:r>
              <a:rPr lang="en-US" dirty="0">
                <a:solidFill>
                  <a:srgbClr val="00B0F0"/>
                </a:solidFill>
              </a:rPr>
              <a:t>Image stitching issues</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rmAutofit/>
          </a:bodyPr>
          <a:lstStyle/>
          <a:p>
            <a:pPr marL="342900" indent="-342900" algn="just">
              <a:buFont typeface="Arial" panose="020B0604020202020204" pitchFamily="34" charset="0"/>
              <a:buChar char="•"/>
            </a:pPr>
            <a:r>
              <a:rPr lang="en-US" b="1" dirty="0"/>
              <a:t>Since the illumination in two views cannot be guaranteed to be identical, stitching two images could create a visible seam. Other reasons for seams could be the background changing between two images for the same continuous foreground. Other major issues to deal with are the presence of parallax, lens distortion, scene motion, and exposure differences. In a non-ideal real-life case, the intensity varies across the whole scene, and so does the contrast and intensity across frames. Additionally, the aspect ratio of a panorama image needs to be taken into account to create a visually pleasing composite.</a:t>
            </a:r>
          </a:p>
          <a:p>
            <a:pPr marL="342900" indent="-342900" algn="just">
              <a:buFont typeface="Arial" panose="020B0604020202020204" pitchFamily="34" charset="0"/>
              <a:buChar char="•"/>
            </a:pPr>
            <a:r>
              <a:rPr lang="en-US" b="1" dirty="0"/>
              <a:t>For panoramic stitching, the ideal set of images will have a reasonable amount of overlap (at least 15–30%) to overcome lens distortion and have enough detectable features. The set of images will have consistent exposure between frames to minimize the probability of seams occurring.</a:t>
            </a:r>
          </a:p>
        </p:txBody>
      </p:sp>
    </p:spTree>
    <p:extLst>
      <p:ext uri="{BB962C8B-B14F-4D97-AF65-F5344CB8AC3E}">
        <p14:creationId xmlns:p14="http://schemas.microsoft.com/office/powerpoint/2010/main" val="155208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2868</TotalTime>
  <Words>1811</Words>
  <Application>Microsoft Office PowerPoint</Application>
  <PresentationFormat>Widescreen</PresentationFormat>
  <Paragraphs>76</Paragraphs>
  <Slides>16</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Calibri Light</vt:lpstr>
      <vt:lpstr>Casper</vt:lpstr>
      <vt:lpstr>Times New Roman</vt:lpstr>
      <vt:lpstr>Unit 2.1</vt:lpstr>
      <vt:lpstr>Contents Slide Master</vt:lpstr>
      <vt:lpstr>CorelDRAW</vt:lpstr>
      <vt:lpstr>PowerPoint Presentation</vt:lpstr>
      <vt:lpstr>Introduction to Image Stitching</vt:lpstr>
      <vt:lpstr>Introduction to Image Stitching</vt:lpstr>
      <vt:lpstr>Image Stitching Pipeline</vt:lpstr>
      <vt:lpstr>Image Stitching Pipeline</vt:lpstr>
      <vt:lpstr>Stitching Images Example</vt:lpstr>
      <vt:lpstr>Stitching Images Example</vt:lpstr>
      <vt:lpstr>Image stitching algorithms</vt:lpstr>
      <vt:lpstr>Image stitching issues</vt:lpstr>
      <vt:lpstr>Projective layouts</vt:lpstr>
      <vt:lpstr>Projective layouts</vt:lpstr>
      <vt:lpstr>Projective layouts</vt:lpstr>
      <vt:lpstr>Projective layouts</vt:lpstr>
      <vt:lpstr>Projective layouts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Payal Thakur</cp:lastModifiedBy>
  <cp:revision>39</cp:revision>
  <dcterms:created xsi:type="dcterms:W3CDTF">2020-06-09T06:07:05Z</dcterms:created>
  <dcterms:modified xsi:type="dcterms:W3CDTF">2023-07-27T05:36:27Z</dcterms:modified>
</cp:coreProperties>
</file>