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2"/>
  </p:notesMasterIdLst>
  <p:handoutMasterIdLst>
    <p:handoutMasterId r:id="rId13"/>
  </p:handoutMasterIdLst>
  <p:sldIdLst>
    <p:sldId id="733" r:id="rId3"/>
    <p:sldId id="260" r:id="rId4"/>
    <p:sldId id="762" r:id="rId5"/>
    <p:sldId id="747" r:id="rId6"/>
    <p:sldId id="763" r:id="rId7"/>
    <p:sldId id="258" r:id="rId8"/>
    <p:sldId id="764" r:id="rId9"/>
    <p:sldId id="732"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p:cViewPr varScale="1">
        <p:scale>
          <a:sx n="72" d="100"/>
          <a:sy n="72" d="100"/>
        </p:scale>
        <p:origin x="61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799618" y="5133181"/>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520826" y="1801404"/>
            <a:ext cx="8494713" cy="262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157B230-A273-4496-831C-28D88743362F}"/>
              </a:ext>
            </a:extLst>
          </p:cNvPr>
          <p:cNvSpPr/>
          <p:nvPr/>
        </p:nvSpPr>
        <p:spPr>
          <a:xfrm>
            <a:off x="1533526" y="3949034"/>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365748" y="5895360"/>
            <a:ext cx="6094520" cy="369332"/>
          </a:xfrm>
          <a:prstGeom prst="rect">
            <a:avLst/>
          </a:prstGeom>
          <a:noFill/>
        </p:spPr>
        <p:txBody>
          <a:bodyPr wrap="square">
            <a:spAutoFit/>
          </a:bodyPr>
          <a:lstStyle/>
          <a:p>
            <a:pPr algn="l"/>
            <a:r>
              <a:rPr lang="en-US" sz="1800" b="1" dirty="0">
                <a:solidFill>
                  <a:srgbClr val="00B0F0"/>
                </a:solidFill>
              </a:rPr>
              <a:t>Topic: Mars Rover: Your Final Project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209" y="214291"/>
            <a:ext cx="9992139" cy="1126477"/>
          </a:xfrm>
        </p:spPr>
        <p:txBody>
          <a:bodyPr>
            <a:normAutofit/>
          </a:bodyPr>
          <a:lstStyle/>
          <a:p>
            <a:r>
              <a:rPr lang="en-US" dirty="0">
                <a:solidFill>
                  <a:srgbClr val="00B0F0"/>
                </a:solidFill>
              </a:rPr>
              <a:t>Mars Rover: Your Final Project</a:t>
            </a:r>
            <a:endParaRPr lang="en-IN" dirty="0">
              <a:solidFill>
                <a:srgbClr val="00B0F0"/>
              </a:solidFill>
            </a:endParaRPr>
          </a:p>
        </p:txBody>
      </p:sp>
      <p:sp>
        <p:nvSpPr>
          <p:cNvPr id="3" name="Subtitle 2"/>
          <p:cNvSpPr>
            <a:spLocks noGrp="1"/>
          </p:cNvSpPr>
          <p:nvPr>
            <p:ph type="subTitle" idx="1"/>
          </p:nvPr>
        </p:nvSpPr>
        <p:spPr>
          <a:xfrm>
            <a:off x="848138" y="1643050"/>
            <a:ext cx="10416209" cy="2637402"/>
          </a:xfrm>
        </p:spPr>
        <p:txBody>
          <a:bodyPr>
            <a:normAutofit/>
          </a:bodyPr>
          <a:lstStyle/>
          <a:p>
            <a:pPr algn="just"/>
            <a:r>
              <a:rPr lang="en-US" b="1" dirty="0"/>
              <a:t>Stitch Together Images from the Mars Curiosity Rover</a:t>
            </a:r>
          </a:p>
          <a:p>
            <a:pPr marL="342900" indent="-342900" algn="just">
              <a:buFont typeface="Arial" panose="020B0604020202020204" pitchFamily="34" charset="0"/>
              <a:buChar char="•"/>
            </a:pPr>
            <a:r>
              <a:rPr lang="en-US" b="1" dirty="0"/>
              <a:t>The Mars Curiosity rover has several cameras and scientific instruments. The images are  available on the web.</a:t>
            </a:r>
          </a:p>
          <a:p>
            <a:pPr marL="342900" indent="-342900" algn="just">
              <a:buFont typeface="Arial" panose="020B0604020202020204" pitchFamily="34" charset="0"/>
              <a:buChar char="•"/>
            </a:pPr>
            <a:r>
              <a:rPr lang="en-US" b="1" dirty="0"/>
              <a:t>Your goal is to create a fuller view of the </a:t>
            </a:r>
            <a:r>
              <a:rPr lang="en-US" b="1" dirty="0" err="1"/>
              <a:t>martian</a:t>
            </a:r>
            <a:r>
              <a:rPr lang="en-US" b="1" dirty="0"/>
              <a:t> landscape by stitching together two images from the rover's left navigation camera. </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C2DD-D981-5374-5C53-756746C32088}"/>
              </a:ext>
            </a:extLst>
          </p:cNvPr>
          <p:cNvSpPr>
            <a:spLocks noGrp="1"/>
          </p:cNvSpPr>
          <p:nvPr>
            <p:ph type="title"/>
          </p:nvPr>
        </p:nvSpPr>
        <p:spPr/>
        <p:txBody>
          <a:bodyPr/>
          <a:lstStyle/>
          <a:p>
            <a:pPr algn="ctr"/>
            <a:r>
              <a:rPr lang="en-IN" sz="6000" dirty="0">
                <a:solidFill>
                  <a:srgbClr val="00B0F0"/>
                </a:solidFill>
              </a:rPr>
              <a:t>Introduction to Image Stitching</a:t>
            </a:r>
          </a:p>
        </p:txBody>
      </p:sp>
      <p:sp>
        <p:nvSpPr>
          <p:cNvPr id="4" name="Slide Number Placeholder 3">
            <a:extLst>
              <a:ext uri="{FF2B5EF4-FFF2-40B4-BE49-F238E27FC236}">
                <a16:creationId xmlns:a16="http://schemas.microsoft.com/office/drawing/2014/main" id="{563C7AEB-B22E-0E1D-5ED3-937FC3827F1F}"/>
              </a:ext>
            </a:extLst>
          </p:cNvPr>
          <p:cNvSpPr>
            <a:spLocks noGrp="1"/>
          </p:cNvSpPr>
          <p:nvPr>
            <p:ph type="sldNum" sz="quarter" idx="12"/>
          </p:nvPr>
        </p:nvSpPr>
        <p:spPr/>
        <p:txBody>
          <a:bodyPr/>
          <a:lstStyle/>
          <a:p>
            <a:fld id="{BDCDBBEF-AA6C-4BA6-85B2-A17D7F280E38}" type="slidenum">
              <a:rPr lang="en-US" smtClean="0"/>
              <a:pPr/>
              <a:t>3</a:t>
            </a:fld>
            <a:endParaRPr lang="en-US"/>
          </a:p>
        </p:txBody>
      </p:sp>
      <p:pic>
        <p:nvPicPr>
          <p:cNvPr id="8" name="Content Placeholder 7">
            <a:extLst>
              <a:ext uri="{FF2B5EF4-FFF2-40B4-BE49-F238E27FC236}">
                <a16:creationId xmlns:a16="http://schemas.microsoft.com/office/drawing/2014/main" id="{DA86C2B9-5DCC-7EDA-AD50-E83034516CE2}"/>
              </a:ext>
            </a:extLst>
          </p:cNvPr>
          <p:cNvPicPr>
            <a:picLocks noGrp="1" noChangeAspect="1"/>
          </p:cNvPicPr>
          <p:nvPr>
            <p:ph idx="1"/>
          </p:nvPr>
        </p:nvPicPr>
        <p:blipFill>
          <a:blip r:embed="rId2"/>
          <a:stretch>
            <a:fillRect/>
          </a:stretch>
        </p:blipFill>
        <p:spPr>
          <a:xfrm>
            <a:off x="1210480" y="1414806"/>
            <a:ext cx="9391258" cy="4808255"/>
          </a:xfrm>
          <a:prstGeom prst="rect">
            <a:avLst/>
          </a:prstGeom>
        </p:spPr>
      </p:pic>
    </p:spTree>
    <p:extLst>
      <p:ext uri="{BB962C8B-B14F-4D97-AF65-F5344CB8AC3E}">
        <p14:creationId xmlns:p14="http://schemas.microsoft.com/office/powerpoint/2010/main" val="382401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61" y="214291"/>
            <a:ext cx="10827026" cy="991657"/>
          </a:xfrm>
        </p:spPr>
        <p:txBody>
          <a:bodyPr>
            <a:normAutofit/>
          </a:bodyPr>
          <a:lstStyle/>
          <a:p>
            <a:r>
              <a:rPr lang="en-US" dirty="0">
                <a:solidFill>
                  <a:srgbClr val="00B0F0"/>
                </a:solidFill>
              </a:rPr>
              <a:t>Part 1: Register the Two Images</a:t>
            </a:r>
          </a:p>
        </p:txBody>
      </p:sp>
      <p:sp>
        <p:nvSpPr>
          <p:cNvPr id="3" name="Subtitle 2"/>
          <p:cNvSpPr>
            <a:spLocks noGrp="1"/>
          </p:cNvSpPr>
          <p:nvPr>
            <p:ph type="subTitle" idx="1"/>
          </p:nvPr>
        </p:nvSpPr>
        <p:spPr>
          <a:xfrm>
            <a:off x="781877" y="1643050"/>
            <a:ext cx="10707757" cy="4714908"/>
          </a:xfrm>
        </p:spPr>
        <p:txBody>
          <a:bodyPr>
            <a:normAutofit/>
          </a:bodyPr>
          <a:lstStyle/>
          <a:p>
            <a:pPr algn="just"/>
            <a:r>
              <a:rPr lang="en-US" b="1" dirty="0"/>
              <a:t>First, use the Registration Estimator app to create a registration function for the two images. Then, confirm that your function behaves as expected by submitting it for grading using the online MATLAB Grader. </a:t>
            </a:r>
          </a:p>
        </p:txBody>
      </p:sp>
    </p:spTree>
    <p:extLst>
      <p:ext uri="{BB962C8B-B14F-4D97-AF65-F5344CB8AC3E}">
        <p14:creationId xmlns:p14="http://schemas.microsoft.com/office/powerpoint/2010/main" val="268947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61" y="214291"/>
            <a:ext cx="10827026" cy="991657"/>
          </a:xfrm>
        </p:spPr>
        <p:txBody>
          <a:bodyPr>
            <a:normAutofit/>
          </a:bodyPr>
          <a:lstStyle/>
          <a:p>
            <a:r>
              <a:rPr lang="en-US" dirty="0">
                <a:solidFill>
                  <a:srgbClr val="00B0F0"/>
                </a:solidFill>
              </a:rPr>
              <a:t>Part 2: Initialize the Panorama</a:t>
            </a:r>
            <a:endParaRPr lang="en-IN" dirty="0">
              <a:solidFill>
                <a:srgbClr val="00B0F0"/>
              </a:solidFill>
            </a:endParaRPr>
          </a:p>
        </p:txBody>
      </p:sp>
      <p:sp>
        <p:nvSpPr>
          <p:cNvPr id="3" name="Subtitle 2"/>
          <p:cNvSpPr>
            <a:spLocks noGrp="1"/>
          </p:cNvSpPr>
          <p:nvPr>
            <p:ph type="subTitle" idx="1"/>
          </p:nvPr>
        </p:nvSpPr>
        <p:spPr>
          <a:xfrm>
            <a:off x="781877" y="1643050"/>
            <a:ext cx="10707757" cy="4714908"/>
          </a:xfrm>
        </p:spPr>
        <p:txBody>
          <a:bodyPr>
            <a:normAutofit/>
          </a:bodyPr>
          <a:lstStyle/>
          <a:p>
            <a:pPr marL="342900" indent="-342900" algn="just">
              <a:buFont typeface="Arial" panose="020B0604020202020204" pitchFamily="34" charset="0"/>
              <a:buChar char="•"/>
            </a:pPr>
            <a:r>
              <a:rPr lang="en-US" b="1" dirty="0"/>
              <a:t>Once your registration function is correct, initialize the panorama image..</a:t>
            </a:r>
            <a:endParaRPr lang="en-IN" b="1" dirty="0">
              <a:solidFill>
                <a:srgbClr val="FF0000"/>
              </a:solidFill>
            </a:endParaRPr>
          </a:p>
        </p:txBody>
      </p:sp>
    </p:spTree>
    <p:extLst>
      <p:ext uri="{BB962C8B-B14F-4D97-AF65-F5344CB8AC3E}">
        <p14:creationId xmlns:p14="http://schemas.microsoft.com/office/powerpoint/2010/main" val="310368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9E32383-7C48-49CC-97CF-C6A6CDF3C77D}"/>
              </a:ext>
            </a:extLst>
          </p:cNvPr>
          <p:cNvSpPr>
            <a:spLocks noGrp="1"/>
          </p:cNvSpPr>
          <p:nvPr>
            <p:ph type="ftr" sz="quarter" idx="11"/>
          </p:nvPr>
        </p:nvSpPr>
        <p:spPr/>
        <p:txBody>
          <a:bodyPr/>
          <a:lstStyle/>
          <a:p>
            <a:pPr>
              <a:defRPr/>
            </a:pPr>
            <a:r>
              <a:rPr lang="en-US" altLang="en-US"/>
              <a:t>CprE 458/558: Real-Time Systems (G. Manimaran)</a:t>
            </a:r>
          </a:p>
        </p:txBody>
      </p:sp>
      <p:sp>
        <p:nvSpPr>
          <p:cNvPr id="6" name="Slide Number Placeholder 5">
            <a:extLst>
              <a:ext uri="{FF2B5EF4-FFF2-40B4-BE49-F238E27FC236}">
                <a16:creationId xmlns:a16="http://schemas.microsoft.com/office/drawing/2014/main" id="{1695C6F5-76E8-4E11-B272-91E5C0FA2366}"/>
              </a:ext>
            </a:extLst>
          </p:cNvPr>
          <p:cNvSpPr>
            <a:spLocks noGrp="1"/>
          </p:cNvSpPr>
          <p:nvPr>
            <p:ph type="sldNum" sz="quarter" idx="12"/>
          </p:nvPr>
        </p:nvSpPr>
        <p:spPr/>
        <p:txBody>
          <a:bodyPr/>
          <a:lstStyle>
            <a:lvl1pPr>
              <a:defRPr sz="1600">
                <a:solidFill>
                  <a:schemeClr val="tx1"/>
                </a:solidFill>
                <a:latin typeface="Comic Sans MS" panose="030F0702030302020204" pitchFamily="66" charset="0"/>
              </a:defRPr>
            </a:lvl1pPr>
            <a:lvl2pPr marL="742950" indent="-285750">
              <a:defRPr sz="1600">
                <a:solidFill>
                  <a:schemeClr val="tx1"/>
                </a:solidFill>
                <a:latin typeface="Comic Sans MS" panose="030F0702030302020204" pitchFamily="66" charset="0"/>
              </a:defRPr>
            </a:lvl2pPr>
            <a:lvl3pPr marL="1143000" indent="-228600">
              <a:defRPr sz="1600">
                <a:solidFill>
                  <a:schemeClr val="tx1"/>
                </a:solidFill>
                <a:latin typeface="Comic Sans MS" panose="030F0702030302020204" pitchFamily="66" charset="0"/>
              </a:defRPr>
            </a:lvl3pPr>
            <a:lvl4pPr marL="1600200" indent="-228600">
              <a:defRPr sz="1600">
                <a:solidFill>
                  <a:schemeClr val="tx1"/>
                </a:solidFill>
                <a:latin typeface="Comic Sans MS" panose="030F0702030302020204" pitchFamily="66" charset="0"/>
              </a:defRPr>
            </a:lvl4pPr>
            <a:lvl5pPr marL="2057400" indent="-228600">
              <a:defRPr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defRPr>
            </a:lvl9pPr>
          </a:lstStyle>
          <a:p>
            <a:fld id="{FE714665-D7B2-4228-B77A-1DB15B12456E}" type="slidenum">
              <a:rPr lang="en-US" altLang="en-US">
                <a:solidFill>
                  <a:srgbClr val="EAEAEA"/>
                </a:solidFill>
                <a:latin typeface="Arial" panose="020B0604020202020204" pitchFamily="34" charset="0"/>
              </a:rPr>
              <a:pPr/>
              <a:t>6</a:t>
            </a:fld>
            <a:endParaRPr lang="en-US" altLang="en-US">
              <a:solidFill>
                <a:srgbClr val="EAEAEA"/>
              </a:solidFill>
              <a:latin typeface="Arial" panose="020B0604020202020204" pitchFamily="34" charset="0"/>
            </a:endParaRPr>
          </a:p>
        </p:txBody>
      </p:sp>
      <p:sp>
        <p:nvSpPr>
          <p:cNvPr id="9220" name="Rectangle 2">
            <a:extLst>
              <a:ext uri="{FF2B5EF4-FFF2-40B4-BE49-F238E27FC236}">
                <a16:creationId xmlns:a16="http://schemas.microsoft.com/office/drawing/2014/main" id="{4B5D127F-B143-4F7D-B0A8-543C6E0DD06A}"/>
              </a:ext>
            </a:extLst>
          </p:cNvPr>
          <p:cNvSpPr>
            <a:spLocks noGrp="1" noChangeArrowheads="1"/>
          </p:cNvSpPr>
          <p:nvPr>
            <p:ph type="title"/>
          </p:nvPr>
        </p:nvSpPr>
        <p:spPr>
          <a:xfrm>
            <a:off x="983974" y="320675"/>
            <a:ext cx="10515600" cy="1084055"/>
          </a:xfrm>
        </p:spPr>
        <p:txBody>
          <a:bodyPr>
            <a:normAutofit/>
          </a:bodyPr>
          <a:lstStyle/>
          <a:p>
            <a:pPr algn="ctr"/>
            <a:r>
              <a:rPr lang="en-US" sz="5400" dirty="0">
                <a:solidFill>
                  <a:srgbClr val="00B0F0"/>
                </a:solidFill>
              </a:rPr>
              <a:t>Part 3: Create the Panorama</a:t>
            </a:r>
            <a:endParaRPr lang="en-US" altLang="en-US" sz="5400" dirty="0">
              <a:solidFill>
                <a:srgbClr val="00B0F0"/>
              </a:solidFill>
            </a:endParaRPr>
          </a:p>
        </p:txBody>
      </p:sp>
      <p:sp>
        <p:nvSpPr>
          <p:cNvPr id="9221" name="Rectangle 4">
            <a:extLst>
              <a:ext uri="{FF2B5EF4-FFF2-40B4-BE49-F238E27FC236}">
                <a16:creationId xmlns:a16="http://schemas.microsoft.com/office/drawing/2014/main" id="{F8A7A8A1-A20E-42D0-831D-C4796219FB89}"/>
              </a:ext>
            </a:extLst>
          </p:cNvPr>
          <p:cNvSpPr>
            <a:spLocks noGrp="1" noChangeArrowheads="1"/>
          </p:cNvSpPr>
          <p:nvPr>
            <p:ph type="body" idx="1"/>
          </p:nvPr>
        </p:nvSpPr>
        <p:spPr>
          <a:xfrm>
            <a:off x="838200" y="1404730"/>
            <a:ext cx="10515600" cy="4772233"/>
          </a:xfrm>
          <a:noFill/>
        </p:spPr>
        <p:txBody>
          <a:bodyPr>
            <a:normAutofit/>
          </a:bodyPr>
          <a:lstStyle/>
          <a:p>
            <a:pPr algn="just">
              <a:lnSpc>
                <a:spcPct val="80000"/>
              </a:lnSpc>
              <a:buFontTx/>
              <a:buNone/>
            </a:pPr>
            <a:r>
              <a:rPr lang="en-US" altLang="en-US" sz="2400" b="1" dirty="0"/>
              <a:t>Once you've determined the size correctly, the last step is for you to warp the images and place them in the final panorama. </a:t>
            </a:r>
          </a:p>
        </p:txBody>
      </p:sp>
    </p:spTree>
    <p:extLst>
      <p:ext uri="{BB962C8B-B14F-4D97-AF65-F5344CB8AC3E}">
        <p14:creationId xmlns:p14="http://schemas.microsoft.com/office/powerpoint/2010/main" val="152349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2790-2210-A089-1AD2-0D655559BA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26C06A-CA2E-4945-9308-E8013399EB90}"/>
              </a:ext>
            </a:extLst>
          </p:cNvPr>
          <p:cNvSpPr>
            <a:spLocks noGrp="1"/>
          </p:cNvSpPr>
          <p:nvPr>
            <p:ph idx="1"/>
          </p:nvPr>
        </p:nvSpPr>
        <p:spPr/>
        <p:txBody>
          <a:bodyPr/>
          <a:lstStyle/>
          <a:p>
            <a:r>
              <a:rPr lang="en-US" b="0" i="0" dirty="0">
                <a:solidFill>
                  <a:srgbClr val="1F1F1F"/>
                </a:solidFill>
                <a:effectLst/>
                <a:latin typeface="Source Sans Pro" panose="020B0503030403020204" pitchFamily="34" charset="0"/>
              </a:rPr>
              <a:t>Your final image will look something like this</a:t>
            </a:r>
            <a:endParaRPr lang="en-IN" dirty="0"/>
          </a:p>
        </p:txBody>
      </p:sp>
      <p:sp>
        <p:nvSpPr>
          <p:cNvPr id="4" name="Slide Number Placeholder 3">
            <a:extLst>
              <a:ext uri="{FF2B5EF4-FFF2-40B4-BE49-F238E27FC236}">
                <a16:creationId xmlns:a16="http://schemas.microsoft.com/office/drawing/2014/main" id="{93E98757-FF08-1F14-0054-3A2A7F884604}"/>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a:extLst>
              <a:ext uri="{FF2B5EF4-FFF2-40B4-BE49-F238E27FC236}">
                <a16:creationId xmlns:a16="http://schemas.microsoft.com/office/drawing/2014/main" id="{30B2BFEF-EBAD-D6AD-F08B-851FBF9A6E41}"/>
              </a:ext>
            </a:extLst>
          </p:cNvPr>
          <p:cNvPicPr>
            <a:picLocks noChangeAspect="1"/>
          </p:cNvPicPr>
          <p:nvPr/>
        </p:nvPicPr>
        <p:blipFill>
          <a:blip r:embed="rId2"/>
          <a:stretch>
            <a:fillRect/>
          </a:stretch>
        </p:blipFill>
        <p:spPr>
          <a:xfrm>
            <a:off x="1500883" y="2430198"/>
            <a:ext cx="8597274" cy="3746765"/>
          </a:xfrm>
          <a:prstGeom prst="rect">
            <a:avLst/>
          </a:prstGeom>
        </p:spPr>
      </p:pic>
    </p:spTree>
    <p:extLst>
      <p:ext uri="{BB962C8B-B14F-4D97-AF65-F5344CB8AC3E}">
        <p14:creationId xmlns:p14="http://schemas.microsoft.com/office/powerpoint/2010/main" val="231545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4478976"/>
          </a:xfrm>
        </p:spPr>
        <p:txBody>
          <a:bodyPr>
            <a:normAutofit lnSpcReduction="10000"/>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Chapter 6: Image Alignment and Stitching covers the topic of image registration and related concepts.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"Digital Image Processing" by Rafael C. Gonzalez and Richard E. Woods. Chapter 4: Image Transforms in Image Processing provides a comprehensive overview of image transformations.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 Modern Approach" by David A. Forsyth and Jean Ponce. This textbook provides a comprehensive introduction to computer vision, covering both traditional and modern techniques. It covers topics such as feature extraction, feature matching, motion estimation, and object tracking. The book includes numerous illustrations, exercises, and MATLAB code snippets.</a:t>
            </a: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8</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2890</TotalTime>
  <Words>453</Words>
  <Application>Microsoft Office PowerPoint</Application>
  <PresentationFormat>Widescreen</PresentationFormat>
  <Paragraphs>38</Paragraphs>
  <Slides>9</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8" baseType="lpstr">
      <vt:lpstr>Arial</vt:lpstr>
      <vt:lpstr>Calibri</vt:lpstr>
      <vt:lpstr>Calibri Light</vt:lpstr>
      <vt:lpstr>Casper</vt:lpstr>
      <vt:lpstr>Source Sans Pro</vt:lpstr>
      <vt:lpstr>Times New Roman</vt:lpstr>
      <vt:lpstr>Unit 2.1</vt:lpstr>
      <vt:lpstr>Contents Slide Master</vt:lpstr>
      <vt:lpstr>CorelDRAW</vt:lpstr>
      <vt:lpstr>PowerPoint Presentation</vt:lpstr>
      <vt:lpstr>Mars Rover: Your Final Project</vt:lpstr>
      <vt:lpstr>Introduction to Image Stitching</vt:lpstr>
      <vt:lpstr>Part 1: Register the Two Images</vt:lpstr>
      <vt:lpstr>Part 2: Initialize the Panorama</vt:lpstr>
      <vt:lpstr>Part 3: Create the Panorama</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40</cp:revision>
  <dcterms:created xsi:type="dcterms:W3CDTF">2020-06-09T06:07:05Z</dcterms:created>
  <dcterms:modified xsi:type="dcterms:W3CDTF">2023-07-27T05:36:40Z</dcterms:modified>
</cp:coreProperties>
</file>