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252F16-4B75-44D1-9E7B-26B4B9DD9EB8}">
  <a:tblStyle styleId="{62252F16-4B75-44D1-9E7B-26B4B9DD9EB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3566921" y="1556131"/>
            <a:ext cx="6181090" cy="51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3326129" y="1872174"/>
            <a:ext cx="6660515" cy="3415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1087354" y="6466738"/>
            <a:ext cx="2044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5400" marR="0" lvl="0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00" marR="0" lvl="1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5400" marR="0" lvl="2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400" marR="0" lvl="3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400" marR="0" lvl="4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0" marR="0" lvl="5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400" marR="0" lvl="6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400" marR="0" lvl="7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400" marR="0" lvl="8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566921" y="1556131"/>
            <a:ext cx="6181090" cy="51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1087354" y="6466738"/>
            <a:ext cx="2044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5400" marR="0" lvl="0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00" marR="0" lvl="1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5400" marR="0" lvl="2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400" marR="0" lvl="3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400" marR="0" lvl="4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0" marR="0" lvl="5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400" marR="0" lvl="6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400" marR="0" lvl="7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400" marR="0" lvl="8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ctrTitle"/>
          </p:nvPr>
        </p:nvSpPr>
        <p:spPr>
          <a:xfrm>
            <a:off x="838200" y="360425"/>
            <a:ext cx="10515600" cy="126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1087354" y="6466738"/>
            <a:ext cx="2044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5400" marR="0" lvl="0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00" marR="0" lvl="1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5400" marR="0" lvl="2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400" marR="0" lvl="3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400" marR="0" lvl="4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0" marR="0" lvl="5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400" marR="0" lvl="6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400" marR="0" lvl="7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400" marR="0" lvl="8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566921" y="1556131"/>
            <a:ext cx="6181090" cy="51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11087354" y="6466738"/>
            <a:ext cx="2044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5400" marR="0" lvl="0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00" marR="0" lvl="1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5400" marR="0" lvl="2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400" marR="0" lvl="3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400" marR="0" lvl="4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0" marR="0" lvl="5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400" marR="0" lvl="6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400" marR="0" lvl="7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400" marR="0" lvl="8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1087354" y="6466738"/>
            <a:ext cx="2044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5400" marR="0" lvl="0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00" marR="0" lvl="1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5400" marR="0" lvl="2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400" marR="0" lvl="3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400" marR="0" lvl="4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0" marR="0" lvl="5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400" marR="0" lvl="6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400" marR="0" lvl="7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400" marR="0" lvl="8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21920" y="0"/>
            <a:ext cx="11948160" cy="685799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566921" y="1556131"/>
            <a:ext cx="6181090" cy="51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326129" y="1872174"/>
            <a:ext cx="6660515" cy="3415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1087354" y="6466738"/>
            <a:ext cx="2044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5400" marR="0" lvl="0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00" marR="0" lvl="1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5400" marR="0" lvl="2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400" marR="0" lvl="3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400" marR="0" lvl="4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0" marR="0" lvl="5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400" marR="0" lvl="6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400" marR="0" lvl="7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400" marR="0" lvl="8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energyeducation.ca/" TargetMode="External"/><Relationship Id="rId13" Type="http://schemas.openxmlformats.org/officeDocument/2006/relationships/hyperlink" Target="https://www.makeuseof.com/tag/12-awesome-solar-powered-gadgets-every-home-using/" TargetMode="External"/><Relationship Id="rId3" Type="http://schemas.openxmlformats.org/officeDocument/2006/relationships/hyperlink" Target="https://slideplayer.com/slide/7441052/" TargetMode="External"/><Relationship Id="rId7" Type="http://schemas.openxmlformats.org/officeDocument/2006/relationships/hyperlink" Target="http://www.eurekaelearning.com/index.php/resources/fuel_oil_coal_natural_gas_distillation_crude_methane_organic_molecule_t_page_5.html" TargetMode="External"/><Relationship Id="rId12" Type="http://schemas.openxmlformats.org/officeDocument/2006/relationships/hyperlink" Target="http://www.wired.com/story/solar-power-electric-car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opsampler.com/" TargetMode="External"/><Relationship Id="rId11" Type="http://schemas.openxmlformats.org/officeDocument/2006/relationships/hyperlink" Target="http://peda.gov.in/main/" TargetMode="External"/><Relationship Id="rId5" Type="http://schemas.openxmlformats.org/officeDocument/2006/relationships/hyperlink" Target="https://www.eschooltoday.com/" TargetMode="External"/><Relationship Id="rId10" Type="http://schemas.openxmlformats.org/officeDocument/2006/relationships/hyperlink" Target="https://beta.grafiti.io/facts/51018" TargetMode="External"/><Relationship Id="rId4" Type="http://schemas.openxmlformats.org/officeDocument/2006/relationships/hyperlink" Target="https://gradestack.com/" TargetMode="External"/><Relationship Id="rId9" Type="http://schemas.openxmlformats.org/officeDocument/2006/relationships/hyperlink" Target="https://neostencil.com/petroleum-and-its-distributio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harpreet.ee@cumail.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urekaelearning.com/index.php/resources/fuel_oil_coal_natural_gas_distillation_crude_methane_organic_molecule_t_page_5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0" y="5427662"/>
            <a:ext cx="12192000" cy="1430655"/>
          </a:xfrm>
          <a:custGeom>
            <a:avLst/>
            <a:gdLst/>
            <a:ahLst/>
            <a:cxnLst/>
            <a:rect l="l" t="t" r="r" b="b"/>
            <a:pathLst>
              <a:path w="12192000" h="1430654" extrusionOk="0">
                <a:moveTo>
                  <a:pt x="12192000" y="1430335"/>
                </a:moveTo>
                <a:lnTo>
                  <a:pt x="12192000" y="0"/>
                </a:lnTo>
                <a:lnTo>
                  <a:pt x="0" y="0"/>
                </a:lnTo>
                <a:lnTo>
                  <a:pt x="0" y="1430335"/>
                </a:lnTo>
                <a:lnTo>
                  <a:pt x="12192000" y="14303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324643" y="5902325"/>
            <a:ext cx="0" cy="612775"/>
          </a:xfrm>
          <a:custGeom>
            <a:avLst/>
            <a:gdLst/>
            <a:ahLst/>
            <a:cxnLst/>
            <a:rect l="l" t="t" r="r" b="b"/>
            <a:pathLst>
              <a:path w="120000" h="612775" extrusionOk="0">
                <a:moveTo>
                  <a:pt x="0" y="0"/>
                </a:moveTo>
                <a:lnTo>
                  <a:pt x="0" y="612775"/>
                </a:lnTo>
              </a:path>
            </a:pathLst>
          </a:custGeom>
          <a:noFill/>
          <a:ln w="460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/>
          <p:nvPr/>
        </p:nvSpPr>
        <p:spPr>
          <a:xfrm>
            <a:off x="9507601" y="5940425"/>
            <a:ext cx="1290955" cy="917575"/>
          </a:xfrm>
          <a:custGeom>
            <a:avLst/>
            <a:gdLst/>
            <a:ahLst/>
            <a:cxnLst/>
            <a:rect l="l" t="t" r="r" b="b"/>
            <a:pathLst>
              <a:path w="1290954" h="917575" extrusionOk="0">
                <a:moveTo>
                  <a:pt x="1290574" y="0"/>
                </a:moveTo>
                <a:lnTo>
                  <a:pt x="0" y="0"/>
                </a:lnTo>
                <a:lnTo>
                  <a:pt x="0" y="917573"/>
                </a:lnTo>
                <a:lnTo>
                  <a:pt x="267322" y="917573"/>
                </a:lnTo>
                <a:lnTo>
                  <a:pt x="1290574" y="0"/>
                </a:lnTo>
                <a:close/>
              </a:path>
            </a:pathLst>
          </a:custGeom>
          <a:solidFill>
            <a:srgbClr val="F1F1F1">
              <a:alpha val="1647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76200" y="3120961"/>
            <a:ext cx="3303651" cy="31480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7045325" y="0"/>
            <a:ext cx="5146675" cy="5788025"/>
          </a:xfrm>
          <a:custGeom>
            <a:avLst/>
            <a:gdLst/>
            <a:ahLst/>
            <a:cxnLst/>
            <a:rect l="l" t="t" r="r" b="b"/>
            <a:pathLst>
              <a:path w="5146675" h="5788025" extrusionOk="0">
                <a:moveTo>
                  <a:pt x="5146675" y="0"/>
                </a:moveTo>
                <a:lnTo>
                  <a:pt x="5089387" y="0"/>
                </a:lnTo>
                <a:lnTo>
                  <a:pt x="0" y="5788025"/>
                </a:lnTo>
                <a:lnTo>
                  <a:pt x="5146675" y="5788025"/>
                </a:lnTo>
                <a:lnTo>
                  <a:pt x="5146675" y="0"/>
                </a:lnTo>
                <a:close/>
              </a:path>
            </a:pathLst>
          </a:custGeom>
          <a:solidFill>
            <a:srgbClr val="F1F1F1">
              <a:alpha val="1647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2124075" y="2025523"/>
            <a:ext cx="6829425" cy="158064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12700" y="23875"/>
            <a:ext cx="3859276" cy="153822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9942510" y="5337176"/>
            <a:ext cx="2249805" cy="1520825"/>
          </a:xfrm>
          <a:custGeom>
            <a:avLst/>
            <a:gdLst/>
            <a:ahLst/>
            <a:cxnLst/>
            <a:rect l="l" t="t" r="r" b="b"/>
            <a:pathLst>
              <a:path w="2249804" h="1520825" extrusionOk="0">
                <a:moveTo>
                  <a:pt x="2249490" y="0"/>
                </a:moveTo>
                <a:lnTo>
                  <a:pt x="0" y="1520821"/>
                </a:lnTo>
                <a:lnTo>
                  <a:pt x="2249490" y="1520821"/>
                </a:lnTo>
                <a:lnTo>
                  <a:pt x="224949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6962393" y="6049162"/>
            <a:ext cx="3987800" cy="32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 </a:t>
            </a:r>
            <a:r>
              <a:rPr lang="en-US" sz="2000" b="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. EMPOWER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6908069" y="6043612"/>
            <a:ext cx="0" cy="370205"/>
          </a:xfrm>
          <a:custGeom>
            <a:avLst/>
            <a:gdLst/>
            <a:ahLst/>
            <a:cxnLst/>
            <a:rect l="l" t="t" r="r" b="b"/>
            <a:pathLst>
              <a:path w="120000" h="370204" extrusionOk="0">
                <a:moveTo>
                  <a:pt x="0" y="0"/>
                </a:moveTo>
                <a:lnTo>
                  <a:pt x="0" y="369887"/>
                </a:lnTo>
              </a:path>
            </a:pathLst>
          </a:custGeom>
          <a:noFill/>
          <a:ln w="460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1129080" y="6003442"/>
            <a:ext cx="325501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 RESOURCES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3566921" y="1556131"/>
            <a:ext cx="6181090" cy="51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UNIVERSITY INSTITUTE OF</a:t>
            </a:r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3326129" y="1872174"/>
            <a:ext cx="6660515" cy="3415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43840" marR="233045" lvl="0" indent="1490345" algn="l" rtl="0">
              <a:lnSpc>
                <a:spcPct val="125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ENGINEERING  ELECTRICAL ENGINEERING</a:t>
            </a:r>
            <a:endParaRPr/>
          </a:p>
          <a:p>
            <a:pPr marL="5715" lvl="0" indent="0" algn="ctr" rtl="0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Bachelor of Engineering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Energy Resources, Economics &amp; Environment  Subject Code:ELC-351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 indent="0" algn="ctr" rtl="0">
              <a:lnSpc>
                <a:spcPct val="100000"/>
              </a:lnSpc>
              <a:spcBef>
                <a:spcPts val="845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Harpreet	Kaur (E-1496)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838200" y="360425"/>
            <a:ext cx="10515600" cy="1263650"/>
          </a:xfrm>
          <a:prstGeom prst="rect">
            <a:avLst/>
          </a:prstGeom>
          <a:noFill/>
          <a:ln w="12700" cap="flat" cmpd="sng">
            <a:solidFill>
              <a:srgbClr val="7E7E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1275" rIns="0" bIns="0" anchor="t" anchorCtr="0">
            <a:spAutoFit/>
          </a:bodyPr>
          <a:lstStyle/>
          <a:p>
            <a:pPr marL="3680459" marR="582295" lvl="0" indent="-3082924" algn="l" rtl="0">
              <a:lnSpc>
                <a:spcPct val="1052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% USAGE OF DIFFERENT ENERGY  RESOURCS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2705735" y="1803844"/>
            <a:ext cx="5703189" cy="39381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3419983" y="5900115"/>
            <a:ext cx="4551045" cy="27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Figure 7 % usage of different energy resources[8]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 txBox="1">
            <a:spLocks noGrp="1"/>
          </p:cNvSpPr>
          <p:nvPr>
            <p:ph type="sldNum" idx="12"/>
          </p:nvPr>
        </p:nvSpPr>
        <p:spPr>
          <a:xfrm>
            <a:off x="11087354" y="6466738"/>
            <a:ext cx="2044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838200" y="360425"/>
            <a:ext cx="10515600" cy="1263650"/>
          </a:xfrm>
          <a:prstGeom prst="rect">
            <a:avLst/>
          </a:prstGeom>
          <a:noFill/>
          <a:ln w="12700" cap="flat" cmpd="sng">
            <a:solidFill>
              <a:srgbClr val="7E7E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55250" rIns="0" bIns="0" anchor="t" anchorCtr="0">
            <a:spAutoFit/>
          </a:bodyPr>
          <a:lstStyle/>
          <a:p>
            <a:pPr marL="63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Assessment Pattern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11087354" y="6466738"/>
            <a:ext cx="2044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1426844" y="2312669"/>
            <a:ext cx="5429250" cy="1734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Following point will be used to assess students performance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6870" marR="0" lvl="0" indent="-3448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Group Discussion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6870" marR="0" lvl="0" indent="-34480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6870" marR="0" lvl="0" indent="-34480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Quiz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838200" y="360425"/>
            <a:ext cx="10515600" cy="1263650"/>
          </a:xfrm>
          <a:prstGeom prst="rect">
            <a:avLst/>
          </a:prstGeom>
          <a:noFill/>
          <a:ln w="12700" cap="flat" cmpd="sng">
            <a:solidFill>
              <a:srgbClr val="7E7E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55250" rIns="0" bIns="0" anchor="t" anchorCtr="0">
            <a:spAutoFit/>
          </a:bodyPr>
          <a:lstStyle/>
          <a:p>
            <a:pPr marL="63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Assessment Pattern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 txBox="1">
            <a:spLocks noGrp="1"/>
          </p:cNvSpPr>
          <p:nvPr>
            <p:ph type="sldNum" idx="12"/>
          </p:nvPr>
        </p:nvSpPr>
        <p:spPr>
          <a:xfrm>
            <a:off x="11087354" y="6466738"/>
            <a:ext cx="2044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152" name="Google Shape;152;p18"/>
          <p:cNvGraphicFramePr/>
          <p:nvPr/>
        </p:nvGraphicFramePr>
        <p:xfrm>
          <a:off x="1344675" y="263207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{62252F16-4B75-44D1-9E7B-26B4B9DD9EB8}</a:tableStyleId>
              </a:tblPr>
              <a:tblGrid>
                <a:gridCol w="121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1275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5"/>
                        </a:spcBef>
                        <a:spcAft>
                          <a:spcPts val="0"/>
                        </a:spcAft>
                        <a:buNone/>
                      </a:pPr>
                      <a:endParaRPr sz="17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476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ELC-351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476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Energy Resources, Economics &amp; Environment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200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81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200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25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200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44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200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44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200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76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 Contact Hours :45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30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50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1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76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Applicable to which branch: EE,EEE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117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3" name="Google Shape;153;p18"/>
          <p:cNvSpPr txBox="1"/>
          <p:nvPr/>
        </p:nvSpPr>
        <p:spPr>
          <a:xfrm>
            <a:off x="4973192" y="1885314"/>
            <a:ext cx="809625" cy="270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4" name="Google Shape;154;p18"/>
          <p:cNvGraphicFramePr/>
          <p:nvPr/>
        </p:nvGraphicFramePr>
        <p:xfrm>
          <a:off x="3760851" y="457034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{62252F16-4B75-44D1-9E7B-26B4B9DD9EB8}</a:tableStyleId>
              </a:tblPr>
              <a:tblGrid>
                <a:gridCol w="129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9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Internal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187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External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187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187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75"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193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193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54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193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/>
        </p:nvSpPr>
        <p:spPr>
          <a:xfrm>
            <a:off x="838200" y="360425"/>
            <a:ext cx="10515600" cy="1263650"/>
          </a:xfrm>
          <a:prstGeom prst="rect">
            <a:avLst/>
          </a:prstGeom>
          <a:noFill/>
          <a:ln w="12700" cap="flat" cmpd="sng">
            <a:solidFill>
              <a:srgbClr val="7E7E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9375" rIns="0" bIns="0" anchor="t" anchorCtr="0">
            <a:spAutoFit/>
          </a:bodyPr>
          <a:lstStyle/>
          <a:p>
            <a:pPr marL="508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1149350" y="3265487"/>
            <a:ext cx="8504174" cy="24828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4389882" y="6243320"/>
            <a:ext cx="3244215" cy="270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Figure 8 Solar powered Buildings[9]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 txBox="1">
            <a:spLocks noGrp="1"/>
          </p:cNvSpPr>
          <p:nvPr>
            <p:ph type="sldNum" idx="12"/>
          </p:nvPr>
        </p:nvSpPr>
        <p:spPr>
          <a:xfrm>
            <a:off x="11087354" y="6466738"/>
            <a:ext cx="2044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1084262" y="1841563"/>
            <a:ext cx="3800475" cy="1059180"/>
          </a:xfrm>
          <a:prstGeom prst="rect">
            <a:avLst/>
          </a:prstGeom>
          <a:noFill/>
          <a:ln w="12700" cap="flat" cmpd="sng">
            <a:solidFill>
              <a:srgbClr val="4170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33350" rIns="0" bIns="0" anchor="t" anchorCtr="0">
            <a:spAutoFit/>
          </a:bodyPr>
          <a:lstStyle/>
          <a:p>
            <a:pPr marL="201295" marR="353060" lvl="0" indent="0" algn="l" rtl="0">
              <a:lnSpc>
                <a:spcPct val="15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Different energy resources are used  for Commercial use of energy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838200" y="360425"/>
            <a:ext cx="10515600" cy="1263650"/>
          </a:xfrm>
          <a:prstGeom prst="rect">
            <a:avLst/>
          </a:prstGeom>
          <a:noFill/>
          <a:ln w="12700" cap="flat" cmpd="sng">
            <a:solidFill>
              <a:srgbClr val="7E7E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9375" rIns="0" bIns="0" anchor="t" anchorCtr="0">
            <a:spAutoFit/>
          </a:bodyPr>
          <a:lstStyle/>
          <a:p>
            <a:pPr marL="508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1468374" y="3108388"/>
            <a:ext cx="9818624" cy="25478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1084262" y="1841563"/>
            <a:ext cx="2952750" cy="1059180"/>
          </a:xfrm>
          <a:prstGeom prst="rect">
            <a:avLst/>
          </a:prstGeom>
          <a:noFill/>
          <a:ln w="12700" cap="flat" cmpd="sng">
            <a:solidFill>
              <a:srgbClr val="4170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8575" rIns="0" bIns="0" anchor="t" anchorCtr="0">
            <a:spAutoFit/>
          </a:bodyPr>
          <a:lstStyle/>
          <a:p>
            <a:pPr marL="213359" marR="22415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Different energy resources  are used for Transportation  purpose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4377309" y="6275466"/>
            <a:ext cx="3265804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1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Figure 9 Solar powered vehicles[10]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11087354" y="6466738"/>
            <a:ext cx="20320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838200" y="360425"/>
            <a:ext cx="10515600" cy="1263650"/>
          </a:xfrm>
          <a:prstGeom prst="rect">
            <a:avLst/>
          </a:prstGeom>
          <a:noFill/>
          <a:ln w="12700" cap="flat" cmpd="sng">
            <a:solidFill>
              <a:srgbClr val="7E7E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9375" rIns="0" bIns="0" anchor="t" anchorCtr="0">
            <a:spAutoFit/>
          </a:bodyPr>
          <a:lstStyle/>
          <a:p>
            <a:pPr marL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APPLICATIONS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11100054" y="6428638"/>
            <a:ext cx="17780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82600" y="1803463"/>
            <a:ext cx="3606800" cy="887730"/>
          </a:xfrm>
          <a:prstGeom prst="rect">
            <a:avLst/>
          </a:prstGeom>
          <a:noFill/>
          <a:ln w="12700" cap="flat" cmpd="sng">
            <a:solidFill>
              <a:srgbClr val="4170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0" rIns="0" bIns="0" anchor="t" anchorCtr="0">
            <a:spAutoFit/>
          </a:bodyPr>
          <a:lstStyle/>
          <a:p>
            <a:pPr marL="17081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Different energy resources are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081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used for Residential use of energy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4664075" y="2155888"/>
            <a:ext cx="6688074" cy="37099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6296914" y="6295745"/>
            <a:ext cx="3378835" cy="270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Figure 10 Solar powered vehicles[10]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838200" y="360425"/>
            <a:ext cx="10515600" cy="1263650"/>
          </a:xfrm>
          <a:prstGeom prst="rect">
            <a:avLst/>
          </a:prstGeom>
          <a:noFill/>
          <a:ln w="12700" cap="flat" cmpd="sng">
            <a:solidFill>
              <a:srgbClr val="7E7E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55250" rIns="0" bIns="0" anchor="t" anchorCtr="0">
            <a:spAutoFit/>
          </a:bodyPr>
          <a:lstStyle/>
          <a:p>
            <a:pPr marL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REFERENCES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 w="12700" cap="flat" cmpd="sng">
            <a:solidFill>
              <a:srgbClr val="7E7E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350" rIns="0" bIns="0" anchor="t" anchorCtr="0">
            <a:spAutoFit/>
          </a:bodyPr>
          <a:lstStyle/>
          <a:p>
            <a:pPr marL="372110" marR="0" lvl="0" indent="-2813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AutoNum type="arabicPlain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https://slideplayer.com/slide/7441052/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2110" marR="0" lvl="0" indent="-281305" algn="l" rtl="0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AutoNum type="arabicPlain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https://gradestack.com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2110" marR="0" lvl="0" indent="-281305" algn="l" rtl="0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AutoNum type="arabicPlain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https://www.eschooltoday.com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2110" marR="0" lvl="0" indent="-281305" algn="l" rtl="0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AutoNum type="arabicPlain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http://www.topsampler.com/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" marR="0" lvl="0" indent="-229235" algn="l" rtl="0">
              <a:lnSpc>
                <a:spcPct val="114062"/>
              </a:lnSpc>
              <a:spcBef>
                <a:spcPts val="819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AutoNum type="arabicPlain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http://www.eurekaelearning.com/index.php/resources/fuel_oil_coal_natural_gas_distillation_crude_methane_org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" marR="0" lvl="0" indent="0" algn="l" rtl="0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anic_molecule_t_page_5.html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2110" marR="0" lvl="0" indent="-281305" algn="l" rtl="0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AutoNum type="arabicPlain" startAt="6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https://energyeducation.ca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2110" marR="0" lvl="0" indent="-281305" algn="l" rtl="0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AutoNum type="arabicPlain" startAt="6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https://neostencil.com/petroleum-and-its-distribution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2110" marR="0" lvl="0" indent="-281305" algn="l" rtl="0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AutoNum type="arabicPlain" startAt="6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https://beta.grafiti.io/facts/51018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2110" marR="0" lvl="0" indent="-281305" algn="l" rtl="0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AutoNum type="arabicPlain" startAt="6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http://peda.gov.in/main/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4505" marR="0" lvl="0" indent="-393700" algn="l" rtl="0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AutoNum type="arabicPlain" startAt="6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www.wired.com/story/solar-power-electric-cars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265" marR="0" lvl="0" indent="-378460" algn="l" rtl="0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AutoNum type="arabicPlain" startAt="6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https://www.makeuseof.com/tag/12-awesome-solar-powered-gadgets-every-home-using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11100054" y="6428638"/>
            <a:ext cx="17780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/>
          <p:nvPr/>
        </p:nvSpPr>
        <p:spPr>
          <a:xfrm>
            <a:off x="0" y="0"/>
            <a:ext cx="12192000" cy="4686300"/>
          </a:xfrm>
          <a:custGeom>
            <a:avLst/>
            <a:gdLst/>
            <a:ahLst/>
            <a:cxnLst/>
            <a:rect l="l" t="t" r="r" b="b"/>
            <a:pathLst>
              <a:path w="12192000" h="4686300" extrusionOk="0">
                <a:moveTo>
                  <a:pt x="0" y="4686300"/>
                </a:moveTo>
                <a:lnTo>
                  <a:pt x="12192000" y="4686300"/>
                </a:lnTo>
                <a:lnTo>
                  <a:pt x="12192000" y="0"/>
                </a:lnTo>
                <a:lnTo>
                  <a:pt x="0" y="0"/>
                </a:lnTo>
                <a:lnTo>
                  <a:pt x="0" y="4686300"/>
                </a:lnTo>
                <a:close/>
              </a:path>
            </a:pathLst>
          </a:custGeom>
          <a:solidFill>
            <a:srgbClr val="385622">
              <a:alpha val="5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9347200" y="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 extrusionOk="0">
                <a:moveTo>
                  <a:pt x="0" y="0"/>
                </a:moveTo>
                <a:lnTo>
                  <a:pt x="1828800" y="1828800"/>
                </a:lnTo>
              </a:path>
            </a:pathLst>
          </a:custGeom>
          <a:noFill/>
          <a:ln w="12700" cap="flat" cmpd="sng">
            <a:solidFill>
              <a:srgbClr val="EC7C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10169525" y="0"/>
            <a:ext cx="663575" cy="663575"/>
          </a:xfrm>
          <a:custGeom>
            <a:avLst/>
            <a:gdLst/>
            <a:ahLst/>
            <a:cxnLst/>
            <a:rect l="l" t="t" r="r" b="b"/>
            <a:pathLst>
              <a:path w="663575" h="663575" extrusionOk="0">
                <a:moveTo>
                  <a:pt x="0" y="0"/>
                </a:moveTo>
                <a:lnTo>
                  <a:pt x="663575" y="663575"/>
                </a:lnTo>
              </a:path>
            </a:pathLst>
          </a:custGeom>
          <a:noFill/>
          <a:ln w="12700" cap="flat" cmpd="sng">
            <a:solidFill>
              <a:srgbClr val="EC7C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733425" y="6294437"/>
            <a:ext cx="558800" cy="558800"/>
          </a:xfrm>
          <a:custGeom>
            <a:avLst/>
            <a:gdLst/>
            <a:ahLst/>
            <a:cxnLst/>
            <a:rect l="l" t="t" r="r" b="b"/>
            <a:pathLst>
              <a:path w="558800" h="558800" extrusionOk="0">
                <a:moveTo>
                  <a:pt x="0" y="0"/>
                </a:moveTo>
                <a:lnTo>
                  <a:pt x="558800" y="558800"/>
                </a:lnTo>
              </a:path>
            </a:pathLst>
          </a:custGeom>
          <a:noFill/>
          <a:ln w="12700" cap="flat" cmpd="sng">
            <a:solidFill>
              <a:srgbClr val="EC7C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390525" y="5129148"/>
            <a:ext cx="1729105" cy="1729105"/>
          </a:xfrm>
          <a:custGeom>
            <a:avLst/>
            <a:gdLst/>
            <a:ahLst/>
            <a:cxnLst/>
            <a:rect l="l" t="t" r="r" b="b"/>
            <a:pathLst>
              <a:path w="1729105" h="1729104" extrusionOk="0">
                <a:moveTo>
                  <a:pt x="0" y="0"/>
                </a:moveTo>
                <a:lnTo>
                  <a:pt x="1728851" y="1728850"/>
                </a:lnTo>
              </a:path>
            </a:pathLst>
          </a:custGeom>
          <a:noFill/>
          <a:ln w="12700" cap="flat" cmpd="sng">
            <a:solidFill>
              <a:srgbClr val="EC7C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3885057" y="2215972"/>
            <a:ext cx="5930900" cy="1243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8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2641600" y="1214500"/>
            <a:ext cx="2430780" cy="3225800"/>
          </a:xfrm>
          <a:custGeom>
            <a:avLst/>
            <a:gdLst/>
            <a:ahLst/>
            <a:cxnLst/>
            <a:rect l="l" t="t" r="r" b="b"/>
            <a:pathLst>
              <a:path w="2430779" h="3225800" extrusionOk="0">
                <a:moveTo>
                  <a:pt x="2430526" y="2413000"/>
                </a:moveTo>
                <a:lnTo>
                  <a:pt x="1612900" y="3225673"/>
                </a:lnTo>
                <a:lnTo>
                  <a:pt x="0" y="1612773"/>
                </a:lnTo>
                <a:lnTo>
                  <a:pt x="1612900" y="0"/>
                </a:lnTo>
                <a:lnTo>
                  <a:pt x="2430526" y="817499"/>
                </a:lnTo>
              </a:path>
            </a:pathLst>
          </a:custGeom>
          <a:noFill/>
          <a:ln w="380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2898775" y="1214500"/>
            <a:ext cx="2430780" cy="3225800"/>
          </a:xfrm>
          <a:custGeom>
            <a:avLst/>
            <a:gdLst/>
            <a:ahLst/>
            <a:cxnLst/>
            <a:rect l="l" t="t" r="r" b="b"/>
            <a:pathLst>
              <a:path w="2430779" h="3225800" extrusionOk="0">
                <a:moveTo>
                  <a:pt x="2430526" y="2413000"/>
                </a:moveTo>
                <a:lnTo>
                  <a:pt x="1612900" y="3225673"/>
                </a:lnTo>
                <a:lnTo>
                  <a:pt x="0" y="1612773"/>
                </a:lnTo>
                <a:lnTo>
                  <a:pt x="1612900" y="0"/>
                </a:lnTo>
                <a:lnTo>
                  <a:pt x="2430526" y="817499"/>
                </a:lnTo>
              </a:path>
            </a:pathLst>
          </a:custGeom>
          <a:noFill/>
          <a:ln w="380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238125" y="152336"/>
            <a:ext cx="409575" cy="1612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4192904" y="5423712"/>
            <a:ext cx="3032760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8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queries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18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Email: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harpreet.ee@cumail.in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3556000" cy="1299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250" rIns="0" bIns="0" anchor="t" anchorCtr="0">
            <a:spAutoFit/>
          </a:bodyPr>
          <a:lstStyle/>
          <a:p>
            <a:pPr marL="12700" marR="5080" lvl="0" indent="591185" algn="l" rtl="0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latin typeface="Arial"/>
                <a:ea typeface="Arial"/>
                <a:cs typeface="Arial"/>
                <a:sym typeface="Arial"/>
              </a:rPr>
              <a:t>ENERGY  RESOURCES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/>
          <p:nvPr/>
        </p:nvSpPr>
        <p:spPr>
          <a:xfrm>
            <a:off x="6011926" y="838200"/>
            <a:ext cx="5151755" cy="5518150"/>
          </a:xfrm>
          <a:custGeom>
            <a:avLst/>
            <a:gdLst/>
            <a:ahLst/>
            <a:cxnLst/>
            <a:rect l="l" t="t" r="r" b="b"/>
            <a:pathLst>
              <a:path w="5151755" h="5518150" extrusionOk="0">
                <a:moveTo>
                  <a:pt x="0" y="5518150"/>
                </a:moveTo>
                <a:lnTo>
                  <a:pt x="5151374" y="5518150"/>
                </a:lnTo>
                <a:lnTo>
                  <a:pt x="5151374" y="0"/>
                </a:lnTo>
                <a:lnTo>
                  <a:pt x="0" y="0"/>
                </a:lnTo>
                <a:lnTo>
                  <a:pt x="0" y="5518150"/>
                </a:lnTo>
                <a:close/>
              </a:path>
            </a:pathLst>
          </a:custGeom>
          <a:noFill/>
          <a:ln w="12700" cap="flat" cmpd="sng">
            <a:solidFill>
              <a:srgbClr val="4170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11217275" y="6324600"/>
            <a:ext cx="444500" cy="422275"/>
          </a:xfrm>
          <a:custGeom>
            <a:avLst/>
            <a:gdLst/>
            <a:ahLst/>
            <a:cxnLst/>
            <a:rect l="l" t="t" r="r" b="b"/>
            <a:pathLst>
              <a:path w="444500" h="422275" extrusionOk="0">
                <a:moveTo>
                  <a:pt x="0" y="211137"/>
                </a:moveTo>
                <a:lnTo>
                  <a:pt x="5866" y="162724"/>
                </a:lnTo>
                <a:lnTo>
                  <a:pt x="22578" y="118283"/>
                </a:lnTo>
                <a:lnTo>
                  <a:pt x="48805" y="79080"/>
                </a:lnTo>
                <a:lnTo>
                  <a:pt x="83217" y="46383"/>
                </a:lnTo>
                <a:lnTo>
                  <a:pt x="124482" y="21459"/>
                </a:lnTo>
                <a:lnTo>
                  <a:pt x="171270" y="5576"/>
                </a:lnTo>
                <a:lnTo>
                  <a:pt x="222250" y="0"/>
                </a:lnTo>
                <a:lnTo>
                  <a:pt x="273189" y="5576"/>
                </a:lnTo>
                <a:lnTo>
                  <a:pt x="319962" y="21459"/>
                </a:lnTo>
                <a:lnTo>
                  <a:pt x="361229" y="46383"/>
                </a:lnTo>
                <a:lnTo>
                  <a:pt x="395654" y="79080"/>
                </a:lnTo>
                <a:lnTo>
                  <a:pt x="421899" y="118283"/>
                </a:lnTo>
                <a:lnTo>
                  <a:pt x="438626" y="162724"/>
                </a:lnTo>
                <a:lnTo>
                  <a:pt x="444500" y="211137"/>
                </a:lnTo>
                <a:lnTo>
                  <a:pt x="438626" y="259550"/>
                </a:lnTo>
                <a:lnTo>
                  <a:pt x="421899" y="303992"/>
                </a:lnTo>
                <a:lnTo>
                  <a:pt x="395654" y="343195"/>
                </a:lnTo>
                <a:lnTo>
                  <a:pt x="361229" y="375892"/>
                </a:lnTo>
                <a:lnTo>
                  <a:pt x="319962" y="400816"/>
                </a:lnTo>
                <a:lnTo>
                  <a:pt x="273189" y="416700"/>
                </a:lnTo>
                <a:lnTo>
                  <a:pt x="222250" y="422276"/>
                </a:lnTo>
                <a:lnTo>
                  <a:pt x="171270" y="416700"/>
                </a:lnTo>
                <a:lnTo>
                  <a:pt x="124482" y="400816"/>
                </a:lnTo>
                <a:lnTo>
                  <a:pt x="83217" y="375892"/>
                </a:lnTo>
                <a:lnTo>
                  <a:pt x="48805" y="343195"/>
                </a:lnTo>
                <a:lnTo>
                  <a:pt x="22578" y="303992"/>
                </a:lnTo>
                <a:lnTo>
                  <a:pt x="5866" y="259550"/>
                </a:lnTo>
                <a:lnTo>
                  <a:pt x="0" y="211137"/>
                </a:lnTo>
                <a:close/>
              </a:path>
            </a:pathLst>
          </a:custGeom>
          <a:noFill/>
          <a:ln w="12700" cap="flat" cmpd="sng">
            <a:solidFill>
              <a:srgbClr val="4170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4" name="Google Shape;64;p8"/>
          <p:cNvGraphicFramePr/>
          <p:nvPr/>
        </p:nvGraphicFramePr>
        <p:xfrm>
          <a:off x="228600" y="22098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{62252F16-4B75-44D1-9E7B-26B4B9DD9EB8}</a:tableStyleId>
              </a:tblPr>
              <a:tblGrid>
                <a:gridCol w="82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2275"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68580" marR="0" lvl="0" indent="0" algn="l" rtl="0">
                        <a:lnSpc>
                          <a:spcPct val="100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Number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6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6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Level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6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850"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CO1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76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understand the key concept of energy economics and factors affecting energy markets.</a:t>
                      </a:r>
                      <a:endParaRPr sz="10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152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Understand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76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925"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CO2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82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apply the concept of differential equations and to impart the knowledge of their applications for the calculation of payback period.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82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Apply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82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900"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CO3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82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 specific energy issues globally and  environmental impact of using different forms of energy.</a:t>
                      </a:r>
                      <a:endParaRPr sz="10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82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Analyze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82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900"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CO4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82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the impact of  air pollutants on human health</a:t>
                      </a:r>
                      <a:endParaRPr sz="10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82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None/>
                      </a:pP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Analyze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9215" marR="0" lvl="0" indent="0" algn="l" rtl="0">
                        <a:lnSpc>
                          <a:spcPct val="100000"/>
                        </a:lnSpc>
                        <a:spcBef>
                          <a:spcPts val="65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82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900"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CO5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82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Evaluate the Kyoto protocol to calculate CO2 emission</a:t>
                      </a:r>
                      <a:endParaRPr sz="10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82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9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Evaluate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82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5" name="Google Shape;65;p8"/>
          <p:cNvSpPr txBox="1"/>
          <p:nvPr/>
        </p:nvSpPr>
        <p:spPr>
          <a:xfrm>
            <a:off x="228600" y="1600200"/>
            <a:ext cx="212852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 Outcome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5715000" y="2286000"/>
            <a:ext cx="2415540" cy="929005"/>
          </a:xfrm>
          <a:custGeom>
            <a:avLst/>
            <a:gdLst/>
            <a:ahLst/>
            <a:cxnLst/>
            <a:rect l="l" t="t" r="r" b="b"/>
            <a:pathLst>
              <a:path w="2415540" h="929004" extrusionOk="0">
                <a:moveTo>
                  <a:pt x="2341784" y="29657"/>
                </a:moveTo>
                <a:lnTo>
                  <a:pt x="0" y="917067"/>
                </a:lnTo>
                <a:lnTo>
                  <a:pt x="4572" y="929005"/>
                </a:lnTo>
                <a:lnTo>
                  <a:pt x="2346287" y="41574"/>
                </a:lnTo>
                <a:lnTo>
                  <a:pt x="2341784" y="29657"/>
                </a:lnTo>
                <a:close/>
              </a:path>
              <a:path w="2415540" h="929004" extrusionOk="0">
                <a:moveTo>
                  <a:pt x="2400048" y="25146"/>
                </a:moveTo>
                <a:lnTo>
                  <a:pt x="2353691" y="25146"/>
                </a:lnTo>
                <a:lnTo>
                  <a:pt x="2358136" y="37084"/>
                </a:lnTo>
                <a:lnTo>
                  <a:pt x="2346287" y="41574"/>
                </a:lnTo>
                <a:lnTo>
                  <a:pt x="2357501" y="71247"/>
                </a:lnTo>
                <a:lnTo>
                  <a:pt x="2400048" y="25146"/>
                </a:lnTo>
                <a:close/>
              </a:path>
              <a:path w="2415540" h="929004" extrusionOk="0">
                <a:moveTo>
                  <a:pt x="2353691" y="25146"/>
                </a:moveTo>
                <a:lnTo>
                  <a:pt x="2341784" y="29657"/>
                </a:lnTo>
                <a:lnTo>
                  <a:pt x="2346287" y="41574"/>
                </a:lnTo>
                <a:lnTo>
                  <a:pt x="2358136" y="37084"/>
                </a:lnTo>
                <a:lnTo>
                  <a:pt x="2353691" y="25146"/>
                </a:lnTo>
                <a:close/>
              </a:path>
              <a:path w="2415540" h="929004" extrusionOk="0">
                <a:moveTo>
                  <a:pt x="2330577" y="0"/>
                </a:moveTo>
                <a:lnTo>
                  <a:pt x="2341784" y="29657"/>
                </a:lnTo>
                <a:lnTo>
                  <a:pt x="2353691" y="25146"/>
                </a:lnTo>
                <a:lnTo>
                  <a:pt x="2400048" y="25146"/>
                </a:lnTo>
                <a:lnTo>
                  <a:pt x="2415286" y="8636"/>
                </a:lnTo>
                <a:lnTo>
                  <a:pt x="2330577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8153400" y="1447800"/>
            <a:ext cx="2689225" cy="94297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83500" rIns="0" bIns="0" anchor="t" anchorCtr="0">
            <a:spAutoFit/>
          </a:bodyPr>
          <a:lstStyle/>
          <a:p>
            <a:pPr marL="1023619" marR="310515" lvl="0" indent="-7042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be covered in this  lecture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11392407" y="6466738"/>
            <a:ext cx="1282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/>
        </p:nvSpPr>
        <p:spPr>
          <a:xfrm>
            <a:off x="449262" y="3835400"/>
            <a:ext cx="4323080" cy="2520950"/>
          </a:xfrm>
          <a:prstGeom prst="rect">
            <a:avLst/>
          </a:prstGeom>
          <a:noFill/>
          <a:ln w="12700" cap="flat" cmpd="sng">
            <a:solidFill>
              <a:srgbClr val="4170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61275" rIns="0" bIns="0" anchor="t" anchorCtr="0">
            <a:spAutoFit/>
          </a:bodyPr>
          <a:lstStyle/>
          <a:p>
            <a:pPr marL="481965" marR="260984" lvl="0" indent="-101600" algn="l" rtl="0">
              <a:lnSpc>
                <a:spcPct val="901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It is something that can produce heat,  power life, move objects, or produce  electricity.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8200" marR="0" lvl="0" indent="-34480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A fuel is a Matter that stores energy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93444" marR="0" lvl="0" indent="-40005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Classified into: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8200" marR="0" lvl="0" indent="-34480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Conventional(Non Renewable)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8200" marR="0" lvl="0" indent="-344805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Non Conventional.(Renewable)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829994" y="1605845"/>
            <a:ext cx="4073655" cy="155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250" rIns="0" bIns="0" anchor="t" anchorCtr="0">
            <a:spAutoFit/>
          </a:bodyPr>
          <a:lstStyle/>
          <a:p>
            <a:pPr marL="12700" marR="5080" lvl="0" indent="405130" algn="l" rtl="0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Arial"/>
                <a:ea typeface="Arial"/>
                <a:cs typeface="Arial"/>
                <a:sym typeface="Arial"/>
              </a:rPr>
              <a:t>ENERGY  RESOURCE</a:t>
            </a:r>
            <a:endParaRPr sz="4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11217275" y="6324600"/>
            <a:ext cx="444500" cy="422275"/>
          </a:xfrm>
          <a:custGeom>
            <a:avLst/>
            <a:gdLst/>
            <a:ahLst/>
            <a:cxnLst/>
            <a:rect l="l" t="t" r="r" b="b"/>
            <a:pathLst>
              <a:path w="444500" h="422275" extrusionOk="0">
                <a:moveTo>
                  <a:pt x="0" y="211137"/>
                </a:moveTo>
                <a:lnTo>
                  <a:pt x="5866" y="162724"/>
                </a:lnTo>
                <a:lnTo>
                  <a:pt x="22578" y="118283"/>
                </a:lnTo>
                <a:lnTo>
                  <a:pt x="48805" y="79080"/>
                </a:lnTo>
                <a:lnTo>
                  <a:pt x="83217" y="46383"/>
                </a:lnTo>
                <a:lnTo>
                  <a:pt x="124482" y="21459"/>
                </a:lnTo>
                <a:lnTo>
                  <a:pt x="171270" y="5576"/>
                </a:lnTo>
                <a:lnTo>
                  <a:pt x="222250" y="0"/>
                </a:lnTo>
                <a:lnTo>
                  <a:pt x="273189" y="5576"/>
                </a:lnTo>
                <a:lnTo>
                  <a:pt x="319962" y="21459"/>
                </a:lnTo>
                <a:lnTo>
                  <a:pt x="361229" y="46383"/>
                </a:lnTo>
                <a:lnTo>
                  <a:pt x="395654" y="79080"/>
                </a:lnTo>
                <a:lnTo>
                  <a:pt x="421899" y="118283"/>
                </a:lnTo>
                <a:lnTo>
                  <a:pt x="438626" y="162724"/>
                </a:lnTo>
                <a:lnTo>
                  <a:pt x="444500" y="211137"/>
                </a:lnTo>
                <a:lnTo>
                  <a:pt x="438626" y="259550"/>
                </a:lnTo>
                <a:lnTo>
                  <a:pt x="421899" y="303992"/>
                </a:lnTo>
                <a:lnTo>
                  <a:pt x="395654" y="343195"/>
                </a:lnTo>
                <a:lnTo>
                  <a:pt x="361229" y="375892"/>
                </a:lnTo>
                <a:lnTo>
                  <a:pt x="319962" y="400816"/>
                </a:lnTo>
                <a:lnTo>
                  <a:pt x="273189" y="416700"/>
                </a:lnTo>
                <a:lnTo>
                  <a:pt x="222250" y="422276"/>
                </a:lnTo>
                <a:lnTo>
                  <a:pt x="171270" y="416700"/>
                </a:lnTo>
                <a:lnTo>
                  <a:pt x="124482" y="400816"/>
                </a:lnTo>
                <a:lnTo>
                  <a:pt x="83217" y="375892"/>
                </a:lnTo>
                <a:lnTo>
                  <a:pt x="48805" y="343195"/>
                </a:lnTo>
                <a:lnTo>
                  <a:pt x="22578" y="303992"/>
                </a:lnTo>
                <a:lnTo>
                  <a:pt x="5866" y="259550"/>
                </a:lnTo>
                <a:lnTo>
                  <a:pt x="0" y="211137"/>
                </a:lnTo>
                <a:close/>
              </a:path>
            </a:pathLst>
          </a:custGeom>
          <a:noFill/>
          <a:ln w="12700" cap="flat" cmpd="sng">
            <a:solidFill>
              <a:srgbClr val="4170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5708650" y="1155700"/>
            <a:ext cx="4870450" cy="40036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5295900" y="838200"/>
            <a:ext cx="5867400" cy="5518150"/>
          </a:xfrm>
          <a:prstGeom prst="rect">
            <a:avLst/>
          </a:prstGeom>
          <a:noFill/>
          <a:ln w="12700" cap="flat" cmpd="sng">
            <a:solidFill>
              <a:srgbClr val="4170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08455" marR="0" lvl="0" indent="0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Figure 1 Classification of energy resources[1]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9"/>
          <p:cNvSpPr txBox="1"/>
          <p:nvPr/>
        </p:nvSpPr>
        <p:spPr>
          <a:xfrm>
            <a:off x="11392407" y="6466738"/>
            <a:ext cx="1282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838200" y="360425"/>
            <a:ext cx="10515600" cy="1263650"/>
          </a:xfrm>
          <a:prstGeom prst="rect">
            <a:avLst/>
          </a:prstGeom>
          <a:noFill/>
          <a:ln w="12700" cap="flat" cmpd="sng">
            <a:solidFill>
              <a:srgbClr val="7E7E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55250" rIns="0" bIns="0" anchor="t" anchorCtr="0">
            <a:spAutoFit/>
          </a:bodyPr>
          <a:lstStyle/>
          <a:p>
            <a:pPr marL="60071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DIFFERENT ENERGY RESOURCES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2011426" y="1855851"/>
            <a:ext cx="8647049" cy="38146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"/>
          <p:cNvSpPr txBox="1"/>
          <p:nvPr/>
        </p:nvSpPr>
        <p:spPr>
          <a:xfrm>
            <a:off x="4402582" y="5973267"/>
            <a:ext cx="3880485" cy="270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Figure 2 energy resources Classification[2]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11087354" y="6466738"/>
            <a:ext cx="2044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838200" y="360425"/>
            <a:ext cx="10515600" cy="1263650"/>
          </a:xfrm>
          <a:prstGeom prst="rect">
            <a:avLst/>
          </a:prstGeom>
          <a:noFill/>
          <a:ln w="12700" cap="flat" cmpd="sng">
            <a:solidFill>
              <a:srgbClr val="7E7E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1275" rIns="0" bIns="0" anchor="t" anchorCtr="0">
            <a:spAutoFit/>
          </a:bodyPr>
          <a:lstStyle/>
          <a:p>
            <a:pPr marL="3494404" marR="1246505" lvl="0" indent="-2228850" algn="l" rtl="0">
              <a:lnSpc>
                <a:spcPct val="1052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CLASSIFICATION OF ENERGY  RESOURCES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1549400" y="1784350"/>
            <a:ext cx="9671050" cy="40671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4351782" y="6143345"/>
            <a:ext cx="3444875" cy="270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Figure 3 Different energy resources[3]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11087354" y="6466738"/>
            <a:ext cx="2044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838200" y="360425"/>
            <a:ext cx="10515600" cy="1263650"/>
          </a:xfrm>
          <a:prstGeom prst="rect">
            <a:avLst/>
          </a:prstGeom>
          <a:noFill/>
          <a:ln w="12700" cap="flat" cmpd="sng">
            <a:solidFill>
              <a:srgbClr val="7E7E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55250" rIns="0" bIns="0" anchor="t" anchorCtr="0">
            <a:spAutoFit/>
          </a:bodyPr>
          <a:lstStyle/>
          <a:p>
            <a:pPr marL="127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DIFFERENT TYPES OF COAL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4964176" y="1789112"/>
            <a:ext cx="6178550" cy="384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 txBox="1"/>
          <p:nvPr/>
        </p:nvSpPr>
        <p:spPr>
          <a:xfrm>
            <a:off x="6559042" y="6025692"/>
            <a:ext cx="3067685" cy="270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Figure 4 Different Types of coal[4]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/>
          <p:nvPr/>
        </p:nvSpPr>
        <p:spPr>
          <a:xfrm>
            <a:off x="862012" y="2573401"/>
            <a:ext cx="3844925" cy="1332230"/>
          </a:xfrm>
          <a:custGeom>
            <a:avLst/>
            <a:gdLst/>
            <a:ahLst/>
            <a:cxnLst/>
            <a:rect l="l" t="t" r="r" b="b"/>
            <a:pathLst>
              <a:path w="3844925" h="1332229" extrusionOk="0">
                <a:moveTo>
                  <a:pt x="0" y="1331849"/>
                </a:moveTo>
                <a:lnTo>
                  <a:pt x="3844925" y="1331849"/>
                </a:lnTo>
                <a:lnTo>
                  <a:pt x="3844925" y="0"/>
                </a:lnTo>
                <a:lnTo>
                  <a:pt x="0" y="0"/>
                </a:lnTo>
                <a:lnTo>
                  <a:pt x="0" y="1331849"/>
                </a:lnTo>
                <a:close/>
              </a:path>
            </a:pathLst>
          </a:custGeom>
          <a:noFill/>
          <a:ln w="12700" cap="flat" cmpd="sng">
            <a:solidFill>
              <a:srgbClr val="4170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1218285" y="2833192"/>
            <a:ext cx="3024505" cy="1002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344170" marR="5080" lvl="0" indent="-3441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It is an inflammable organic  substance composed of  carbons found in sedimentary  rocks.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11087354" y="6466738"/>
            <a:ext cx="2044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838200" y="360425"/>
            <a:ext cx="10515600" cy="1263650"/>
          </a:xfrm>
          <a:prstGeom prst="rect">
            <a:avLst/>
          </a:prstGeom>
          <a:noFill/>
          <a:ln w="12700" cap="flat" cmpd="sng">
            <a:solidFill>
              <a:srgbClr val="7E7E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1275" rIns="0" bIns="0" anchor="t" anchorCtr="0">
            <a:spAutoFit/>
          </a:bodyPr>
          <a:lstStyle/>
          <a:p>
            <a:pPr marL="4034154" marR="267970" lvl="0" indent="-3756025" algn="l" rtl="0">
              <a:lnSpc>
                <a:spcPct val="1052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COMPARISON OF DIFFERENT TYPES  OF COAL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2038350" y="5663895"/>
            <a:ext cx="6744970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http://www.eurekaelearning.com/index.php/resources/fuel_oil_coal_natural_gas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_distillation_crude_methane_organic_molecule_t_page_5.html </a:t>
            </a:r>
            <a:r>
              <a:rPr lang="en-US" sz="16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[5]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966190" y="2155825"/>
            <a:ext cx="9392285" cy="2768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11087354" y="6466738"/>
            <a:ext cx="2044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838200" y="360425"/>
            <a:ext cx="10515600" cy="1263650"/>
          </a:xfrm>
          <a:prstGeom prst="rect">
            <a:avLst/>
          </a:prstGeom>
          <a:noFill/>
          <a:ln w="12700" cap="flat" cmpd="sng">
            <a:solidFill>
              <a:srgbClr val="7E7E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55250" rIns="0" bIns="0" anchor="t" anchorCtr="0">
            <a:spAutoFit/>
          </a:bodyPr>
          <a:lstStyle/>
          <a:p>
            <a:pPr marL="317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FORMATION OF PETROLEUM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5748401" y="2032000"/>
            <a:ext cx="5607050" cy="35195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7336281" y="5712663"/>
            <a:ext cx="3161030" cy="27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Figure 5 Formation of petroleum[6]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862012" y="2216150"/>
            <a:ext cx="3844925" cy="2520950"/>
          </a:xfrm>
          <a:custGeom>
            <a:avLst/>
            <a:gdLst/>
            <a:ahLst/>
            <a:cxnLst/>
            <a:rect l="l" t="t" r="r" b="b"/>
            <a:pathLst>
              <a:path w="3844925" h="2520950" extrusionOk="0">
                <a:moveTo>
                  <a:pt x="0" y="2520950"/>
                </a:moveTo>
                <a:lnTo>
                  <a:pt x="3844925" y="2520950"/>
                </a:lnTo>
                <a:lnTo>
                  <a:pt x="3844925" y="0"/>
                </a:lnTo>
                <a:lnTo>
                  <a:pt x="0" y="0"/>
                </a:lnTo>
                <a:lnTo>
                  <a:pt x="0" y="2520950"/>
                </a:lnTo>
                <a:close/>
              </a:path>
            </a:pathLst>
          </a:custGeom>
          <a:noFill/>
          <a:ln w="12700" cap="flat" cmpd="sng">
            <a:solidFill>
              <a:srgbClr val="4170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1090269" y="2368042"/>
            <a:ext cx="3392170" cy="218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0" marR="508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Petroleum formed due to  compression of animals or human  beings over million years under great  heat and pressure.(Fat turned into  oil).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262890" lvl="0" indent="-101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Ex- On-shore (Animals/Human  Beings)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4170" marR="0" lvl="0" indent="-344170" algn="l" rtl="0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Off-Shore(Marine creatures)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 txBox="1">
            <a:spLocks noGrp="1"/>
          </p:cNvSpPr>
          <p:nvPr>
            <p:ph type="sldNum" idx="12"/>
          </p:nvPr>
        </p:nvSpPr>
        <p:spPr>
          <a:xfrm>
            <a:off x="11087354" y="6466738"/>
            <a:ext cx="2044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838200" y="360425"/>
            <a:ext cx="10515600" cy="1263650"/>
          </a:xfrm>
          <a:prstGeom prst="rect">
            <a:avLst/>
          </a:prstGeom>
          <a:noFill/>
          <a:ln w="12700" cap="flat" cmpd="sng">
            <a:solidFill>
              <a:srgbClr val="7E7E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1275" rIns="0" bIns="0" anchor="t" anchorCtr="0">
            <a:spAutoFit/>
          </a:bodyPr>
          <a:lstStyle/>
          <a:p>
            <a:pPr marL="4531360" marR="641985" lvl="0" indent="-3884928" algn="l" rtl="0">
              <a:lnSpc>
                <a:spcPct val="1052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DISTRIBUTION OF PETROLEUM IN  INDIA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3281426" y="1884426"/>
            <a:ext cx="5813425" cy="38146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4230370" y="5900115"/>
            <a:ext cx="3964940" cy="27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Figure 6 Distribution of petroleum in India[7]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11087354" y="6466738"/>
            <a:ext cx="2044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Microsoft Office PowerPoint</Application>
  <PresentationFormat>Widescreen</PresentationFormat>
  <Paragraphs>146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Times New Roman</vt:lpstr>
      <vt:lpstr>Office Theme</vt:lpstr>
      <vt:lpstr>UNIVERSITY INSTITUTE OF</vt:lpstr>
      <vt:lpstr>ENERGY  RESOURCES</vt:lpstr>
      <vt:lpstr>ENERGY  RESOURCE</vt:lpstr>
      <vt:lpstr>DIFFERENT ENERGY RESOURCES</vt:lpstr>
      <vt:lpstr>CLASSIFICATION OF ENERGY  RESOURCES</vt:lpstr>
      <vt:lpstr>DIFFERENT TYPES OF COAL</vt:lpstr>
      <vt:lpstr>COMPARISON OF DIFFERENT TYPES  OF COAL</vt:lpstr>
      <vt:lpstr>FORMATION OF PETROLEUM</vt:lpstr>
      <vt:lpstr>DISTRIBUTION OF PETROLEUM IN  INDIA</vt:lpstr>
      <vt:lpstr>% USAGE OF DIFFERENT ENERGY  RESOURCS</vt:lpstr>
      <vt:lpstr>Assessment Pattern</vt:lpstr>
      <vt:lpstr>Assessment Pattern</vt:lpstr>
      <vt:lpstr>PowerPoint Presentation</vt:lpstr>
      <vt:lpstr>PowerPoint Presentation</vt:lpstr>
      <vt:lpstr>APPLICATIONS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INSTITUTE OF</dc:title>
  <cp:lastModifiedBy>TOSHIBA</cp:lastModifiedBy>
  <cp:revision>1</cp:revision>
  <dcterms:modified xsi:type="dcterms:W3CDTF">2021-08-19T08:28:02Z</dcterms:modified>
</cp:coreProperties>
</file>