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62"/>
  </p:notesMasterIdLst>
  <p:sldIdLst>
    <p:sldId id="308" r:id="rId2"/>
    <p:sldId id="309" r:id="rId3"/>
    <p:sldId id="310" r:id="rId4"/>
    <p:sldId id="311" r:id="rId5"/>
    <p:sldId id="312" r:id="rId6"/>
    <p:sldId id="314" r:id="rId7"/>
    <p:sldId id="315" r:id="rId8"/>
    <p:sldId id="317" r:id="rId9"/>
    <p:sldId id="318" r:id="rId10"/>
    <p:sldId id="319" r:id="rId11"/>
    <p:sldId id="320" r:id="rId12"/>
    <p:sldId id="321" r:id="rId13"/>
    <p:sldId id="322" r:id="rId14"/>
    <p:sldId id="323" r:id="rId15"/>
    <p:sldId id="324" r:id="rId16"/>
    <p:sldId id="325" r:id="rId17"/>
    <p:sldId id="327" r:id="rId18"/>
    <p:sldId id="328" r:id="rId19"/>
    <p:sldId id="330" r:id="rId20"/>
    <p:sldId id="333" r:id="rId21"/>
    <p:sldId id="335"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77" r:id="rId59"/>
    <p:sldId id="378" r:id="rId60"/>
    <p:sldId id="37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4" autoAdjust="0"/>
  </p:normalViewPr>
  <p:slideViewPr>
    <p:cSldViewPr snapToGrid="0">
      <p:cViewPr varScale="1">
        <p:scale>
          <a:sx n="80" d="100"/>
          <a:sy n="80" d="100"/>
        </p:scale>
        <p:origin x="754" y="67"/>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09-10-2023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0F7C6-C37D-3799-A40B-34D88188E2D7}"/>
              </a:ext>
            </a:extLst>
          </p:cNvPr>
          <p:cNvSpPr txBox="1"/>
          <p:nvPr/>
        </p:nvSpPr>
        <p:spPr>
          <a:xfrm>
            <a:off x="1738313" y="655933"/>
            <a:ext cx="8715374" cy="431502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Electric Energy Conservation in Generation, Transmission &amp; Distribution</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Electric energy conservation in generation, transmission, and distribution is crucial for reducing energy waste, lowering operating costs, and minimizing environmental impacts. Implementing energy-efficient practices and technologies at each stage of the electricity supply chain can lead to significant energy savings. </a:t>
            </a:r>
            <a:r>
              <a:rPr lang="en-GB" sz="2000" dirty="0">
                <a:solidFill>
                  <a:srgbClr val="374151"/>
                </a:solidFill>
                <a:latin typeface="Söhne"/>
              </a:rPr>
              <a:t>Some points are mentioned below</a:t>
            </a:r>
            <a:r>
              <a:rPr lang="en-GB" sz="2000" b="0" i="0" dirty="0">
                <a:solidFill>
                  <a:srgbClr val="374151"/>
                </a:solidFill>
                <a:effectLst/>
                <a:latin typeface="Söhne"/>
              </a:rPr>
              <a:t> to conserve electric energy in generation, transmission, and distribution:</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35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EE18A-F403-E51D-31AD-623199CBA647}"/>
              </a:ext>
            </a:extLst>
          </p:cNvPr>
          <p:cNvSpPr txBox="1"/>
          <p:nvPr/>
        </p:nvSpPr>
        <p:spPr>
          <a:xfrm>
            <a:off x="1658830" y="0"/>
            <a:ext cx="9928826" cy="7375545"/>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Timers and Dimmers:</a:t>
            </a:r>
            <a:r>
              <a:rPr lang="en-GB" sz="2400" b="0" i="0" dirty="0">
                <a:solidFill>
                  <a:srgbClr val="374151"/>
                </a:solidFill>
                <a:effectLst/>
                <a:latin typeface="Söhne"/>
              </a:rPr>
              <a:t> Use timers and dimmer switches to control lighting levels based on need. Dimming lights can significantly reduce energy consumption.</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Regular Maintenance:</a:t>
            </a:r>
            <a:r>
              <a:rPr lang="en-GB" sz="2400" b="0" i="0" dirty="0">
                <a:solidFill>
                  <a:srgbClr val="374151"/>
                </a:solidFill>
                <a:effectLst/>
                <a:latin typeface="Söhne"/>
              </a:rPr>
              <a:t> Keep fixtures and lamps clean and well-maintained to ensure they operate at their maximum efficiency.</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Lighting Controls:</a:t>
            </a:r>
            <a:r>
              <a:rPr lang="en-GB" sz="2400" b="0" i="0" dirty="0">
                <a:solidFill>
                  <a:srgbClr val="374151"/>
                </a:solidFill>
                <a:effectLst/>
                <a:latin typeface="Söhne"/>
              </a:rPr>
              <a:t> Implement lighting control systems that allow for easy management of lighting zones and schedules.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LED Upgrades:</a:t>
            </a:r>
            <a:r>
              <a:rPr lang="en-GB" sz="2400" b="0" i="0" dirty="0">
                <a:solidFill>
                  <a:srgbClr val="374151"/>
                </a:solidFill>
                <a:effectLst/>
                <a:latin typeface="Söhne"/>
              </a:rPr>
              <a:t> Consider retrofitting existing fixtures with LED bulbs or LED panels for improved efficiency without the need for full fixture replacement.</a:t>
            </a:r>
          </a:p>
        </p:txBody>
      </p:sp>
    </p:spTree>
    <p:extLst>
      <p:ext uri="{BB962C8B-B14F-4D97-AF65-F5344CB8AC3E}">
        <p14:creationId xmlns:p14="http://schemas.microsoft.com/office/powerpoint/2010/main" val="3910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9784D2-A1B1-C643-EFD9-0F26179CBE7F}"/>
              </a:ext>
            </a:extLst>
          </p:cNvPr>
          <p:cNvSpPr txBox="1"/>
          <p:nvPr/>
        </p:nvSpPr>
        <p:spPr>
          <a:xfrm>
            <a:off x="1745046" y="221119"/>
            <a:ext cx="8943975" cy="66368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Education and Awareness:</a:t>
            </a:r>
            <a:r>
              <a:rPr lang="en-GB" sz="2400" b="0" i="0" dirty="0">
                <a:solidFill>
                  <a:srgbClr val="374151"/>
                </a:solidFill>
                <a:effectLst/>
                <a:latin typeface="Söhne"/>
              </a:rPr>
              <a:t> Educate building occupants about the importance of turning off lights when not in use and promote a culture of energy conservation.</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Energy Audits:</a:t>
            </a:r>
            <a:r>
              <a:rPr lang="en-GB" sz="2400" b="0" i="0" dirty="0">
                <a:solidFill>
                  <a:srgbClr val="374151"/>
                </a:solidFill>
                <a:effectLst/>
                <a:latin typeface="Söhne"/>
              </a:rPr>
              <a:t> Conduct regular energy audits to identify areas for improvement in both heating and lighting systems.</a:t>
            </a:r>
          </a:p>
          <a:p>
            <a:pPr algn="just">
              <a:lnSpc>
                <a:spcPct val="200000"/>
              </a:lnSpc>
            </a:pPr>
            <a:r>
              <a:rPr lang="en-GB" sz="2400" b="0" i="0" dirty="0">
                <a:solidFill>
                  <a:srgbClr val="374151"/>
                </a:solidFill>
                <a:effectLst/>
                <a:latin typeface="Söhne"/>
              </a:rPr>
              <a:t>By implementing these strategies and raising awareness among building occupants, you can significantly reduce electric energy consumption for heating and lighting in your building, resulting in cost savings and a reduced environmental footprint.</a:t>
            </a:r>
          </a:p>
        </p:txBody>
      </p:sp>
    </p:spTree>
    <p:extLst>
      <p:ext uri="{BB962C8B-B14F-4D97-AF65-F5344CB8AC3E}">
        <p14:creationId xmlns:p14="http://schemas.microsoft.com/office/powerpoint/2010/main" val="30075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A20EA-5A1B-178F-91D3-F04B74609C37}"/>
              </a:ext>
            </a:extLst>
          </p:cNvPr>
          <p:cNvSpPr txBox="1"/>
          <p:nvPr/>
        </p:nvSpPr>
        <p:spPr>
          <a:xfrm>
            <a:off x="1776987" y="0"/>
            <a:ext cx="10125979" cy="7632602"/>
          </a:xfrm>
          <a:prstGeom prst="rect">
            <a:avLst/>
          </a:prstGeom>
          <a:noFill/>
        </p:spPr>
        <p:txBody>
          <a:bodyPr wrap="square">
            <a:spAutoFit/>
          </a:bodyPr>
          <a:lstStyle/>
          <a:p>
            <a:pPr marL="19050" marR="19050" algn="just">
              <a:lnSpc>
                <a:spcPct val="200000"/>
              </a:lnSpc>
              <a:spcBef>
                <a:spcPts val="150"/>
              </a:spcBef>
              <a:spcAft>
                <a:spcPts val="750"/>
              </a:spcAft>
            </a:pPr>
            <a:r>
              <a:rPr lang="en-US" sz="2000" b="1" i="1" kern="0" dirty="0">
                <a:solidFill>
                  <a:srgbClr val="000000"/>
                </a:solidFill>
                <a:effectLst/>
                <a:latin typeface="Nunito" pitchFamily="2" charset="0"/>
                <a:ea typeface="Times New Roman" panose="02020603050405020304" pitchFamily="18" charset="0"/>
                <a:cs typeface="Times New Roman" panose="02020603050405020304" pitchFamily="18" charset="0"/>
              </a:rPr>
              <a:t>Electricity tariff</a:t>
            </a:r>
            <a:r>
              <a:rPr lang="en-US" sz="2000" b="1" kern="0" dirty="0">
                <a:solidFill>
                  <a:srgbClr val="000000"/>
                </a:solidFill>
                <a:effectLst/>
                <a:latin typeface="Nunito" pitchFamily="2" charset="0"/>
                <a:ea typeface="Times New Roman" panose="02020603050405020304" pitchFamily="18" charset="0"/>
                <a:cs typeface="Times New Roman" panose="02020603050405020304" pitchFamily="18" charset="0"/>
              </a:rPr>
              <a:t> </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is defined as the rate at which electrical energy is supplied to a consumer.</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2000" kern="0" dirty="0">
                <a:solidFill>
                  <a:srgbClr val="000000"/>
                </a:solidFill>
                <a:effectLst/>
                <a:latin typeface="Heebo" pitchFamily="2" charset="-79"/>
                <a:ea typeface="Times New Roman" panose="02020603050405020304" pitchFamily="18" charset="0"/>
                <a:cs typeface="Times New Roman" panose="02020603050405020304" pitchFamily="18" charset="0"/>
              </a:rPr>
              <a:t>Types of Tariffs in Electricity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just">
              <a:lnSpc>
                <a:spcPct val="200000"/>
              </a:lnSpc>
              <a:spcBef>
                <a:spcPts val="150"/>
              </a:spcBef>
              <a:spcAft>
                <a:spcPts val="750"/>
              </a:spcAft>
            </a:pP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The commonly used electricity tariffs are as follows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2000" b="1" kern="0" dirty="0">
                <a:solidFill>
                  <a:srgbClr val="000000"/>
                </a:solidFill>
                <a:effectLst/>
                <a:latin typeface="Nunito" pitchFamily="2" charset="0"/>
                <a:ea typeface="Times New Roman" panose="02020603050405020304" pitchFamily="18" charset="0"/>
                <a:cs typeface="Times New Roman" panose="02020603050405020304" pitchFamily="18" charset="0"/>
              </a:rPr>
              <a:t>Simple Tariff</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 When there is a fixed rate per unit of energy consumed, it is known as </a:t>
            </a:r>
            <a:r>
              <a:rPr lang="en-US" sz="2000" i="1" kern="0" dirty="0">
                <a:solidFill>
                  <a:srgbClr val="000000"/>
                </a:solidFill>
                <a:effectLst/>
                <a:latin typeface="Nunito" pitchFamily="2" charset="0"/>
                <a:ea typeface="Times New Roman" panose="02020603050405020304" pitchFamily="18" charset="0"/>
                <a:cs typeface="Times New Roman" panose="02020603050405020304" pitchFamily="18" charset="0"/>
              </a:rPr>
              <a:t>simple tariff or uniform rate tariff</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In case of simple tariff, the price charged per unit is constant i.e. it does not change with increase or decrease in number of units consumed.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2000" b="1" kern="0" dirty="0">
                <a:solidFill>
                  <a:srgbClr val="000000"/>
                </a:solidFill>
                <a:effectLst/>
                <a:latin typeface="Nunito" pitchFamily="2" charset="0"/>
                <a:ea typeface="Times New Roman" panose="02020603050405020304" pitchFamily="18" charset="0"/>
                <a:cs typeface="Times New Roman" panose="02020603050405020304" pitchFamily="18" charset="0"/>
              </a:rPr>
              <a:t>Flat Rate Tariff </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When different types of consumers are charged at different uniform per unit rates, it is known as </a:t>
            </a:r>
            <a:r>
              <a:rPr lang="en-US" sz="2000" i="1" kern="0" dirty="0">
                <a:solidFill>
                  <a:srgbClr val="000000"/>
                </a:solidFill>
                <a:effectLst/>
                <a:latin typeface="Nunito" pitchFamily="2" charset="0"/>
                <a:ea typeface="Times New Roman" panose="02020603050405020304" pitchFamily="18" charset="0"/>
                <a:cs typeface="Times New Roman" panose="02020603050405020304" pitchFamily="18" charset="0"/>
              </a:rPr>
              <a:t>flat rate tariff</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In case of flat rate tariffs, the consumers are grouped into different classes and each class of consumers is charged at a different uniform rate.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985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4B15D-3A05-3D40-2F87-01C4985EE55A}"/>
              </a:ext>
            </a:extLst>
          </p:cNvPr>
          <p:cNvSpPr txBox="1"/>
          <p:nvPr/>
        </p:nvSpPr>
        <p:spPr>
          <a:xfrm>
            <a:off x="1685350" y="537324"/>
            <a:ext cx="9539698" cy="6116803"/>
          </a:xfrm>
          <a:prstGeom prst="rect">
            <a:avLst/>
          </a:prstGeom>
          <a:noFill/>
        </p:spPr>
        <p:txBody>
          <a:bodyPr wrap="square">
            <a:spAutoFit/>
          </a:bodyPr>
          <a:lstStyle/>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b="1" kern="0" dirty="0">
                <a:solidFill>
                  <a:srgbClr val="000000"/>
                </a:solidFill>
                <a:effectLst/>
                <a:latin typeface="Nunito" pitchFamily="2" charset="0"/>
                <a:ea typeface="Times New Roman" panose="02020603050405020304" pitchFamily="18" charset="0"/>
                <a:cs typeface="Times New Roman" panose="02020603050405020304" pitchFamily="18" charset="0"/>
              </a:rPr>
              <a:t>Block Rate Tariff</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 In the </a:t>
            </a:r>
            <a:r>
              <a:rPr lang="en-US" sz="1800" i="1" kern="0" dirty="0">
                <a:solidFill>
                  <a:srgbClr val="000000"/>
                </a:solidFill>
                <a:effectLst/>
                <a:latin typeface="Nunito" pitchFamily="2" charset="0"/>
                <a:ea typeface="Times New Roman" panose="02020603050405020304" pitchFamily="18" charset="0"/>
                <a:cs typeface="Times New Roman" panose="02020603050405020304" pitchFamily="18" charset="0"/>
              </a:rPr>
              <a:t>block rate tariffs</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a given block of energy is charged at a specified rate and the succeeding blocks of energy are charged at progressively reduced rates. In this tariff, the energy consumption is divided into blocks and rate per unit is fixed in each block. The price in the first block is highest and progressively decreases in succeeding blocks.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b="1" kern="0" dirty="0">
                <a:solidFill>
                  <a:srgbClr val="000000"/>
                </a:solidFill>
                <a:effectLst/>
                <a:latin typeface="Nunito" pitchFamily="2" charset="0"/>
                <a:ea typeface="Times New Roman" panose="02020603050405020304" pitchFamily="18" charset="0"/>
                <a:cs typeface="Times New Roman" panose="02020603050405020304" pitchFamily="18" charset="0"/>
              </a:rPr>
              <a:t>Two Part Tariff</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 When the rate of electrical energy consumption is charged on the basis of maximum demand of the consumer and the units consumed, is known as </a:t>
            </a:r>
            <a:r>
              <a:rPr lang="en-US" sz="1800" i="1" kern="0" dirty="0">
                <a:solidFill>
                  <a:srgbClr val="000000"/>
                </a:solidFill>
                <a:effectLst/>
                <a:latin typeface="Nunito" pitchFamily="2" charset="0"/>
                <a:ea typeface="Times New Roman" panose="02020603050405020304" pitchFamily="18" charset="0"/>
                <a:cs typeface="Times New Roman" panose="02020603050405020304" pitchFamily="18" charset="0"/>
              </a:rPr>
              <a:t>two part tariff</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In case of two-part tariff, the total charges are spilt into two components viz. </a:t>
            </a:r>
            <a:r>
              <a:rPr lang="en-US" sz="1800" i="1" kern="0" dirty="0">
                <a:solidFill>
                  <a:srgbClr val="000000"/>
                </a:solidFill>
                <a:effectLst/>
                <a:latin typeface="Nunito" pitchFamily="2" charset="0"/>
                <a:ea typeface="Times New Roman" panose="02020603050405020304" pitchFamily="18" charset="0"/>
                <a:cs typeface="Times New Roman" panose="02020603050405020304" pitchFamily="18" charset="0"/>
              </a:rPr>
              <a:t>fixed charges</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and </a:t>
            </a:r>
            <a:r>
              <a:rPr lang="en-US" sz="1800" i="1" kern="0" dirty="0">
                <a:solidFill>
                  <a:srgbClr val="000000"/>
                </a:solidFill>
                <a:effectLst/>
                <a:latin typeface="Nunito" pitchFamily="2" charset="0"/>
                <a:ea typeface="Times New Roman" panose="02020603050405020304" pitchFamily="18" charset="0"/>
                <a:cs typeface="Times New Roman" panose="02020603050405020304" pitchFamily="18" charset="0"/>
              </a:rPr>
              <a:t>running charges</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The fixed charges depend upon the maximum demand of the consumer whereas the running charges depend upon number of units consumed.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324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606AD0-3936-6366-197B-288B84296088}"/>
              </a:ext>
            </a:extLst>
          </p:cNvPr>
          <p:cNvSpPr txBox="1"/>
          <p:nvPr/>
        </p:nvSpPr>
        <p:spPr>
          <a:xfrm>
            <a:off x="1592318" y="0"/>
            <a:ext cx="10216054" cy="7247753"/>
          </a:xfrm>
          <a:prstGeom prst="rect">
            <a:avLst/>
          </a:prstGeom>
          <a:noFill/>
        </p:spPr>
        <p:txBody>
          <a:bodyPr wrap="square">
            <a:spAutoFit/>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b="1" kern="0" dirty="0">
                <a:solidFill>
                  <a:srgbClr val="000000"/>
                </a:solidFill>
                <a:effectLst/>
                <a:latin typeface="Nunito" pitchFamily="2" charset="0"/>
                <a:ea typeface="Times New Roman" panose="02020603050405020304" pitchFamily="18" charset="0"/>
                <a:cs typeface="Times New Roman" panose="02020603050405020304" pitchFamily="18" charset="0"/>
              </a:rPr>
              <a:t>Maximum Demand Tariff</a:t>
            </a:r>
            <a:r>
              <a:rPr lang="en-US" sz="2400" kern="0" dirty="0">
                <a:solidFill>
                  <a:srgbClr val="000000"/>
                </a:solidFill>
                <a:effectLst/>
                <a:latin typeface="Nunito" pitchFamily="2" charset="0"/>
                <a:ea typeface="Times New Roman" panose="02020603050405020304" pitchFamily="18" charset="0"/>
                <a:cs typeface="Times New Roman" panose="02020603050405020304" pitchFamily="18" charset="0"/>
              </a:rPr>
              <a:t> – The </a:t>
            </a:r>
            <a:r>
              <a:rPr lang="en-US" sz="2400" i="1" kern="0" dirty="0">
                <a:solidFill>
                  <a:srgbClr val="000000"/>
                </a:solidFill>
                <a:effectLst/>
                <a:latin typeface="Nunito" pitchFamily="2" charset="0"/>
                <a:ea typeface="Times New Roman" panose="02020603050405020304" pitchFamily="18" charset="0"/>
                <a:cs typeface="Times New Roman" panose="02020603050405020304" pitchFamily="18" charset="0"/>
              </a:rPr>
              <a:t>maximum demand tariff</a:t>
            </a:r>
            <a:r>
              <a:rPr lang="en-US" sz="2400" kern="0" dirty="0">
                <a:solidFill>
                  <a:srgbClr val="000000"/>
                </a:solidFill>
                <a:effectLst/>
                <a:latin typeface="Nunito" pitchFamily="2" charset="0"/>
                <a:ea typeface="Times New Roman" panose="02020603050405020304" pitchFamily="18" charset="0"/>
                <a:cs typeface="Times New Roman" panose="02020603050405020304" pitchFamily="18" charset="0"/>
              </a:rPr>
              <a:t> is same as the two-part tariff, the only difference is a maximum demand meter being installed in the consumer’s premises. The maximum demand tariff is mostly applied to big consumer.</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b="1" kern="0" dirty="0">
                <a:solidFill>
                  <a:srgbClr val="000000"/>
                </a:solidFill>
                <a:effectLst/>
                <a:latin typeface="Nunito" pitchFamily="2" charset="0"/>
                <a:ea typeface="Times New Roman" panose="02020603050405020304" pitchFamily="18" charset="0"/>
                <a:cs typeface="Times New Roman" panose="02020603050405020304" pitchFamily="18" charset="0"/>
              </a:rPr>
              <a:t>Power Factor Tariff</a:t>
            </a:r>
            <a:r>
              <a:rPr lang="en-US" sz="2400" kern="0" dirty="0">
                <a:solidFill>
                  <a:srgbClr val="000000"/>
                </a:solidFill>
                <a:effectLst/>
                <a:latin typeface="Nunito" pitchFamily="2" charset="0"/>
                <a:ea typeface="Times New Roman" panose="02020603050405020304" pitchFamily="18" charset="0"/>
                <a:cs typeface="Times New Roman" panose="02020603050405020304" pitchFamily="18" charset="0"/>
              </a:rPr>
              <a:t> – When the rate of electrical energy is decided by considering the consumer’s load power factor, is called as </a:t>
            </a:r>
            <a:r>
              <a:rPr lang="en-US" sz="2400" i="1" kern="0" dirty="0">
                <a:solidFill>
                  <a:srgbClr val="000000"/>
                </a:solidFill>
                <a:effectLst/>
                <a:latin typeface="Nunito" pitchFamily="2" charset="0"/>
                <a:ea typeface="Times New Roman" panose="02020603050405020304" pitchFamily="18" charset="0"/>
                <a:cs typeface="Times New Roman" panose="02020603050405020304" pitchFamily="18" charset="0"/>
              </a:rPr>
              <a:t>power factor tariff</a:t>
            </a:r>
            <a:r>
              <a:rPr lang="en-US" sz="2400" kern="0" dirty="0">
                <a:solidFill>
                  <a:srgbClr val="000000"/>
                </a:solidFill>
                <a:effectLst/>
                <a:latin typeface="Nunito" pitchFamily="2" charset="0"/>
                <a:ea typeface="Times New Roman" panose="02020603050405020304" pitchFamily="18" charset="0"/>
                <a:cs typeface="Times New Roman" panose="02020603050405020304" pitchFamily="18" charset="0"/>
              </a:rPr>
              <a:t>. The power factor tariffs are also classified into three types as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2400" b="1" kern="0" dirty="0">
                <a:solidFill>
                  <a:srgbClr val="000000"/>
                </a:solidFill>
                <a:effectLst/>
                <a:latin typeface="Nunito" pitchFamily="2" charset="0"/>
                <a:ea typeface="Times New Roman" panose="02020603050405020304" pitchFamily="18" charset="0"/>
                <a:cs typeface="Times New Roman" panose="02020603050405020304" pitchFamily="18" charset="0"/>
              </a:rPr>
              <a:t>kVA Maximum Demand Tariff</a:t>
            </a:r>
            <a:r>
              <a:rPr lang="en-US" sz="2400" kern="0" dirty="0">
                <a:solidFill>
                  <a:srgbClr val="000000"/>
                </a:solidFill>
                <a:effectLst/>
                <a:latin typeface="Nunito" pitchFamily="2" charset="0"/>
                <a:ea typeface="Times New Roman" panose="02020603050405020304" pitchFamily="18" charset="0"/>
                <a:cs typeface="Times New Roman" panose="02020603050405020304" pitchFamily="18" charset="0"/>
              </a:rPr>
              <a:t> – In case of this tariff, the fixed charges are made on the basis of maximum demand in kVA instead of kW. Since kVA is inversely proportional to power factor, thus a consumer having low power factor has to pay more as fixed charges.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781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26A90-371B-F63D-2D88-073327DB16EE}"/>
              </a:ext>
            </a:extLst>
          </p:cNvPr>
          <p:cNvSpPr txBox="1"/>
          <p:nvPr/>
        </p:nvSpPr>
        <p:spPr>
          <a:xfrm>
            <a:off x="1728537" y="651445"/>
            <a:ext cx="8734925" cy="5555110"/>
          </a:xfrm>
          <a:prstGeom prst="rect">
            <a:avLst/>
          </a:prstGeom>
          <a:noFill/>
        </p:spPr>
        <p:txBody>
          <a:bodyPr wrap="square">
            <a:spAutoFit/>
          </a:bodyPr>
          <a:lstStyle/>
          <a:p>
            <a:pPr marL="742950" marR="0" lvl="1" indent="-285750" algn="just">
              <a:lnSpc>
                <a:spcPct val="200000"/>
              </a:lnSpc>
              <a:spcBef>
                <a:spcPts val="0"/>
              </a:spcBef>
              <a:spcAft>
                <a:spcPts val="0"/>
              </a:spcAft>
              <a:buSzPts val="1000"/>
              <a:buFont typeface="Courier New" panose="02070309020205020404" pitchFamily="49" charset="0"/>
              <a:buChar char="o"/>
              <a:tabLst>
                <a:tab pos="914400" algn="l"/>
              </a:tabLst>
            </a:pPr>
            <a:r>
              <a:rPr lang="en-US" sz="2000" b="1" kern="0" dirty="0">
                <a:solidFill>
                  <a:srgbClr val="000000"/>
                </a:solidFill>
                <a:effectLst/>
                <a:latin typeface="Nunito" pitchFamily="2" charset="0"/>
                <a:ea typeface="Times New Roman" panose="02020603050405020304" pitchFamily="18" charset="0"/>
                <a:cs typeface="Times New Roman" panose="02020603050405020304" pitchFamily="18" charset="0"/>
              </a:rPr>
              <a:t>Sliding Scale Tariff</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 In this case, an average power factor is taken as reference (say 0.75 lagging). If the power factor of the consumer is less than this, then additional charges are made. On the other hand, if the power factor is above the reference value, a discount is allowed to the consumers.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SzPts val="1000"/>
              <a:buFont typeface="Courier New" panose="02070309020205020404" pitchFamily="49" charset="0"/>
              <a:buChar char="o"/>
              <a:tabLst>
                <a:tab pos="914400" algn="l"/>
              </a:tabLst>
            </a:pPr>
            <a:r>
              <a:rPr lang="en-US" sz="2000" b="1" kern="0" dirty="0">
                <a:solidFill>
                  <a:srgbClr val="000000"/>
                </a:solidFill>
                <a:effectLst/>
                <a:latin typeface="Nunito" pitchFamily="2" charset="0"/>
                <a:ea typeface="Times New Roman" panose="02020603050405020304" pitchFamily="18" charset="0"/>
                <a:cs typeface="Times New Roman" panose="02020603050405020304" pitchFamily="18" charset="0"/>
              </a:rPr>
              <a:t>kW and </a:t>
            </a:r>
            <a:r>
              <a:rPr lang="en-US" sz="2000" b="1" kern="0" dirty="0" err="1">
                <a:solidFill>
                  <a:srgbClr val="000000"/>
                </a:solidFill>
                <a:effectLst/>
                <a:latin typeface="Nunito" pitchFamily="2" charset="0"/>
                <a:ea typeface="Times New Roman" panose="02020603050405020304" pitchFamily="18" charset="0"/>
                <a:cs typeface="Times New Roman" panose="02020603050405020304" pitchFamily="18" charset="0"/>
              </a:rPr>
              <a:t>kVAR</a:t>
            </a:r>
            <a:r>
              <a:rPr lang="en-US" sz="2000" b="1" kern="0" dirty="0">
                <a:solidFill>
                  <a:srgbClr val="000000"/>
                </a:solidFill>
                <a:effectLst/>
                <a:latin typeface="Nunito" pitchFamily="2" charset="0"/>
                <a:ea typeface="Times New Roman" panose="02020603050405020304" pitchFamily="18" charset="0"/>
                <a:cs typeface="Times New Roman" panose="02020603050405020304" pitchFamily="18" charset="0"/>
              </a:rPr>
              <a:t> Tariff</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 In this tariff, both active power (kW) and reactive power (</a:t>
            </a:r>
            <a:r>
              <a:rPr lang="en-US" sz="2000" kern="0" dirty="0" err="1">
                <a:solidFill>
                  <a:srgbClr val="000000"/>
                </a:solidFill>
                <a:effectLst/>
                <a:latin typeface="Nunito" pitchFamily="2" charset="0"/>
                <a:ea typeface="Times New Roman" panose="02020603050405020304" pitchFamily="18" charset="0"/>
                <a:cs typeface="Times New Roman" panose="02020603050405020304" pitchFamily="18" charset="0"/>
              </a:rPr>
              <a:t>kVAR</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supplied are charged separately. A consumer having low power factor draws more reactive power, thus have to pay more charges.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536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67E78-DDDE-40DD-3981-1AFB45F1B006}"/>
              </a:ext>
            </a:extLst>
          </p:cNvPr>
          <p:cNvSpPr txBox="1"/>
          <p:nvPr/>
        </p:nvSpPr>
        <p:spPr>
          <a:xfrm>
            <a:off x="2846784" y="963709"/>
            <a:ext cx="8062954" cy="4313360"/>
          </a:xfrm>
          <a:prstGeom prst="rect">
            <a:avLst/>
          </a:prstGeom>
          <a:noFill/>
        </p:spPr>
        <p:txBody>
          <a:bodyPr wrap="square">
            <a:spAutoFit/>
          </a:bodyPr>
          <a:lstStyle/>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2000" b="1" kern="0" dirty="0">
                <a:solidFill>
                  <a:srgbClr val="000000"/>
                </a:solidFill>
                <a:effectLst/>
                <a:latin typeface="Nunito" pitchFamily="2" charset="0"/>
                <a:ea typeface="Times New Roman" panose="02020603050405020304" pitchFamily="18" charset="0"/>
                <a:cs typeface="Times New Roman" panose="02020603050405020304" pitchFamily="18" charset="0"/>
              </a:rPr>
              <a:t>Three Part Tariff</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 The tariff is said to be three-part tariff, when the total charges are split into three parts viz. </a:t>
            </a:r>
            <a:r>
              <a:rPr lang="en-US" sz="2000" i="1" kern="0" dirty="0">
                <a:solidFill>
                  <a:srgbClr val="000000"/>
                </a:solidFill>
                <a:effectLst/>
                <a:latin typeface="Nunito" pitchFamily="2" charset="0"/>
                <a:ea typeface="Times New Roman" panose="02020603050405020304" pitchFamily="18" charset="0"/>
                <a:cs typeface="Times New Roman" panose="02020603050405020304" pitchFamily="18" charset="0"/>
              </a:rPr>
              <a:t>fixed charges, semi-fixed charges</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and </a:t>
            </a:r>
            <a:r>
              <a:rPr lang="en-US" sz="2000" i="1" kern="0" dirty="0">
                <a:solidFill>
                  <a:srgbClr val="000000"/>
                </a:solidFill>
                <a:effectLst/>
                <a:latin typeface="Nunito" pitchFamily="2" charset="0"/>
                <a:ea typeface="Times New Roman" panose="02020603050405020304" pitchFamily="18" charset="0"/>
                <a:cs typeface="Times New Roman" panose="02020603050405020304" pitchFamily="18" charset="0"/>
              </a:rPr>
              <a:t>running charges</a:t>
            </a:r>
            <a:r>
              <a:rPr lang="en-US" sz="2000" kern="0" dirty="0">
                <a:solidFill>
                  <a:srgbClr val="000000"/>
                </a:solidFill>
                <a:effectLst/>
                <a:latin typeface="Nunito" pitchFamily="2" charset="0"/>
                <a:ea typeface="Times New Roman" panose="02020603050405020304" pitchFamily="18" charset="0"/>
                <a:cs typeface="Times New Roman" panose="02020603050405020304" pitchFamily="18" charset="0"/>
              </a:rPr>
              <a:t>. This type of tariff is generally applied to big consumers. If ‘a’ is the fixed charges, ‘b’ is semi-fixed charges and ‘c’ is running charges, then the three-part tariff can also be represented by the equation as: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2000" kern="0" dirty="0">
                <a:solidFill>
                  <a:srgbClr val="747579"/>
                </a:solidFill>
                <a:effectLst/>
                <a:latin typeface="MathJax_Math-italic"/>
                <a:ea typeface="Times New Roman" panose="02020603050405020304" pitchFamily="18" charset="0"/>
                <a:cs typeface="Times New Roman" panose="02020603050405020304" pitchFamily="18" charset="0"/>
              </a:rPr>
              <a:t>Total charges</a:t>
            </a:r>
            <a:r>
              <a:rPr lang="en-US" sz="2000" kern="0" dirty="0">
                <a:solidFill>
                  <a:srgbClr val="747579"/>
                </a:solidFill>
                <a:effectLst/>
                <a:latin typeface="MathJax_Main"/>
                <a:ea typeface="Times New Roman" panose="02020603050405020304" pitchFamily="18" charset="0"/>
                <a:cs typeface="Times New Roman" panose="02020603050405020304" pitchFamily="18" charset="0"/>
              </a:rPr>
              <a:t>=</a:t>
            </a:r>
            <a:r>
              <a:rPr lang="en-US" sz="2000" kern="0" dirty="0">
                <a:solidFill>
                  <a:srgbClr val="747579"/>
                </a:solidFill>
                <a:effectLst/>
                <a:latin typeface="MathJax_Math-italic"/>
                <a:ea typeface="Times New Roman" panose="02020603050405020304" pitchFamily="18" charset="0"/>
                <a:cs typeface="Times New Roman" panose="02020603050405020304" pitchFamily="18" charset="0"/>
              </a:rPr>
              <a:t>Rs</a:t>
            </a:r>
            <a:r>
              <a:rPr lang="en-US" sz="2000" kern="0" dirty="0">
                <a:solidFill>
                  <a:srgbClr val="747579"/>
                </a:solidFill>
                <a:effectLst/>
                <a:latin typeface="MathJax_Main"/>
                <a:ea typeface="Times New Roman" panose="02020603050405020304" pitchFamily="18" charset="0"/>
                <a:cs typeface="Times New Roman" panose="02020603050405020304" pitchFamily="18" charset="0"/>
              </a:rPr>
              <a:t>.(</a:t>
            </a:r>
            <a:r>
              <a:rPr lang="en-US" sz="2000" kern="0" dirty="0" err="1">
                <a:solidFill>
                  <a:srgbClr val="747579"/>
                </a:solidFill>
                <a:effectLst/>
                <a:latin typeface="MathJax_Math-italic"/>
                <a:ea typeface="Times New Roman" panose="02020603050405020304" pitchFamily="18" charset="0"/>
                <a:cs typeface="Times New Roman" panose="02020603050405020304" pitchFamily="18" charset="0"/>
              </a:rPr>
              <a:t>a</a:t>
            </a:r>
            <a:r>
              <a:rPr lang="en-US" sz="2000" kern="0" dirty="0" err="1">
                <a:solidFill>
                  <a:srgbClr val="747579"/>
                </a:solidFill>
                <a:effectLst/>
                <a:latin typeface="MathJax_Main"/>
                <a:ea typeface="Times New Roman" panose="02020603050405020304" pitchFamily="18" charset="0"/>
                <a:cs typeface="Times New Roman" panose="02020603050405020304" pitchFamily="18" charset="0"/>
              </a:rPr>
              <a:t>+</a:t>
            </a:r>
            <a:r>
              <a:rPr lang="en-US" sz="2000" kern="0" dirty="0" err="1">
                <a:solidFill>
                  <a:srgbClr val="747579"/>
                </a:solidFill>
                <a:effectLst/>
                <a:latin typeface="MathJax_Math-italic"/>
                <a:ea typeface="Times New Roman" panose="02020603050405020304" pitchFamily="18" charset="0"/>
                <a:cs typeface="Times New Roman" panose="02020603050405020304" pitchFamily="18" charset="0"/>
              </a:rPr>
              <a:t>b</a:t>
            </a:r>
            <a:r>
              <a:rPr lang="en-US" sz="2000" kern="0" dirty="0" err="1">
                <a:solidFill>
                  <a:srgbClr val="747579"/>
                </a:solidFill>
                <a:effectLst/>
                <a:latin typeface="MathJax_Main"/>
                <a:ea typeface="Times New Roman" panose="02020603050405020304" pitchFamily="18" charset="0"/>
                <a:cs typeface="Times New Roman" panose="02020603050405020304" pitchFamily="18" charset="0"/>
              </a:rPr>
              <a:t>×</a:t>
            </a:r>
            <a:r>
              <a:rPr lang="en-US" sz="2000" kern="0" dirty="0" err="1">
                <a:solidFill>
                  <a:srgbClr val="747579"/>
                </a:solidFill>
                <a:effectLst/>
                <a:latin typeface="MathJax_Math-italic"/>
                <a:ea typeface="Times New Roman" panose="02020603050405020304" pitchFamily="18" charset="0"/>
                <a:cs typeface="Times New Roman" panose="02020603050405020304" pitchFamily="18" charset="0"/>
              </a:rPr>
              <a:t>kW</a:t>
            </a:r>
            <a:r>
              <a:rPr lang="en-US" sz="2000" kern="0" dirty="0" err="1">
                <a:solidFill>
                  <a:srgbClr val="747579"/>
                </a:solidFill>
                <a:effectLst/>
                <a:latin typeface="MathJax_Main"/>
                <a:ea typeface="Times New Roman" panose="02020603050405020304" pitchFamily="18" charset="0"/>
                <a:cs typeface="Times New Roman" panose="02020603050405020304" pitchFamily="18" charset="0"/>
              </a:rPr>
              <a:t>+</a:t>
            </a:r>
            <a:r>
              <a:rPr lang="en-US" sz="2000" kern="0" dirty="0" err="1">
                <a:solidFill>
                  <a:srgbClr val="747579"/>
                </a:solidFill>
                <a:effectLst/>
                <a:latin typeface="MathJax_Math-italic"/>
                <a:ea typeface="Times New Roman" panose="02020603050405020304" pitchFamily="18" charset="0"/>
                <a:cs typeface="Times New Roman" panose="02020603050405020304" pitchFamily="18" charset="0"/>
              </a:rPr>
              <a:t>c</a:t>
            </a:r>
            <a:r>
              <a:rPr lang="en-US" sz="2000" kern="0" dirty="0" err="1">
                <a:solidFill>
                  <a:srgbClr val="747579"/>
                </a:solidFill>
                <a:effectLst/>
                <a:latin typeface="MathJax_Main"/>
                <a:ea typeface="Times New Roman" panose="02020603050405020304" pitchFamily="18" charset="0"/>
                <a:cs typeface="Times New Roman" panose="02020603050405020304" pitchFamily="18" charset="0"/>
              </a:rPr>
              <a:t>×</a:t>
            </a:r>
            <a:r>
              <a:rPr lang="en-US" sz="2000" kern="0" dirty="0" err="1">
                <a:solidFill>
                  <a:srgbClr val="747579"/>
                </a:solidFill>
                <a:effectLst/>
                <a:latin typeface="MathJax_Math-italic"/>
                <a:ea typeface="Times New Roman" panose="02020603050405020304" pitchFamily="18" charset="0"/>
                <a:cs typeface="Times New Roman" panose="02020603050405020304" pitchFamily="18" charset="0"/>
              </a:rPr>
              <a:t>kWh</a:t>
            </a:r>
            <a:r>
              <a:rPr lang="en-US" sz="2000" kern="0" dirty="0">
                <a:solidFill>
                  <a:srgbClr val="747579"/>
                </a:solidFill>
                <a:effectLst/>
                <a:latin typeface="MathJax_Main"/>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07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396D9-CAE5-AA18-CA6B-24E308F26DBF}"/>
              </a:ext>
            </a:extLst>
          </p:cNvPr>
          <p:cNvSpPr txBox="1"/>
          <p:nvPr/>
        </p:nvSpPr>
        <p:spPr>
          <a:xfrm>
            <a:off x="2609315" y="182968"/>
            <a:ext cx="8068866" cy="6245043"/>
          </a:xfrm>
          <a:prstGeom prst="rect">
            <a:avLst/>
          </a:prstGeom>
          <a:noFill/>
        </p:spPr>
        <p:txBody>
          <a:bodyPr wrap="square">
            <a:spAutoFit/>
          </a:bodyPr>
          <a:lstStyle/>
          <a:p>
            <a:pPr marL="0" marR="0" algn="just">
              <a:lnSpc>
                <a:spcPct val="200000"/>
              </a:lnSpc>
              <a:spcBef>
                <a:spcPts val="0"/>
              </a:spcBef>
              <a:spcAft>
                <a:spcPts val="0"/>
              </a:spcAft>
            </a:pPr>
            <a:r>
              <a:rPr lang="en-US" sz="1800" kern="0" dirty="0">
                <a:solidFill>
                  <a:srgbClr val="000000"/>
                </a:solidFill>
                <a:effectLst/>
                <a:latin typeface="Heebo" pitchFamily="2" charset="-79"/>
                <a:ea typeface="Times New Roman" panose="02020603050405020304" pitchFamily="18" charset="0"/>
                <a:cs typeface="Times New Roman" panose="02020603050405020304" pitchFamily="18" charset="0"/>
              </a:rPr>
              <a:t>Characteristics of Tariff</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just">
              <a:lnSpc>
                <a:spcPct val="200000"/>
              </a:lnSpc>
              <a:spcBef>
                <a:spcPts val="150"/>
              </a:spcBef>
              <a:spcAft>
                <a:spcPts val="750"/>
              </a:spcAft>
            </a:pP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A tariff must have following desirable characteristics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b="1" kern="0" dirty="0">
                <a:solidFill>
                  <a:srgbClr val="000000"/>
                </a:solidFill>
                <a:effectLst/>
                <a:latin typeface="Nunito" pitchFamily="2" charset="0"/>
                <a:ea typeface="Times New Roman" panose="02020603050405020304" pitchFamily="18" charset="0"/>
                <a:cs typeface="Times New Roman" panose="02020603050405020304" pitchFamily="18" charset="0"/>
              </a:rPr>
              <a:t>Simplicity </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The tariff should be simple so that an ordinary consumer can easily understand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b="1" kern="0" dirty="0">
                <a:solidFill>
                  <a:srgbClr val="000000"/>
                </a:solidFill>
                <a:effectLst/>
                <a:latin typeface="Nunito" pitchFamily="2" charset="0"/>
                <a:ea typeface="Times New Roman" panose="02020603050405020304" pitchFamily="18" charset="0"/>
                <a:cs typeface="Times New Roman" panose="02020603050405020304" pitchFamily="18" charset="0"/>
              </a:rPr>
              <a:t>Fairness </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The tariff should be fair so that the different types of consumers are satisfied with the rate of charge of electricity.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b="1" kern="0" dirty="0">
                <a:solidFill>
                  <a:srgbClr val="000000"/>
                </a:solidFill>
                <a:effectLst/>
                <a:latin typeface="Nunito" pitchFamily="2" charset="0"/>
                <a:ea typeface="Times New Roman" panose="02020603050405020304" pitchFamily="18" charset="0"/>
                <a:cs typeface="Times New Roman" panose="02020603050405020304" pitchFamily="18" charset="0"/>
              </a:rPr>
              <a:t>Attractive </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The tariff should be attractive so that large number of consumers are encouraged to use electricity.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1800" b="1" kern="0" dirty="0">
                <a:solidFill>
                  <a:srgbClr val="000000"/>
                </a:solidFill>
                <a:effectLst/>
                <a:latin typeface="Nunito" pitchFamily="2" charset="0"/>
                <a:ea typeface="Times New Roman" panose="02020603050405020304" pitchFamily="18" charset="0"/>
                <a:cs typeface="Times New Roman" panose="02020603050405020304" pitchFamily="18" charset="0"/>
              </a:rPr>
              <a:t>Proper Return</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 The tariff should be such that it ensures the proper return from each consumer, i.e. the total receipt from the consumers must be equal to the cost of production and distribution with reasonable profit.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81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8F36F1-222C-F581-ED57-932982098F3B}"/>
              </a:ext>
            </a:extLst>
          </p:cNvPr>
          <p:cNvSpPr txBox="1"/>
          <p:nvPr/>
        </p:nvSpPr>
        <p:spPr>
          <a:xfrm>
            <a:off x="1972426" y="838749"/>
            <a:ext cx="8886825" cy="5678799"/>
          </a:xfrm>
          <a:prstGeom prst="rect">
            <a:avLst/>
          </a:prstGeom>
          <a:noFill/>
        </p:spPr>
        <p:txBody>
          <a:bodyPr wrap="square">
            <a:spAutoFit/>
          </a:bodyPr>
          <a:lstStyle/>
          <a:p>
            <a:pPr marL="0" marR="0">
              <a:lnSpc>
                <a:spcPct val="107000"/>
              </a:lnSpc>
              <a:spcBef>
                <a:spcPts val="0"/>
              </a:spcBef>
              <a:spcAft>
                <a:spcPts val="0"/>
              </a:spcAft>
            </a:pPr>
            <a:r>
              <a:rPr lang="en-US" sz="1800" kern="0" dirty="0">
                <a:solidFill>
                  <a:srgbClr val="000000"/>
                </a:solidFill>
                <a:effectLst/>
                <a:latin typeface="Heebo" pitchFamily="2" charset="-79"/>
                <a:ea typeface="Times New Roman" panose="02020603050405020304" pitchFamily="18" charset="0"/>
                <a:cs typeface="Times New Roman" panose="02020603050405020304" pitchFamily="18" charset="0"/>
              </a:rPr>
              <a:t>Numerical Example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just">
              <a:lnSpc>
                <a:spcPct val="107000"/>
              </a:lnSpc>
              <a:spcBef>
                <a:spcPts val="150"/>
              </a:spcBef>
              <a:spcAft>
                <a:spcPts val="750"/>
              </a:spcAft>
            </a:pP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A consumer has a maximum demand of 300 kW at 35% load factor. If the tariff is Rs. 125 per kW of maximum demand plus 15 paise per kWh, calculate the overall cost per kWh.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just">
              <a:lnSpc>
                <a:spcPct val="107000"/>
              </a:lnSpc>
              <a:spcBef>
                <a:spcPts val="150"/>
              </a:spcBef>
              <a:spcAft>
                <a:spcPts val="750"/>
              </a:spcAft>
            </a:pPr>
            <a:r>
              <a:rPr lang="en-US" sz="1800" b="1" kern="0" dirty="0">
                <a:solidFill>
                  <a:srgbClr val="000000"/>
                </a:solidFill>
                <a:effectLst/>
                <a:latin typeface="Nunito" pitchFamily="2" charset="0"/>
                <a:ea typeface="Times New Roman" panose="02020603050405020304" pitchFamily="18" charset="0"/>
                <a:cs typeface="Times New Roman" panose="02020603050405020304" pitchFamily="18" charset="0"/>
              </a:rPr>
              <a:t>Solution</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ctr">
              <a:lnSpc>
                <a:spcPct val="107000"/>
              </a:lnSpc>
              <a:spcBef>
                <a:spcPts val="150"/>
              </a:spcBef>
              <a:spcAft>
                <a:spcPts val="750"/>
              </a:spcAft>
            </a:pP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Units Consumed/annum= Max. demand × Load factor × Hours in a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ctr">
              <a:lnSpc>
                <a:spcPct val="107000"/>
              </a:lnSpc>
              <a:spcBef>
                <a:spcPts val="150"/>
              </a:spcBef>
              <a:spcAft>
                <a:spcPts val="750"/>
              </a:spcAft>
            </a:pPr>
            <a:r>
              <a:rPr lang="en-US" sz="1800" kern="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Units Consumed/annum = 300 </a:t>
            </a:r>
            <a:r>
              <a:rPr lang="en-US" sz="1800" kern="0" dirty="0">
                <a:solidFill>
                  <a:srgbClr val="000000"/>
                </a:solidFill>
                <a:effectLst/>
                <a:latin typeface="Nunito" pitchFamily="2" charset="0"/>
                <a:ea typeface="Times New Roman" panose="02020603050405020304" pitchFamily="18" charset="0"/>
                <a:cs typeface="Nunito" pitchFamily="2" charset="0"/>
              </a:rPr>
              <a:t>×</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.35 </a:t>
            </a:r>
            <a:r>
              <a:rPr lang="en-US" sz="1800" kern="0" dirty="0">
                <a:solidFill>
                  <a:srgbClr val="000000"/>
                </a:solidFill>
                <a:effectLst/>
                <a:latin typeface="Nunito" pitchFamily="2" charset="0"/>
                <a:ea typeface="Times New Roman" panose="02020603050405020304" pitchFamily="18" charset="0"/>
                <a:cs typeface="Nunito" pitchFamily="2" charset="0"/>
              </a:rPr>
              <a:t>×</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8760 = 919800 kWh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ctr">
              <a:lnSpc>
                <a:spcPct val="107000"/>
              </a:lnSpc>
              <a:spcBef>
                <a:spcPts val="150"/>
              </a:spcBef>
              <a:spcAft>
                <a:spcPts val="750"/>
              </a:spcAft>
            </a:pP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Annual energy charges = (Units Consumed/annum) × (Rs./kWh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ctr">
              <a:lnSpc>
                <a:spcPct val="107000"/>
              </a:lnSpc>
              <a:spcBef>
                <a:spcPts val="150"/>
              </a:spcBef>
              <a:spcAft>
                <a:spcPts val="750"/>
              </a:spcAft>
            </a:pPr>
            <a:r>
              <a:rPr lang="en-US" sz="1800" kern="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Annual energy charges = 919800 </a:t>
            </a:r>
            <a:r>
              <a:rPr lang="en-US" sz="1800" kern="0" dirty="0">
                <a:solidFill>
                  <a:srgbClr val="000000"/>
                </a:solidFill>
                <a:effectLst/>
                <a:latin typeface="Nunito" pitchFamily="2" charset="0"/>
                <a:ea typeface="Times New Roman" panose="02020603050405020304" pitchFamily="18" charset="0"/>
                <a:cs typeface="Nunito" pitchFamily="2" charset="0"/>
              </a:rPr>
              <a:t>×</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.15 = Rs.137970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ctr">
              <a:lnSpc>
                <a:spcPct val="107000"/>
              </a:lnSpc>
              <a:spcBef>
                <a:spcPts val="150"/>
              </a:spcBef>
              <a:spcAft>
                <a:spcPts val="750"/>
              </a:spcAft>
            </a:pP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Total annual charges = Annual max. demand charges + Annual energy charges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ctr">
              <a:lnSpc>
                <a:spcPct val="107000"/>
              </a:lnSpc>
              <a:spcBef>
                <a:spcPts val="150"/>
              </a:spcBef>
              <a:spcAft>
                <a:spcPts val="750"/>
              </a:spcAft>
            </a:pPr>
            <a:r>
              <a:rPr lang="en-US" sz="1800" kern="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Total annual charges = (300 </a:t>
            </a:r>
            <a:r>
              <a:rPr lang="en-US" sz="1800" kern="0" dirty="0">
                <a:solidFill>
                  <a:srgbClr val="000000"/>
                </a:solidFill>
                <a:effectLst/>
                <a:latin typeface="Nunito" pitchFamily="2" charset="0"/>
                <a:ea typeface="Times New Roman" panose="02020603050405020304" pitchFamily="18" charset="0"/>
                <a:cs typeface="Nunito" pitchFamily="2" charset="0"/>
              </a:rPr>
              <a:t>×</a:t>
            </a: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 125) + 137970 = Rs. 175470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just">
              <a:lnSpc>
                <a:spcPct val="107000"/>
              </a:lnSpc>
              <a:spcBef>
                <a:spcPts val="150"/>
              </a:spcBef>
              <a:spcAft>
                <a:spcPts val="750"/>
              </a:spcAft>
            </a:pP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Therefore,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050" marR="19050" algn="ctr">
              <a:lnSpc>
                <a:spcPct val="107000"/>
              </a:lnSpc>
              <a:spcBef>
                <a:spcPts val="0"/>
              </a:spcBef>
              <a:spcAft>
                <a:spcPts val="0"/>
              </a:spcAft>
            </a:pPr>
            <a:r>
              <a:rPr lang="en-US" sz="1800" kern="0" dirty="0">
                <a:solidFill>
                  <a:srgbClr val="000000"/>
                </a:solidFill>
                <a:effectLst/>
                <a:latin typeface="Nunito" pitchFamily="2" charset="0"/>
                <a:ea typeface="Times New Roman" panose="02020603050405020304" pitchFamily="18" charset="0"/>
                <a:cs typeface="Times New Roman" panose="02020603050405020304" pitchFamily="18" charset="0"/>
              </a:rPr>
              <a:t>Overall cost per kWh = Rs. 175470/919800 = Re. 0.1907 = 19.07 paise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747579"/>
                </a:solidFill>
                <a:effectLst/>
                <a:latin typeface="Nunito" pitchFamily="2"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12055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FAAA94-F239-8A78-CB8D-6CB6144D94C2}"/>
              </a:ext>
            </a:extLst>
          </p:cNvPr>
          <p:cNvSpPr txBox="1"/>
          <p:nvPr/>
        </p:nvSpPr>
        <p:spPr>
          <a:xfrm>
            <a:off x="1975564" y="40380"/>
            <a:ext cx="9612091" cy="6777240"/>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Energy Conservation in Domestic Gadgets and Transport</a:t>
            </a:r>
          </a:p>
          <a:p>
            <a:pPr algn="just">
              <a:lnSpc>
                <a:spcPct val="200000"/>
              </a:lnSpc>
            </a:pPr>
            <a:r>
              <a:rPr lang="en-GB" sz="2000" b="0" i="0" dirty="0">
                <a:solidFill>
                  <a:srgbClr val="374151"/>
                </a:solidFill>
                <a:effectLst/>
                <a:latin typeface="Söhne"/>
              </a:rPr>
              <a:t>Energy conservation is essential for reducing our impact on the environment and saving money on energy bills. Here are some ways to conserve energy in domestic gadgets and transport:</a:t>
            </a:r>
          </a:p>
          <a:p>
            <a:pPr algn="just">
              <a:lnSpc>
                <a:spcPct val="200000"/>
              </a:lnSpc>
            </a:pPr>
            <a:r>
              <a:rPr lang="en-GB" sz="2000" b="1" i="0" dirty="0">
                <a:solidFill>
                  <a:srgbClr val="374151"/>
                </a:solidFill>
                <a:effectLst/>
                <a:latin typeface="Söhne"/>
              </a:rPr>
              <a:t>Energy Conservation in Domestic Gadgets: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Switch to Energy-Efficient Appliances:</a:t>
            </a:r>
            <a:r>
              <a:rPr lang="en-GB" sz="2000" b="0" i="0" dirty="0">
                <a:solidFill>
                  <a:srgbClr val="374151"/>
                </a:solidFill>
                <a:effectLst/>
                <a:latin typeface="Söhne"/>
              </a:rPr>
              <a:t> When purchasing new appliances, look for the ENERGY STAR label or other energy efficiency certifications. These appliances are designed to consume less energy while performing the same tasks.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Unplug Devices When Not in Use:</a:t>
            </a:r>
            <a:r>
              <a:rPr lang="en-GB" sz="2000" b="0" i="0" dirty="0">
                <a:solidFill>
                  <a:srgbClr val="374151"/>
                </a:solidFill>
                <a:effectLst/>
                <a:latin typeface="Söhne"/>
              </a:rPr>
              <a:t> Many electronic devices continue to draw power even when turned off. Unplug chargers, appliances, and electronics when they're not in use, or use power strips with switches to easily disconnect multiple devices at once.</a:t>
            </a:r>
          </a:p>
        </p:txBody>
      </p:sp>
    </p:spTree>
    <p:extLst>
      <p:ext uri="{BB962C8B-B14F-4D97-AF65-F5344CB8AC3E}">
        <p14:creationId xmlns:p14="http://schemas.microsoft.com/office/powerpoint/2010/main" val="181199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714B63-57F0-757C-6D23-9C1B1CD3DE0E}"/>
              </a:ext>
            </a:extLst>
          </p:cNvPr>
          <p:cNvSpPr txBox="1"/>
          <p:nvPr/>
        </p:nvSpPr>
        <p:spPr>
          <a:xfrm>
            <a:off x="1602581" y="167202"/>
            <a:ext cx="10126964" cy="8008346"/>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1.Generation:</a:t>
            </a:r>
            <a:endParaRPr lang="en-GB" sz="2000" b="0" i="0" dirty="0">
              <a:solidFill>
                <a:srgbClr val="374151"/>
              </a:solidFill>
              <a:effectLst/>
              <a:latin typeface="Söhne"/>
            </a:endParaRPr>
          </a:p>
          <a:p>
            <a:pPr algn="just">
              <a:lnSpc>
                <a:spcPct val="200000"/>
              </a:lnSpc>
              <a:buFont typeface="Arial" panose="020B0604020202020204" pitchFamily="34" charset="0"/>
              <a:buChar char="•"/>
            </a:pPr>
            <a:r>
              <a:rPr lang="en-GB" sz="2000" b="1" i="0" dirty="0">
                <a:solidFill>
                  <a:srgbClr val="374151"/>
                </a:solidFill>
                <a:effectLst/>
                <a:latin typeface="Söhne"/>
              </a:rPr>
              <a:t>Efficient Power Plants:</a:t>
            </a:r>
            <a:r>
              <a:rPr lang="en-GB" sz="2000" b="0" i="0" dirty="0">
                <a:solidFill>
                  <a:srgbClr val="374151"/>
                </a:solidFill>
                <a:effectLst/>
                <a:latin typeface="Söhne"/>
              </a:rPr>
              <a:t> Upgrade and modernize power plants to improve their overall efficiency. This includes using combined-cycle technology, which captures waste heat for additional power generation.</a:t>
            </a:r>
          </a:p>
          <a:p>
            <a:pPr algn="just">
              <a:lnSpc>
                <a:spcPct val="200000"/>
              </a:lnSpc>
              <a:buFont typeface="Arial" panose="020B0604020202020204" pitchFamily="34" charset="0"/>
              <a:buChar char="•"/>
            </a:pPr>
            <a:r>
              <a:rPr lang="en-GB" sz="2000" b="1" i="0" dirty="0">
                <a:solidFill>
                  <a:srgbClr val="374151"/>
                </a:solidFill>
                <a:effectLst/>
                <a:latin typeface="Söhne"/>
              </a:rPr>
              <a:t>Cogeneration (CHP):</a:t>
            </a:r>
            <a:r>
              <a:rPr lang="en-GB" sz="2000" b="0" i="0" dirty="0">
                <a:solidFill>
                  <a:srgbClr val="374151"/>
                </a:solidFill>
                <a:effectLst/>
                <a:latin typeface="Söhne"/>
              </a:rPr>
              <a:t> Implement Combined </a:t>
            </a:r>
            <a:r>
              <a:rPr lang="en-GB" sz="2000" dirty="0">
                <a:solidFill>
                  <a:srgbClr val="374151"/>
                </a:solidFill>
                <a:latin typeface="Söhne"/>
              </a:rPr>
              <a:t>H</a:t>
            </a:r>
            <a:r>
              <a:rPr lang="en-GB" sz="2000" b="0" i="0" dirty="0">
                <a:solidFill>
                  <a:srgbClr val="374151"/>
                </a:solidFill>
                <a:effectLst/>
                <a:latin typeface="Söhne"/>
              </a:rPr>
              <a:t>eat and Power (CHP) systems to simultaneously produce electricity and useful thermal energy, maximizing the energy value from fuel sources.</a:t>
            </a:r>
          </a:p>
          <a:p>
            <a:pPr algn="just">
              <a:lnSpc>
                <a:spcPct val="200000"/>
              </a:lnSpc>
              <a:buFont typeface="Arial" panose="020B0604020202020204" pitchFamily="34" charset="0"/>
              <a:buChar char="•"/>
            </a:pPr>
            <a:r>
              <a:rPr lang="en-GB" sz="2000" b="1" i="0" dirty="0">
                <a:solidFill>
                  <a:srgbClr val="374151"/>
                </a:solidFill>
                <a:effectLst/>
                <a:latin typeface="Söhne"/>
              </a:rPr>
              <a:t>Renewable Energy Sources:</a:t>
            </a:r>
            <a:r>
              <a:rPr lang="en-GB" sz="2000" b="0" i="0" dirty="0">
                <a:solidFill>
                  <a:srgbClr val="374151"/>
                </a:solidFill>
                <a:effectLst/>
                <a:latin typeface="Söhne"/>
              </a:rPr>
              <a:t> Increase the integration of renewable energy sources such as solar, wind, and hydroelectric power, which have lower environmental impacts and reduce the need for fossil fuel-based generation.</a:t>
            </a:r>
          </a:p>
          <a:p>
            <a:pPr algn="just">
              <a:lnSpc>
                <a:spcPct val="200000"/>
              </a:lnSpc>
              <a:buFont typeface="Arial" panose="020B0604020202020204" pitchFamily="34" charset="0"/>
              <a:buChar char="•"/>
            </a:pPr>
            <a:r>
              <a:rPr lang="en-GB" sz="2000" b="1" i="0" dirty="0">
                <a:solidFill>
                  <a:srgbClr val="374151"/>
                </a:solidFill>
                <a:effectLst/>
                <a:latin typeface="Söhne"/>
              </a:rPr>
              <a:t>Energy Storage:</a:t>
            </a:r>
            <a:r>
              <a:rPr lang="en-GB" sz="2000" b="0" i="0" dirty="0">
                <a:solidFill>
                  <a:srgbClr val="374151"/>
                </a:solidFill>
                <a:effectLst/>
                <a:latin typeface="Söhne"/>
              </a:rPr>
              <a:t> Deploy energy storage systems to capture excess energy during periods of low demand and release it during high-demand times, enhancing grid stability and efficiency.</a:t>
            </a:r>
          </a:p>
          <a:p>
            <a:pPr algn="just">
              <a:lnSpc>
                <a:spcPct val="200000"/>
              </a:lnSpc>
              <a:buFont typeface="Arial" panose="020B0604020202020204" pitchFamily="34" charset="0"/>
              <a:buChar char="•"/>
            </a:pPr>
            <a:r>
              <a:rPr lang="en-GB" sz="2000" b="1" i="0" dirty="0">
                <a:solidFill>
                  <a:srgbClr val="374151"/>
                </a:solidFill>
                <a:effectLst/>
                <a:latin typeface="Söhne"/>
              </a:rPr>
              <a:t>Gas Turbine Upgrades:</a:t>
            </a:r>
            <a:r>
              <a:rPr lang="en-GB" sz="2000" b="0" i="0" dirty="0">
                <a:solidFill>
                  <a:srgbClr val="374151"/>
                </a:solidFill>
                <a:effectLst/>
                <a:latin typeface="Söhne"/>
              </a:rPr>
              <a:t> Retrofit gas turbines with advanced materials and technologies to improve combustion efficiency and reduce emissions.</a:t>
            </a:r>
          </a:p>
        </p:txBody>
      </p:sp>
    </p:spTree>
    <p:extLst>
      <p:ext uri="{BB962C8B-B14F-4D97-AF65-F5344CB8AC3E}">
        <p14:creationId xmlns:p14="http://schemas.microsoft.com/office/powerpoint/2010/main" val="279264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D22DE-9962-F6E6-748F-5074A7D881F6}"/>
              </a:ext>
            </a:extLst>
          </p:cNvPr>
          <p:cNvSpPr txBox="1"/>
          <p:nvPr/>
        </p:nvSpPr>
        <p:spPr>
          <a:xfrm>
            <a:off x="2249050" y="544877"/>
            <a:ext cx="8658225"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Sealing and Insulation:</a:t>
            </a:r>
            <a:r>
              <a:rPr lang="en-GB" sz="2000" b="0" i="0" dirty="0">
                <a:solidFill>
                  <a:srgbClr val="374151"/>
                </a:solidFill>
                <a:effectLst/>
                <a:latin typeface="Söhne"/>
              </a:rPr>
              <a:t> Properly seal gaps and insulate your home to reduce heating and cooling losses, helping to maintain a more stable indoor temperature.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Energy-Efficient Windows:</a:t>
            </a:r>
            <a:r>
              <a:rPr lang="en-GB" sz="2000" b="0" i="0" dirty="0">
                <a:solidFill>
                  <a:srgbClr val="374151"/>
                </a:solidFill>
                <a:effectLst/>
                <a:latin typeface="Söhne"/>
              </a:rPr>
              <a:t> Upgrade to energy-efficient windows with double or triple glazing to minimize heat transfer.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Unplug Devices:</a:t>
            </a:r>
            <a:r>
              <a:rPr lang="en-GB" sz="2000" b="0" i="0" dirty="0">
                <a:solidFill>
                  <a:srgbClr val="374151"/>
                </a:solidFill>
                <a:effectLst/>
                <a:latin typeface="Söhne"/>
              </a:rPr>
              <a:t> Unplug chargers and electronic devices when not in use, as they can still consume energy when in standby mode.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Audits:</a:t>
            </a:r>
            <a:r>
              <a:rPr lang="en-GB" sz="2000" b="0" i="0" dirty="0">
                <a:solidFill>
                  <a:srgbClr val="374151"/>
                </a:solidFill>
                <a:effectLst/>
                <a:latin typeface="Söhne"/>
              </a:rPr>
              <a:t> Conduct an energy audit of your home to identify areas where energy is being wasted and make improvements accordingly.</a:t>
            </a:r>
          </a:p>
        </p:txBody>
      </p:sp>
    </p:spTree>
    <p:extLst>
      <p:ext uri="{BB962C8B-B14F-4D97-AF65-F5344CB8AC3E}">
        <p14:creationId xmlns:p14="http://schemas.microsoft.com/office/powerpoint/2010/main" val="55934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6ABE8-AE36-BA00-988E-E6EBF3D37E3F}"/>
              </a:ext>
            </a:extLst>
          </p:cNvPr>
          <p:cNvSpPr txBox="1"/>
          <p:nvPr/>
        </p:nvSpPr>
        <p:spPr>
          <a:xfrm>
            <a:off x="2354482" y="40380"/>
            <a:ext cx="8458199" cy="6777240"/>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Energy Conservation in Transport:</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Choose Fuel-Efficient Vehicles:</a:t>
            </a:r>
            <a:r>
              <a:rPr lang="en-GB" sz="2000" b="0" i="0" dirty="0">
                <a:solidFill>
                  <a:srgbClr val="374151"/>
                </a:solidFill>
                <a:effectLst/>
                <a:latin typeface="Söhne"/>
              </a:rPr>
              <a:t> When purchasing a vehicle, opt for one with better fuel efficiency, such as hybrid or electric cars. Smaller and lighter vehicles tend to consume less fuel.</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Carpool and Use Public Transportation:</a:t>
            </a:r>
            <a:r>
              <a:rPr lang="en-GB" sz="2000" b="0" i="0" dirty="0">
                <a:solidFill>
                  <a:srgbClr val="374151"/>
                </a:solidFill>
                <a:effectLst/>
                <a:latin typeface="Söhne"/>
              </a:rPr>
              <a:t> Whenever possible, share rides with others or use public transportation. Carpooling and using buses or trains can reduce the number of vehicles on the road and decrease energy consumption.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Maintain Your Vehicle:</a:t>
            </a:r>
            <a:r>
              <a:rPr lang="en-GB" sz="2000" b="0" i="0" dirty="0">
                <a:solidFill>
                  <a:srgbClr val="374151"/>
                </a:solidFill>
                <a:effectLst/>
                <a:latin typeface="Söhne"/>
              </a:rPr>
              <a:t> Regularly service your vehicle to keep it in optimal condition. Properly inflated tires, clean air filters, and well-maintained engines use less fuel.</a:t>
            </a:r>
          </a:p>
        </p:txBody>
      </p:sp>
    </p:spTree>
    <p:extLst>
      <p:ext uri="{BB962C8B-B14F-4D97-AF65-F5344CB8AC3E}">
        <p14:creationId xmlns:p14="http://schemas.microsoft.com/office/powerpoint/2010/main" val="958844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F468AF-7A36-69BF-F9CE-8D888CFAF029}"/>
              </a:ext>
            </a:extLst>
          </p:cNvPr>
          <p:cNvSpPr txBox="1"/>
          <p:nvPr/>
        </p:nvSpPr>
        <p:spPr>
          <a:xfrm>
            <a:off x="2700337" y="819567"/>
            <a:ext cx="8950379"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Drive Smart:</a:t>
            </a:r>
            <a:r>
              <a:rPr lang="en-GB" sz="2000" b="0" i="0" dirty="0">
                <a:solidFill>
                  <a:srgbClr val="374151"/>
                </a:solidFill>
                <a:effectLst/>
                <a:latin typeface="Söhne"/>
              </a:rPr>
              <a:t> Practice fuel-efficient driving habits, such as avoiding rapid acceleration and braking, maintaining a steady speed, and reducing idling time. Use cruise control on highways to maintain a constant speed.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Consider Alternative Transportation:</a:t>
            </a:r>
            <a:r>
              <a:rPr lang="en-GB" sz="2000" b="0" i="0" dirty="0">
                <a:solidFill>
                  <a:srgbClr val="374151"/>
                </a:solidFill>
                <a:effectLst/>
                <a:latin typeface="Söhne"/>
              </a:rPr>
              <a:t> Use alternatives to driving, like walking, biking, or electric scooters, for short trips or commutes. These options are not only energy-efficient but also promote physical activity.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Plan Efficient Routes:</a:t>
            </a:r>
            <a:r>
              <a:rPr lang="en-GB" sz="2000" b="0" i="0" dirty="0">
                <a:solidFill>
                  <a:srgbClr val="374151"/>
                </a:solidFill>
                <a:effectLst/>
                <a:latin typeface="Söhne"/>
              </a:rPr>
              <a:t> Plan your trips efficiently to minimize the distance </a:t>
            </a:r>
            <a:r>
              <a:rPr lang="en-GB" sz="2000" b="0" i="0" dirty="0" err="1">
                <a:solidFill>
                  <a:srgbClr val="374151"/>
                </a:solidFill>
                <a:effectLst/>
                <a:latin typeface="Söhne"/>
              </a:rPr>
              <a:t>traveled</a:t>
            </a:r>
            <a:r>
              <a:rPr lang="en-GB" sz="2000" b="0" i="0" dirty="0">
                <a:solidFill>
                  <a:srgbClr val="374151"/>
                </a:solidFill>
                <a:effectLst/>
                <a:latin typeface="Söhne"/>
              </a:rPr>
              <a:t> and avoid traffic congestion.</a:t>
            </a:r>
          </a:p>
        </p:txBody>
      </p:sp>
    </p:spTree>
    <p:extLst>
      <p:ext uri="{BB962C8B-B14F-4D97-AF65-F5344CB8AC3E}">
        <p14:creationId xmlns:p14="http://schemas.microsoft.com/office/powerpoint/2010/main" val="398875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AD10D-91C1-6C6C-6794-8D5024D679DC}"/>
              </a:ext>
            </a:extLst>
          </p:cNvPr>
          <p:cNvSpPr txBox="1"/>
          <p:nvPr/>
        </p:nvSpPr>
        <p:spPr>
          <a:xfrm>
            <a:off x="2037693" y="756745"/>
            <a:ext cx="9244013"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Explore Electric and Hybrid Options:</a:t>
            </a:r>
            <a:r>
              <a:rPr lang="en-GB" sz="2000" b="0" i="0" dirty="0">
                <a:solidFill>
                  <a:srgbClr val="374151"/>
                </a:solidFill>
                <a:effectLst/>
                <a:latin typeface="Söhne"/>
              </a:rPr>
              <a:t> If feasible, consider electric or hybrid vehicles that produce fewer emissions and consume less energy compared to traditional gasoline or diesel vehicles.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Use Ride-Sharing Services:</a:t>
            </a:r>
            <a:r>
              <a:rPr lang="en-GB" sz="2000" b="0" i="0" dirty="0">
                <a:solidFill>
                  <a:srgbClr val="374151"/>
                </a:solidFill>
                <a:effectLst/>
                <a:latin typeface="Söhne"/>
              </a:rPr>
              <a:t> If you can't avoid using a car, consider ride-sharing services or apps that connect you with others heading in the same direction.</a:t>
            </a:r>
          </a:p>
          <a:p>
            <a:pPr algn="just">
              <a:lnSpc>
                <a:spcPct val="200000"/>
              </a:lnSpc>
            </a:pPr>
            <a:r>
              <a:rPr lang="en-GB" sz="2000" b="0" i="0" dirty="0">
                <a:solidFill>
                  <a:srgbClr val="374151"/>
                </a:solidFill>
                <a:effectLst/>
                <a:latin typeface="Söhne"/>
              </a:rPr>
              <a:t>By implementing these energy conservation practices in your daily life, you can contribute to reducing energy consumption and its associated environmental impacts in both your home and transportation choices.</a:t>
            </a:r>
          </a:p>
        </p:txBody>
      </p:sp>
    </p:spTree>
    <p:extLst>
      <p:ext uri="{BB962C8B-B14F-4D97-AF65-F5344CB8AC3E}">
        <p14:creationId xmlns:p14="http://schemas.microsoft.com/office/powerpoint/2010/main" val="3856273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FD288-D0A0-545C-0CA8-CE0B48191AB6}"/>
              </a:ext>
            </a:extLst>
          </p:cNvPr>
          <p:cNvSpPr txBox="1"/>
          <p:nvPr/>
        </p:nvSpPr>
        <p:spPr>
          <a:xfrm>
            <a:off x="2813775" y="80760"/>
            <a:ext cx="9104956" cy="616168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Efficient Motors</a:t>
            </a:r>
          </a:p>
          <a:p>
            <a:pPr algn="just">
              <a:lnSpc>
                <a:spcPct val="200000"/>
              </a:lnSpc>
            </a:pPr>
            <a:r>
              <a:rPr lang="en-GB" sz="2000" b="0" i="0" dirty="0">
                <a:solidFill>
                  <a:srgbClr val="374151"/>
                </a:solidFill>
                <a:effectLst/>
                <a:latin typeface="Söhne"/>
              </a:rPr>
              <a:t>Energy-efficient motors are electric motors designed to operate with reduced energy consumption compared to standard motors while delivering the same or even better performance. These motors are crucial in various industries and applications where electric motors are used, as they help reduce energy costs, minimize environmental impact, and comply with energy efficiency regulations.</a:t>
            </a:r>
          </a:p>
          <a:p>
            <a:pPr algn="just">
              <a:lnSpc>
                <a:spcPct val="200000"/>
              </a:lnSpc>
            </a:pPr>
            <a:r>
              <a:rPr lang="en-GB" sz="2000" dirty="0">
                <a:solidFill>
                  <a:srgbClr val="374151"/>
                </a:solidFill>
                <a:latin typeface="Söhne"/>
              </a:rPr>
              <a:t>S</a:t>
            </a:r>
            <a:r>
              <a:rPr lang="en-GB" sz="2000" b="0" i="0" dirty="0">
                <a:solidFill>
                  <a:srgbClr val="374151"/>
                </a:solidFill>
                <a:effectLst/>
                <a:latin typeface="Söhne"/>
              </a:rPr>
              <a:t>ome key features and factors that contribute to the energy efficiency of motors: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High-Efficiency Design:</a:t>
            </a:r>
            <a:r>
              <a:rPr lang="en-GB" sz="2000" b="0" i="0" dirty="0">
                <a:solidFill>
                  <a:srgbClr val="374151"/>
                </a:solidFill>
                <a:effectLst/>
                <a:latin typeface="Söhne"/>
              </a:rPr>
              <a:t> Energy-efficient motors are built with design improvements to reduce energy losses. This includes optimizing the motor's core and winding materials, reducing friction, and improving the cooling system.</a:t>
            </a:r>
          </a:p>
        </p:txBody>
      </p:sp>
    </p:spTree>
    <p:extLst>
      <p:ext uri="{BB962C8B-B14F-4D97-AF65-F5344CB8AC3E}">
        <p14:creationId xmlns:p14="http://schemas.microsoft.com/office/powerpoint/2010/main" val="3487410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8AD81-B084-DEAF-412C-1CE7A369B12B}"/>
              </a:ext>
            </a:extLst>
          </p:cNvPr>
          <p:cNvSpPr txBox="1"/>
          <p:nvPr/>
        </p:nvSpPr>
        <p:spPr>
          <a:xfrm>
            <a:off x="2732484" y="80760"/>
            <a:ext cx="8226029"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Efficient Windings:</a:t>
            </a:r>
            <a:r>
              <a:rPr lang="en-GB" sz="2000" b="0" i="0" dirty="0">
                <a:solidFill>
                  <a:srgbClr val="374151"/>
                </a:solidFill>
                <a:effectLst/>
                <a:latin typeface="Söhne"/>
              </a:rPr>
              <a:t> The windings inside the motor are designed to minimize electrical losses, typically by using high-quality copper wire and improved winding techniques.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Reduced Iron Losses:</a:t>
            </a:r>
            <a:r>
              <a:rPr lang="en-GB" sz="2000" b="0" i="0" dirty="0">
                <a:solidFill>
                  <a:srgbClr val="374151"/>
                </a:solidFill>
                <a:effectLst/>
                <a:latin typeface="Söhne"/>
              </a:rPr>
              <a:t> The core of the motor is often made of high-quality, low-loss materials that minimize magnetic losses.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Improved Bearings:</a:t>
            </a:r>
            <a:r>
              <a:rPr lang="en-GB" sz="2000" b="0" i="0" dirty="0">
                <a:solidFill>
                  <a:srgbClr val="374151"/>
                </a:solidFill>
                <a:effectLst/>
                <a:latin typeface="Söhne"/>
              </a:rPr>
              <a:t> Energy-efficient motors may use high-quality, low-friction bearings to reduce mechanical losses.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Advanced Controls:</a:t>
            </a:r>
            <a:r>
              <a:rPr lang="en-GB" sz="2000" b="0" i="0" dirty="0">
                <a:solidFill>
                  <a:srgbClr val="374151"/>
                </a:solidFill>
                <a:effectLst/>
                <a:latin typeface="Söhne"/>
              </a:rPr>
              <a:t> The use of variable frequency drives (VFDs) and other advanced control systems can enhance motor efficiency by adjusting the motor's speed and power consumption to match the load requirements.</a:t>
            </a:r>
          </a:p>
        </p:txBody>
      </p:sp>
    </p:spTree>
    <p:extLst>
      <p:ext uri="{BB962C8B-B14F-4D97-AF65-F5344CB8AC3E}">
        <p14:creationId xmlns:p14="http://schemas.microsoft.com/office/powerpoint/2010/main" val="995034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D201F-3CF5-2F47-EE5D-F4DE056470A5}"/>
              </a:ext>
            </a:extLst>
          </p:cNvPr>
          <p:cNvSpPr txBox="1"/>
          <p:nvPr/>
        </p:nvSpPr>
        <p:spPr>
          <a:xfrm>
            <a:off x="1983129" y="0"/>
            <a:ext cx="9746416" cy="677724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Proper Sizing:</a:t>
            </a:r>
            <a:r>
              <a:rPr lang="en-GB" sz="2000" b="0" i="0" dirty="0">
                <a:solidFill>
                  <a:srgbClr val="374151"/>
                </a:solidFill>
                <a:effectLst/>
                <a:latin typeface="Söhne"/>
              </a:rPr>
              <a:t> Choosing the right motor size for the specific application ensures that the motor operates closer to its optimal efficiency point.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Efficient Cooling:</a:t>
            </a:r>
            <a:r>
              <a:rPr lang="en-GB" sz="2000" b="0" i="0" dirty="0">
                <a:solidFill>
                  <a:srgbClr val="374151"/>
                </a:solidFill>
                <a:effectLst/>
                <a:latin typeface="Söhne"/>
              </a:rPr>
              <a:t> Effective cooling systems, such as fan design and cooling fins, help dissipate heat generated during operation, which can otherwise reduce efficiency.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Maintenance:</a:t>
            </a:r>
            <a:r>
              <a:rPr lang="en-GB" sz="2000" b="0" i="0" dirty="0">
                <a:solidFill>
                  <a:srgbClr val="374151"/>
                </a:solidFill>
                <a:effectLst/>
                <a:latin typeface="Söhne"/>
              </a:rPr>
              <a:t> Regular maintenance and lubrication of the motor can help maintain its efficiency over time.</a:t>
            </a:r>
          </a:p>
          <a:p>
            <a:pPr algn="just">
              <a:lnSpc>
                <a:spcPct val="200000"/>
              </a:lnSpc>
            </a:pPr>
            <a:r>
              <a:rPr lang="en-GB" sz="2000" b="0" i="0" dirty="0">
                <a:solidFill>
                  <a:srgbClr val="374151"/>
                </a:solidFill>
                <a:effectLst/>
                <a:latin typeface="Söhne"/>
              </a:rPr>
              <a:t>Energy-efficient motors are typically rated using a standard known as the NEMA Premium Efficiency Standard (in the United States) or the IE (International Efficiency) standard. These standards specify minimum efficiency levels that motors must meet to be considered energy-efficient. Motors that meet or exceed these standards often carry labels indicating their efficiency level.</a:t>
            </a:r>
          </a:p>
        </p:txBody>
      </p:sp>
    </p:spTree>
    <p:extLst>
      <p:ext uri="{BB962C8B-B14F-4D97-AF65-F5344CB8AC3E}">
        <p14:creationId xmlns:p14="http://schemas.microsoft.com/office/powerpoint/2010/main" val="1441270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9C36B-6333-629D-5B79-4CFBF7398ABE}"/>
              </a:ext>
            </a:extLst>
          </p:cNvPr>
          <p:cNvSpPr txBox="1"/>
          <p:nvPr/>
        </p:nvSpPr>
        <p:spPr>
          <a:xfrm>
            <a:off x="2373818" y="348156"/>
            <a:ext cx="8819699" cy="616168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Benefits of energy-efficient motors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Savings:</a:t>
            </a:r>
            <a:r>
              <a:rPr lang="en-GB" sz="2000" b="0" i="0" dirty="0">
                <a:solidFill>
                  <a:srgbClr val="374151"/>
                </a:solidFill>
                <a:effectLst/>
                <a:latin typeface="Söhne"/>
              </a:rPr>
              <a:t> Energy-efficient motors can reduce energy consumption, resulting in lower electricity bills for industrial, commercial, and residential applications.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Benefits:</a:t>
            </a:r>
            <a:r>
              <a:rPr lang="en-GB" sz="2000" b="0" i="0" dirty="0">
                <a:solidFill>
                  <a:srgbClr val="374151"/>
                </a:solidFill>
                <a:effectLst/>
                <a:latin typeface="Söhne"/>
              </a:rPr>
              <a:t> Reduced energy consumption leads to lower greenhouse gas emissions and a smaller carbon footprint, contributing to environmental sustainability.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Long-Term Cost Savings:</a:t>
            </a:r>
            <a:r>
              <a:rPr lang="en-GB" sz="2000" b="0" i="0" dirty="0">
                <a:solidFill>
                  <a:srgbClr val="374151"/>
                </a:solidFill>
                <a:effectLst/>
                <a:latin typeface="Söhne"/>
              </a:rPr>
              <a:t> While energy-efficient motors may have a higher upfront cost, the long-term savings in energy expenses typically outweigh this initial investment.</a:t>
            </a:r>
          </a:p>
        </p:txBody>
      </p:sp>
    </p:spTree>
    <p:extLst>
      <p:ext uri="{BB962C8B-B14F-4D97-AF65-F5344CB8AC3E}">
        <p14:creationId xmlns:p14="http://schemas.microsoft.com/office/powerpoint/2010/main" val="1163022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DD340-8EFC-E74E-9B5E-0AAD423A1EA8}"/>
              </a:ext>
            </a:extLst>
          </p:cNvPr>
          <p:cNvSpPr txBox="1"/>
          <p:nvPr/>
        </p:nvSpPr>
        <p:spPr>
          <a:xfrm>
            <a:off x="2710191" y="655933"/>
            <a:ext cx="8286749"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Compliance:</a:t>
            </a:r>
            <a:r>
              <a:rPr lang="en-GB" sz="2000" b="0" i="0" dirty="0">
                <a:solidFill>
                  <a:srgbClr val="374151"/>
                </a:solidFill>
                <a:effectLst/>
                <a:latin typeface="Söhne"/>
              </a:rPr>
              <a:t> In many regions, there are regulations and incentives promoting the use of energy-efficient motors. Using such motors can help businesses and individuals comply with these requirements and benefit from available incentives.</a:t>
            </a:r>
          </a:p>
          <a:p>
            <a:pPr algn="just">
              <a:lnSpc>
                <a:spcPct val="200000"/>
              </a:lnSpc>
            </a:pPr>
            <a:r>
              <a:rPr lang="en-GB" sz="2000" b="0" i="0" dirty="0">
                <a:solidFill>
                  <a:srgbClr val="374151"/>
                </a:solidFill>
                <a:effectLst/>
                <a:latin typeface="Söhne"/>
              </a:rPr>
              <a:t>In summary, energy-efficient motors are designed to minimize energy losses and optimize performance, resulting in cost savings, environmental benefits, and compliance with energy efficiency standards and regulations. They play a significant role in achieving energy conservation and reducing the environmental impact of motor-driven systems.</a:t>
            </a:r>
          </a:p>
        </p:txBody>
      </p:sp>
    </p:spTree>
    <p:extLst>
      <p:ext uri="{BB962C8B-B14F-4D97-AF65-F5344CB8AC3E}">
        <p14:creationId xmlns:p14="http://schemas.microsoft.com/office/powerpoint/2010/main" val="2165838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9E096-BA73-EC37-75C4-577F224CA584}"/>
              </a:ext>
            </a:extLst>
          </p:cNvPr>
          <p:cNvSpPr txBox="1"/>
          <p:nvPr/>
        </p:nvSpPr>
        <p:spPr>
          <a:xfrm>
            <a:off x="2803921" y="230565"/>
            <a:ext cx="8436893" cy="6046271"/>
          </a:xfrm>
          <a:prstGeom prst="rect">
            <a:avLst/>
          </a:prstGeom>
          <a:noFill/>
        </p:spPr>
        <p:txBody>
          <a:bodyPr wrap="square">
            <a:spAutoFit/>
          </a:bodyPr>
          <a:lstStyle/>
          <a:p>
            <a:pPr algn="just">
              <a:lnSpc>
                <a:spcPct val="150000"/>
              </a:lnSpc>
            </a:pPr>
            <a:r>
              <a:rPr lang="en-GB" sz="2000" b="0" i="0" dirty="0">
                <a:solidFill>
                  <a:srgbClr val="374151"/>
                </a:solidFill>
                <a:effectLst/>
                <a:latin typeface="Söhne"/>
              </a:rPr>
              <a:t>		</a:t>
            </a:r>
            <a:r>
              <a:rPr lang="en-GB" sz="2000" b="1" i="0" dirty="0">
                <a:solidFill>
                  <a:srgbClr val="374151"/>
                </a:solidFill>
                <a:effectLst/>
                <a:latin typeface="Söhne"/>
              </a:rPr>
              <a:t>Load Management and Maximum demand control</a:t>
            </a:r>
          </a:p>
          <a:p>
            <a:pPr algn="just">
              <a:lnSpc>
                <a:spcPct val="150000"/>
              </a:lnSpc>
            </a:pPr>
            <a:endParaRPr lang="en-GB" sz="2000" b="1" dirty="0">
              <a:solidFill>
                <a:srgbClr val="374151"/>
              </a:solidFill>
              <a:latin typeface="Söhne"/>
            </a:endParaRPr>
          </a:p>
          <a:p>
            <a:pPr algn="just">
              <a:lnSpc>
                <a:spcPct val="150000"/>
              </a:lnSpc>
            </a:pPr>
            <a:r>
              <a:rPr lang="en-GB" sz="2000" b="0" i="0" dirty="0">
                <a:solidFill>
                  <a:srgbClr val="374151"/>
                </a:solidFill>
                <a:effectLst/>
                <a:latin typeface="Söhne"/>
              </a:rPr>
              <a:t>Load management and maximum demand control are strategies and techniques used in electrical systems to efficiently use and control the demand for electrical power. These practices are particularly important for ensuring the reliability of the electrical grid and for reducing energy costs for both utilities and consumers. Let’s </a:t>
            </a:r>
            <a:r>
              <a:rPr lang="en-GB" sz="2000" dirty="0">
                <a:solidFill>
                  <a:srgbClr val="374151"/>
                </a:solidFill>
                <a:latin typeface="Söhne"/>
              </a:rPr>
              <a:t>discuss</a:t>
            </a:r>
            <a:r>
              <a:rPr lang="en-GB" sz="2000" b="0" i="0" dirty="0">
                <a:solidFill>
                  <a:srgbClr val="374151"/>
                </a:solidFill>
                <a:effectLst/>
                <a:latin typeface="Söhne"/>
              </a:rPr>
              <a:t> these concepts in detail:</a:t>
            </a:r>
          </a:p>
          <a:p>
            <a:pPr algn="just">
              <a:lnSpc>
                <a:spcPct val="150000"/>
              </a:lnSpc>
              <a:buFont typeface="+mj-lt"/>
              <a:buAutoNum type="arabicPeriod"/>
            </a:pPr>
            <a:r>
              <a:rPr lang="en-GB" sz="2000" b="1" i="0" dirty="0">
                <a:solidFill>
                  <a:srgbClr val="374151"/>
                </a:solidFill>
                <a:effectLst/>
                <a:latin typeface="Söhne"/>
              </a:rPr>
              <a:t>Load Management:</a:t>
            </a:r>
            <a:endParaRPr lang="en-GB" sz="2000" b="0" i="0" dirty="0">
              <a:solidFill>
                <a:srgbClr val="374151"/>
              </a:solidFill>
              <a:effectLst/>
              <a:latin typeface="Söhne"/>
            </a:endParaRPr>
          </a:p>
          <a:p>
            <a:pPr marL="800100" lvl="1" indent="-342900" algn="just">
              <a:lnSpc>
                <a:spcPct val="150000"/>
              </a:lnSpc>
              <a:buFont typeface="Arial" panose="020B0604020202020204" pitchFamily="34" charset="0"/>
              <a:buChar char="•"/>
            </a:pPr>
            <a:r>
              <a:rPr lang="en-GB" sz="2000" b="1" i="0" dirty="0">
                <a:solidFill>
                  <a:srgbClr val="374151"/>
                </a:solidFill>
                <a:effectLst/>
                <a:latin typeface="Söhne"/>
              </a:rPr>
              <a:t>Definition:</a:t>
            </a:r>
            <a:r>
              <a:rPr lang="en-GB" sz="2000" b="0" i="0" dirty="0">
                <a:solidFill>
                  <a:srgbClr val="374151"/>
                </a:solidFill>
                <a:effectLst/>
                <a:latin typeface="Söhne"/>
              </a:rPr>
              <a:t> Load management, also known as demand-side management (DSM), refers to the strategies and measures employed to control and optimize the consumption of electrical energy within a specific system or facility. The goal is to balance electricity supply and demand while minimizing costs and maintaining a stable grid.</a:t>
            </a:r>
          </a:p>
        </p:txBody>
      </p:sp>
    </p:spTree>
    <p:extLst>
      <p:ext uri="{BB962C8B-B14F-4D97-AF65-F5344CB8AC3E}">
        <p14:creationId xmlns:p14="http://schemas.microsoft.com/office/powerpoint/2010/main" val="359295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5CBAF-38C3-740B-97AC-676B4CF3D92C}"/>
              </a:ext>
            </a:extLst>
          </p:cNvPr>
          <p:cNvSpPr txBox="1"/>
          <p:nvPr/>
        </p:nvSpPr>
        <p:spPr>
          <a:xfrm>
            <a:off x="1788074" y="80760"/>
            <a:ext cx="8886824" cy="6777240"/>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2.Transmission:</a:t>
            </a:r>
            <a:endParaRPr lang="en-GB" sz="2000" b="0" i="0" dirty="0">
              <a:solidFill>
                <a:srgbClr val="374151"/>
              </a:solidFill>
              <a:effectLst/>
              <a:latin typeface="Söhne"/>
            </a:endParaRPr>
          </a:p>
          <a:p>
            <a:pPr algn="just">
              <a:lnSpc>
                <a:spcPct val="200000"/>
              </a:lnSpc>
              <a:buFont typeface="Arial" panose="020B0604020202020204" pitchFamily="34" charset="0"/>
              <a:buChar char="•"/>
            </a:pPr>
            <a:r>
              <a:rPr lang="en-GB" sz="2000" b="1" i="0" dirty="0">
                <a:solidFill>
                  <a:srgbClr val="374151"/>
                </a:solidFill>
                <a:effectLst/>
                <a:latin typeface="Söhne"/>
              </a:rPr>
              <a:t>High-Voltage Direct Current (HVDC):</a:t>
            </a:r>
            <a:r>
              <a:rPr lang="en-GB" sz="2000" b="0" i="0" dirty="0">
                <a:solidFill>
                  <a:srgbClr val="374151"/>
                </a:solidFill>
                <a:effectLst/>
                <a:latin typeface="Söhne"/>
              </a:rPr>
              <a:t> Utilize HVDC transmission lines for long-distance electricity transmission, as they have lower energy losses compared to traditional alternating current (AC) lines.</a:t>
            </a:r>
          </a:p>
          <a:p>
            <a:pPr algn="just">
              <a:lnSpc>
                <a:spcPct val="200000"/>
              </a:lnSpc>
              <a:buFont typeface="Arial" panose="020B0604020202020204" pitchFamily="34" charset="0"/>
              <a:buChar char="•"/>
            </a:pPr>
            <a:r>
              <a:rPr lang="en-GB" sz="2000" b="1" i="0" dirty="0">
                <a:solidFill>
                  <a:srgbClr val="374151"/>
                </a:solidFill>
                <a:effectLst/>
                <a:latin typeface="Söhne"/>
              </a:rPr>
              <a:t>Voltage Regulation:</a:t>
            </a:r>
            <a:r>
              <a:rPr lang="en-GB" sz="2000" b="0" i="0" dirty="0">
                <a:solidFill>
                  <a:srgbClr val="374151"/>
                </a:solidFill>
                <a:effectLst/>
                <a:latin typeface="Söhne"/>
              </a:rPr>
              <a:t> Implement voltage regulation systems to maintain optimal voltage levels, reducing energy losses in the transmission lines.</a:t>
            </a:r>
          </a:p>
          <a:p>
            <a:pPr algn="just">
              <a:lnSpc>
                <a:spcPct val="200000"/>
              </a:lnSpc>
              <a:buFont typeface="Arial" panose="020B0604020202020204" pitchFamily="34" charset="0"/>
              <a:buChar char="•"/>
            </a:pPr>
            <a:r>
              <a:rPr lang="en-GB" sz="2000" b="1" i="0" dirty="0">
                <a:solidFill>
                  <a:srgbClr val="374151"/>
                </a:solidFill>
                <a:effectLst/>
                <a:latin typeface="Söhne"/>
              </a:rPr>
              <a:t>Grid Monitoring:</a:t>
            </a:r>
            <a:r>
              <a:rPr lang="en-GB" sz="2000" b="0" i="0" dirty="0">
                <a:solidFill>
                  <a:srgbClr val="374151"/>
                </a:solidFill>
                <a:effectLst/>
                <a:latin typeface="Söhne"/>
              </a:rPr>
              <a:t> Use real-time grid monitoring and control systems to detect and address voltage drops, overloads, and other issues promptly.</a:t>
            </a:r>
          </a:p>
          <a:p>
            <a:pPr algn="just">
              <a:lnSpc>
                <a:spcPct val="200000"/>
              </a:lnSpc>
              <a:buFont typeface="Arial" panose="020B0604020202020204" pitchFamily="34" charset="0"/>
              <a:buChar char="•"/>
            </a:pPr>
            <a:r>
              <a:rPr lang="en-GB" sz="2000" b="1" i="0" dirty="0">
                <a:solidFill>
                  <a:srgbClr val="374151"/>
                </a:solidFill>
                <a:effectLst/>
                <a:latin typeface="Söhne"/>
              </a:rPr>
              <a:t>Advanced Conductors:</a:t>
            </a:r>
            <a:r>
              <a:rPr lang="en-GB" sz="2000" b="0" i="0" dirty="0">
                <a:solidFill>
                  <a:srgbClr val="374151"/>
                </a:solidFill>
                <a:effectLst/>
                <a:latin typeface="Söhne"/>
              </a:rPr>
              <a:t> Upgrade transmission lines with high-temperature superconductors or other advanced conductor materials to reduce resistance and energy losses.</a:t>
            </a:r>
          </a:p>
        </p:txBody>
      </p:sp>
    </p:spTree>
    <p:extLst>
      <p:ext uri="{BB962C8B-B14F-4D97-AF65-F5344CB8AC3E}">
        <p14:creationId xmlns:p14="http://schemas.microsoft.com/office/powerpoint/2010/main" val="3123331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B1BBE-DF56-F691-E364-50FC151A04DE}"/>
              </a:ext>
            </a:extLst>
          </p:cNvPr>
          <p:cNvSpPr txBox="1"/>
          <p:nvPr/>
        </p:nvSpPr>
        <p:spPr>
          <a:xfrm>
            <a:off x="2490581" y="175032"/>
            <a:ext cx="8750232" cy="6507935"/>
          </a:xfrm>
          <a:prstGeom prst="rect">
            <a:avLst/>
          </a:prstGeom>
          <a:noFill/>
        </p:spPr>
        <p:txBody>
          <a:bodyPr wrap="square">
            <a:spAutoFit/>
          </a:bodyPr>
          <a:lstStyle/>
          <a:p>
            <a:pPr algn="just">
              <a:lnSpc>
                <a:spcPct val="150000"/>
              </a:lnSpc>
              <a:buFont typeface="Arial" panose="020B0604020202020204" pitchFamily="34" charset="0"/>
              <a:buChar char="•"/>
            </a:pPr>
            <a:r>
              <a:rPr lang="en-GB" sz="2000" b="1" i="0" dirty="0">
                <a:solidFill>
                  <a:srgbClr val="374151"/>
                </a:solidFill>
                <a:effectLst/>
                <a:latin typeface="Söhne"/>
              </a:rPr>
              <a:t>Methods:</a:t>
            </a:r>
            <a:r>
              <a:rPr lang="en-GB" sz="2000" b="0" i="0" dirty="0">
                <a:solidFill>
                  <a:srgbClr val="374151"/>
                </a:solidFill>
                <a:effectLst/>
                <a:latin typeface="Söhne"/>
              </a:rPr>
              <a:t> Load management can be achieved through various methods, including:</a:t>
            </a:r>
          </a:p>
          <a:p>
            <a:pPr marL="742950" lvl="1" indent="-285750" algn="just">
              <a:lnSpc>
                <a:spcPct val="150000"/>
              </a:lnSpc>
              <a:buFont typeface="Arial" panose="020B0604020202020204" pitchFamily="34" charset="0"/>
              <a:buChar char="•"/>
            </a:pPr>
            <a:r>
              <a:rPr lang="en-GB" sz="2000" b="1" i="0" dirty="0">
                <a:solidFill>
                  <a:srgbClr val="374151"/>
                </a:solidFill>
                <a:effectLst/>
                <a:latin typeface="Söhne"/>
              </a:rPr>
              <a:t>Peak Shaving:</a:t>
            </a:r>
            <a:r>
              <a:rPr lang="en-GB" sz="2000" b="0" i="0" dirty="0">
                <a:solidFill>
                  <a:srgbClr val="374151"/>
                </a:solidFill>
                <a:effectLst/>
                <a:latin typeface="Söhne"/>
              </a:rPr>
              <a:t> This involves reducing electrical demand during peak periods to avoid high electricity prices and reduce the strain on the grid.</a:t>
            </a:r>
          </a:p>
          <a:p>
            <a:pPr marL="742950" lvl="1" indent="-285750" algn="just">
              <a:lnSpc>
                <a:spcPct val="150000"/>
              </a:lnSpc>
              <a:buFont typeface="Arial" panose="020B0604020202020204" pitchFamily="34" charset="0"/>
              <a:buChar char="•"/>
            </a:pPr>
            <a:r>
              <a:rPr lang="en-GB" sz="2000" b="1" i="0" dirty="0">
                <a:solidFill>
                  <a:srgbClr val="374151"/>
                </a:solidFill>
                <a:effectLst/>
                <a:latin typeface="Söhne"/>
              </a:rPr>
              <a:t>Load Shedding:</a:t>
            </a:r>
            <a:r>
              <a:rPr lang="en-GB" sz="2000" b="0" i="0" dirty="0">
                <a:solidFill>
                  <a:srgbClr val="374151"/>
                </a:solidFill>
                <a:effectLst/>
                <a:latin typeface="Söhne"/>
              </a:rPr>
              <a:t> In critical situations, non-essential loads can be temporarily disconnected or reduced to prevent system overloads and blackouts.</a:t>
            </a:r>
          </a:p>
          <a:p>
            <a:pPr marL="742950" lvl="1" indent="-285750" algn="just">
              <a:lnSpc>
                <a:spcPct val="150000"/>
              </a:lnSpc>
              <a:buFont typeface="Arial" panose="020B0604020202020204" pitchFamily="34" charset="0"/>
              <a:buChar char="•"/>
            </a:pPr>
            <a:r>
              <a:rPr lang="en-GB" sz="2000" b="1" i="0" dirty="0">
                <a:solidFill>
                  <a:srgbClr val="374151"/>
                </a:solidFill>
                <a:effectLst/>
                <a:latin typeface="Söhne"/>
              </a:rPr>
              <a:t>Demand Response Programs:</a:t>
            </a:r>
            <a:r>
              <a:rPr lang="en-GB" sz="2000" b="0" i="0" dirty="0">
                <a:solidFill>
                  <a:srgbClr val="374151"/>
                </a:solidFill>
                <a:effectLst/>
                <a:latin typeface="Söhne"/>
              </a:rPr>
              <a:t> Utilities and consumers can participate in demand response programs, where electricity usage is adjusted in response to grid conditions or price signals.</a:t>
            </a:r>
          </a:p>
          <a:p>
            <a:pPr marL="742950" lvl="1" indent="-285750" algn="just">
              <a:lnSpc>
                <a:spcPct val="150000"/>
              </a:lnSpc>
              <a:buFont typeface="Arial" panose="020B0604020202020204" pitchFamily="34" charset="0"/>
              <a:buChar char="•"/>
            </a:pPr>
            <a:r>
              <a:rPr lang="en-GB" sz="2000" b="1" i="0" dirty="0">
                <a:solidFill>
                  <a:srgbClr val="374151"/>
                </a:solidFill>
                <a:effectLst/>
                <a:latin typeface="Söhne"/>
              </a:rPr>
              <a:t>Energy Efficiency Measures:</a:t>
            </a:r>
            <a:r>
              <a:rPr lang="en-GB" sz="2000" b="0" i="0" dirty="0">
                <a:solidFill>
                  <a:srgbClr val="374151"/>
                </a:solidFill>
                <a:effectLst/>
                <a:latin typeface="Söhne"/>
              </a:rPr>
              <a:t> Implementing energy-efficient technologies and practices can lower overall energy demand.</a:t>
            </a:r>
          </a:p>
          <a:p>
            <a:pPr algn="just">
              <a:lnSpc>
                <a:spcPct val="150000"/>
              </a:lnSpc>
              <a:buFont typeface="Arial" panose="020B0604020202020204" pitchFamily="34" charset="0"/>
              <a:buChar char="•"/>
            </a:pPr>
            <a:r>
              <a:rPr lang="en-GB" sz="2000" b="1" i="0" dirty="0">
                <a:solidFill>
                  <a:srgbClr val="374151"/>
                </a:solidFill>
                <a:effectLst/>
                <a:latin typeface="Söhne"/>
              </a:rPr>
              <a:t>Benefits:</a:t>
            </a:r>
            <a:r>
              <a:rPr lang="en-GB" sz="2000" b="0" i="0" dirty="0">
                <a:solidFill>
                  <a:srgbClr val="374151"/>
                </a:solidFill>
                <a:effectLst/>
                <a:latin typeface="Söhne"/>
              </a:rPr>
              <a:t> Load management offers several benefits, including cost savings, improved grid stability, reduced environmental impact, and the ability to defer or avoid costly infrastructure upgrades.</a:t>
            </a:r>
          </a:p>
        </p:txBody>
      </p:sp>
    </p:spTree>
    <p:extLst>
      <p:ext uri="{BB962C8B-B14F-4D97-AF65-F5344CB8AC3E}">
        <p14:creationId xmlns:p14="http://schemas.microsoft.com/office/powerpoint/2010/main" val="1011635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D1A6F6-4B67-845C-C028-296164A1ECB4}"/>
              </a:ext>
            </a:extLst>
          </p:cNvPr>
          <p:cNvSpPr txBox="1"/>
          <p:nvPr/>
        </p:nvSpPr>
        <p:spPr>
          <a:xfrm>
            <a:off x="2471738" y="143679"/>
            <a:ext cx="8815387" cy="6777240"/>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Maximum Demand Control:</a:t>
            </a:r>
            <a:endParaRPr lang="en-GB" sz="2000" b="0" i="0" dirty="0">
              <a:solidFill>
                <a:srgbClr val="374151"/>
              </a:solidFill>
              <a:effectLst/>
              <a:latin typeface="Söhne"/>
            </a:endParaRPr>
          </a:p>
          <a:p>
            <a:pPr algn="just">
              <a:lnSpc>
                <a:spcPct val="200000"/>
              </a:lnSpc>
              <a:buFont typeface="Arial" panose="020B0604020202020204" pitchFamily="34" charset="0"/>
              <a:buChar char="•"/>
            </a:pPr>
            <a:r>
              <a:rPr lang="en-GB" sz="2000" b="1" i="0" dirty="0">
                <a:solidFill>
                  <a:srgbClr val="374151"/>
                </a:solidFill>
                <a:effectLst/>
                <a:latin typeface="Söhne"/>
              </a:rPr>
              <a:t>Definition:</a:t>
            </a:r>
            <a:r>
              <a:rPr lang="en-GB" sz="2000" b="0" i="0" dirty="0">
                <a:solidFill>
                  <a:srgbClr val="374151"/>
                </a:solidFill>
                <a:effectLst/>
                <a:latin typeface="Söhne"/>
              </a:rPr>
              <a:t> Maximum demand control, also known as peak demand control, involves strategies and technologies to manage and control the maximum electrical demand at a specific point in time, typically during peak load periods. It is a crucial aspect of load management.</a:t>
            </a:r>
          </a:p>
          <a:p>
            <a:pPr algn="just">
              <a:lnSpc>
                <a:spcPct val="200000"/>
              </a:lnSpc>
              <a:buFont typeface="Arial" panose="020B0604020202020204" pitchFamily="34" charset="0"/>
              <a:buChar char="•"/>
            </a:pPr>
            <a:r>
              <a:rPr lang="en-GB" sz="2000" b="1" i="0" dirty="0">
                <a:solidFill>
                  <a:srgbClr val="374151"/>
                </a:solidFill>
                <a:effectLst/>
                <a:latin typeface="Söhne"/>
              </a:rPr>
              <a:t>Methods:</a:t>
            </a:r>
            <a:r>
              <a:rPr lang="en-GB" sz="2000" b="0" i="0" dirty="0">
                <a:solidFill>
                  <a:srgbClr val="374151"/>
                </a:solidFill>
                <a:effectLst/>
                <a:latin typeface="Söhne"/>
              </a:rPr>
              <a:t> Maximum demand control techniques may include:</a:t>
            </a:r>
          </a:p>
          <a:p>
            <a:pPr marL="742950" lvl="1" indent="-285750" algn="just">
              <a:lnSpc>
                <a:spcPct val="200000"/>
              </a:lnSpc>
              <a:buFont typeface="Arial" panose="020B0604020202020204" pitchFamily="34" charset="0"/>
              <a:buChar char="•"/>
            </a:pPr>
            <a:r>
              <a:rPr lang="en-GB" sz="2000" b="1" i="0" dirty="0">
                <a:solidFill>
                  <a:srgbClr val="374151"/>
                </a:solidFill>
                <a:effectLst/>
                <a:latin typeface="Söhne"/>
              </a:rPr>
              <a:t>Load Forecasting:</a:t>
            </a:r>
            <a:r>
              <a:rPr lang="en-GB" sz="2000" b="0" i="0" dirty="0">
                <a:solidFill>
                  <a:srgbClr val="374151"/>
                </a:solidFill>
                <a:effectLst/>
                <a:latin typeface="Söhne"/>
              </a:rPr>
              <a:t> Accurate load forecasting helps utilities anticipate peak demand periods and plan accordingly.</a:t>
            </a:r>
          </a:p>
          <a:p>
            <a:pPr marL="742950" lvl="1" indent="-285750" algn="just">
              <a:lnSpc>
                <a:spcPct val="200000"/>
              </a:lnSpc>
              <a:buFont typeface="Arial" panose="020B0604020202020204" pitchFamily="34" charset="0"/>
              <a:buChar char="•"/>
            </a:pPr>
            <a:r>
              <a:rPr lang="en-GB" sz="2000" b="1" i="0" dirty="0">
                <a:solidFill>
                  <a:srgbClr val="374151"/>
                </a:solidFill>
                <a:effectLst/>
                <a:latin typeface="Söhne"/>
              </a:rPr>
              <a:t>Load Shedding and Peak Demand Reduction:</a:t>
            </a:r>
            <a:r>
              <a:rPr lang="en-GB" sz="2000" b="0" i="0" dirty="0">
                <a:solidFill>
                  <a:srgbClr val="374151"/>
                </a:solidFill>
                <a:effectLst/>
                <a:latin typeface="Söhne"/>
              </a:rPr>
              <a:t> As mentioned earlier, load shedding can be used to reduce peak demand by temporarily cutting non-essential loads or employing energy management systems.</a:t>
            </a:r>
          </a:p>
        </p:txBody>
      </p:sp>
    </p:spTree>
    <p:extLst>
      <p:ext uri="{BB962C8B-B14F-4D97-AF65-F5344CB8AC3E}">
        <p14:creationId xmlns:p14="http://schemas.microsoft.com/office/powerpoint/2010/main" val="1442585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73AB1-F143-0CC8-ED47-9EE666E04AA8}"/>
              </a:ext>
            </a:extLst>
          </p:cNvPr>
          <p:cNvSpPr txBox="1"/>
          <p:nvPr/>
        </p:nvSpPr>
        <p:spPr>
          <a:xfrm>
            <a:off x="2338838" y="0"/>
            <a:ext cx="9548362" cy="6969600"/>
          </a:xfrm>
          <a:prstGeom prst="rect">
            <a:avLst/>
          </a:prstGeom>
          <a:noFill/>
        </p:spPr>
        <p:txBody>
          <a:bodyPr wrap="square">
            <a:spAutoFit/>
          </a:bodyPr>
          <a:lstStyle/>
          <a:p>
            <a:pPr algn="just">
              <a:lnSpc>
                <a:spcPct val="150000"/>
              </a:lnSpc>
            </a:pPr>
            <a:endParaRPr lang="en-GB" sz="2000" b="0" i="0" dirty="0">
              <a:solidFill>
                <a:srgbClr val="374151"/>
              </a:solidFill>
              <a:effectLst/>
              <a:latin typeface="Söhne"/>
            </a:endParaRPr>
          </a:p>
          <a:p>
            <a:pPr marL="1257300" lvl="2" indent="-342900" algn="just">
              <a:lnSpc>
                <a:spcPct val="150000"/>
              </a:lnSpc>
              <a:buFont typeface="Arial" panose="020B0604020202020204" pitchFamily="34" charset="0"/>
              <a:buChar char="•"/>
            </a:pPr>
            <a:r>
              <a:rPr lang="en-GB" sz="2000" b="1" i="0" dirty="0">
                <a:solidFill>
                  <a:srgbClr val="374151"/>
                </a:solidFill>
                <a:effectLst/>
                <a:latin typeface="Söhne"/>
              </a:rPr>
              <a:t>Demand Limiting:</a:t>
            </a:r>
            <a:r>
              <a:rPr lang="en-GB" sz="2000" b="0" i="0" dirty="0">
                <a:solidFill>
                  <a:srgbClr val="374151"/>
                </a:solidFill>
                <a:effectLst/>
                <a:latin typeface="Söhne"/>
              </a:rPr>
              <a:t> This involves setting a cap on the maximum power that can be drawn by a facility to prevent exceeding a predetermined demand level.</a:t>
            </a:r>
          </a:p>
          <a:p>
            <a:pPr marL="1257300" lvl="2" indent="-342900" algn="just">
              <a:lnSpc>
                <a:spcPct val="150000"/>
              </a:lnSpc>
              <a:buFont typeface="Arial" panose="020B0604020202020204" pitchFamily="34" charset="0"/>
              <a:buChar char="•"/>
            </a:pPr>
            <a:r>
              <a:rPr lang="en-GB" sz="2000" b="1" i="0" dirty="0">
                <a:solidFill>
                  <a:srgbClr val="374151"/>
                </a:solidFill>
                <a:effectLst/>
                <a:latin typeface="Söhne"/>
              </a:rPr>
              <a:t>Time-of-Use Pricing:</a:t>
            </a:r>
            <a:r>
              <a:rPr lang="en-GB" sz="2000" b="0" i="0" dirty="0">
                <a:solidFill>
                  <a:srgbClr val="374151"/>
                </a:solidFill>
                <a:effectLst/>
                <a:latin typeface="Söhne"/>
              </a:rPr>
              <a:t> Utilities may implement pricing structures that charge higher rates during peak demand hours, encouraging consumers to shift their usage to off-peak times.</a:t>
            </a:r>
          </a:p>
          <a:p>
            <a:pPr marL="800100" lvl="1" indent="-342900" algn="just">
              <a:lnSpc>
                <a:spcPct val="150000"/>
              </a:lnSpc>
              <a:buFont typeface="Arial" panose="020B0604020202020204" pitchFamily="34" charset="0"/>
              <a:buChar char="•"/>
            </a:pPr>
            <a:r>
              <a:rPr lang="en-GB" sz="2000" b="1" i="0" dirty="0">
                <a:solidFill>
                  <a:srgbClr val="374151"/>
                </a:solidFill>
                <a:effectLst/>
                <a:latin typeface="Söhne"/>
              </a:rPr>
              <a:t>Benefits:</a:t>
            </a:r>
            <a:r>
              <a:rPr lang="en-GB" sz="2000" b="0" i="0" dirty="0">
                <a:solidFill>
                  <a:srgbClr val="374151"/>
                </a:solidFill>
                <a:effectLst/>
                <a:latin typeface="Söhne"/>
              </a:rPr>
              <a:t> Maximum demand control helps utilities and consumers avoid costly peak demand charges, reduces the risk of grid overloads and blackouts, and encourages more efficient use of electrical energy.</a:t>
            </a:r>
          </a:p>
          <a:p>
            <a:pPr algn="just">
              <a:lnSpc>
                <a:spcPct val="150000"/>
              </a:lnSpc>
            </a:pPr>
            <a:r>
              <a:rPr lang="en-GB" sz="2000" b="0" i="0" dirty="0">
                <a:solidFill>
                  <a:srgbClr val="374151"/>
                </a:solidFill>
                <a:effectLst/>
                <a:latin typeface="Söhne"/>
              </a:rPr>
              <a:t>Overall, load management and maximum demand control are essential components of modern electrical systems. They play a significant role in ensuring the reliability of the grid, optimizing energy usage, and reducing costs for both utilities and end-users. These practices are becoming increasingly important as energy grids evolve to accommodate renewable energy sources and as electricity markets become more dynamic and responsive to supply and demand fluctuations.</a:t>
            </a:r>
          </a:p>
        </p:txBody>
      </p:sp>
    </p:spTree>
    <p:extLst>
      <p:ext uri="{BB962C8B-B14F-4D97-AF65-F5344CB8AC3E}">
        <p14:creationId xmlns:p14="http://schemas.microsoft.com/office/powerpoint/2010/main" val="3514342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723FA-0107-8D51-E68E-4CEEF72D19F8}"/>
              </a:ext>
            </a:extLst>
          </p:cNvPr>
          <p:cNvSpPr txBox="1"/>
          <p:nvPr/>
        </p:nvSpPr>
        <p:spPr>
          <a:xfrm>
            <a:off x="2609316" y="0"/>
            <a:ext cx="9088697" cy="6507935"/>
          </a:xfrm>
          <a:prstGeom prst="rect">
            <a:avLst/>
          </a:prstGeom>
          <a:noFill/>
        </p:spPr>
        <p:txBody>
          <a:bodyPr wrap="square">
            <a:spAutoFit/>
          </a:bodyPr>
          <a:lstStyle/>
          <a:p>
            <a:pPr algn="just">
              <a:lnSpc>
                <a:spcPct val="150000"/>
              </a:lnSpc>
            </a:pPr>
            <a:r>
              <a:rPr lang="en-GB" sz="2000" b="0" i="0" dirty="0">
                <a:solidFill>
                  <a:srgbClr val="374151"/>
                </a:solidFill>
                <a:effectLst/>
                <a:latin typeface="Söhne"/>
              </a:rPr>
              <a:t>					</a:t>
            </a:r>
            <a:r>
              <a:rPr lang="en-GB" sz="2000" b="1" i="0" dirty="0">
                <a:solidFill>
                  <a:srgbClr val="374151"/>
                </a:solidFill>
                <a:effectLst/>
                <a:latin typeface="Söhne"/>
              </a:rPr>
              <a:t>Power factor Improvement</a:t>
            </a:r>
          </a:p>
          <a:p>
            <a:pPr algn="just">
              <a:lnSpc>
                <a:spcPct val="150000"/>
              </a:lnSpc>
            </a:pPr>
            <a:r>
              <a:rPr lang="en-GB" sz="2000" b="0" i="0" dirty="0">
                <a:solidFill>
                  <a:srgbClr val="374151"/>
                </a:solidFill>
                <a:effectLst/>
                <a:latin typeface="Söhne"/>
              </a:rPr>
              <a:t>Power factor improvement is a process aimed at optimizing the power factor in an electrical system. The power factor is a measure of how efficiently electrical power is being converted into useful work output in a system. It is represented as a number between 0 and 1 and is typically expressed as either leading (capacitive) or lagging (inductive) power factor.</a:t>
            </a:r>
          </a:p>
          <a:p>
            <a:pPr algn="just">
              <a:lnSpc>
                <a:spcPct val="150000"/>
              </a:lnSpc>
            </a:pPr>
            <a:r>
              <a:rPr lang="en-GB" sz="2000" b="0" i="0" dirty="0">
                <a:solidFill>
                  <a:srgbClr val="374151"/>
                </a:solidFill>
                <a:effectLst/>
                <a:latin typeface="Söhne"/>
              </a:rPr>
              <a:t>Here's a brief overview of power factor improvement:</a:t>
            </a:r>
          </a:p>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Understanding Power Factor</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Power factor is the cosine of the phase angle between the voltage and current waveforms in an AC circuit.</a:t>
            </a:r>
          </a:p>
          <a:p>
            <a:pPr marL="742950" lvl="1" indent="-285750" algn="just">
              <a:lnSpc>
                <a:spcPct val="150000"/>
              </a:lnSpc>
              <a:buFont typeface="+mj-lt"/>
              <a:buAutoNum type="arabicPeriod"/>
            </a:pPr>
            <a:r>
              <a:rPr lang="en-GB" sz="2000" b="0" i="0" dirty="0">
                <a:solidFill>
                  <a:srgbClr val="374151"/>
                </a:solidFill>
                <a:effectLst/>
                <a:latin typeface="Söhne"/>
              </a:rPr>
              <a:t>A power factor of 1 (or 100%) is ideal, indicating that all the electrical power is being used for useful work.</a:t>
            </a:r>
          </a:p>
          <a:p>
            <a:pPr marL="742950" lvl="1" indent="-285750" algn="just">
              <a:lnSpc>
                <a:spcPct val="150000"/>
              </a:lnSpc>
              <a:buFont typeface="+mj-lt"/>
              <a:buAutoNum type="arabicPeriod"/>
            </a:pPr>
            <a:r>
              <a:rPr lang="en-GB" sz="2000" b="0" i="0" dirty="0">
                <a:solidFill>
                  <a:srgbClr val="374151"/>
                </a:solidFill>
                <a:effectLst/>
                <a:latin typeface="Söhne"/>
              </a:rPr>
              <a:t>In real-world systems, power factors are often less than 1, which means that some power is lost as reactive power that doesn't contribute to useful work.</a:t>
            </a:r>
          </a:p>
        </p:txBody>
      </p:sp>
    </p:spTree>
    <p:extLst>
      <p:ext uri="{BB962C8B-B14F-4D97-AF65-F5344CB8AC3E}">
        <p14:creationId xmlns:p14="http://schemas.microsoft.com/office/powerpoint/2010/main" val="3517162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732E1-5C21-1FD5-5E6B-4A6CD840B503}"/>
              </a:ext>
            </a:extLst>
          </p:cNvPr>
          <p:cNvSpPr txBox="1"/>
          <p:nvPr/>
        </p:nvSpPr>
        <p:spPr>
          <a:xfrm>
            <a:off x="2646760" y="405864"/>
            <a:ext cx="7983140" cy="604627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Causes of Low Power Factor</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Inductive loads, such as electric motors, transformers, and fluorescent lighting, tend to have a lagging power factor (below 1).</a:t>
            </a:r>
          </a:p>
          <a:p>
            <a:pPr marL="742950" lvl="1" indent="-285750" algn="just">
              <a:lnSpc>
                <a:spcPct val="150000"/>
              </a:lnSpc>
              <a:buFont typeface="+mj-lt"/>
              <a:buAutoNum type="arabicPeriod"/>
            </a:pPr>
            <a:r>
              <a:rPr lang="en-GB" sz="2000" b="0" i="0" dirty="0">
                <a:solidFill>
                  <a:srgbClr val="374151"/>
                </a:solidFill>
                <a:effectLst/>
                <a:latin typeface="Söhne"/>
              </a:rPr>
              <a:t>Capacitive loads, like capacitors and power factor correction equipment, can have a leading power factor (above 1).</a:t>
            </a:r>
          </a:p>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Consequences of Low Power Factor</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Increased energy consumption: A lower power factor means that more current is required for the same amount of useful work, resulting in higher energy costs.</a:t>
            </a:r>
          </a:p>
          <a:p>
            <a:pPr marL="742950" lvl="1" indent="-285750" algn="just">
              <a:lnSpc>
                <a:spcPct val="150000"/>
              </a:lnSpc>
              <a:buFont typeface="+mj-lt"/>
              <a:buAutoNum type="arabicPeriod"/>
            </a:pPr>
            <a:r>
              <a:rPr lang="en-GB" sz="2000" b="0" i="0" dirty="0">
                <a:solidFill>
                  <a:srgbClr val="374151"/>
                </a:solidFill>
                <a:effectLst/>
                <a:latin typeface="Söhne"/>
              </a:rPr>
              <a:t>Overloaded equipment: Low power factor can lead to overloading of transformers, generators, and distribution equipment.</a:t>
            </a:r>
          </a:p>
          <a:p>
            <a:pPr marL="742950" lvl="1" indent="-285750" algn="just">
              <a:lnSpc>
                <a:spcPct val="150000"/>
              </a:lnSpc>
              <a:buFont typeface="+mj-lt"/>
              <a:buAutoNum type="arabicPeriod"/>
            </a:pPr>
            <a:r>
              <a:rPr lang="en-GB" sz="2000" b="0" i="0" dirty="0">
                <a:solidFill>
                  <a:srgbClr val="374151"/>
                </a:solidFill>
                <a:effectLst/>
                <a:latin typeface="Söhne"/>
              </a:rPr>
              <a:t>Voltage drops: Voltage drop across the distribution network can occur due to high reactive power flow.</a:t>
            </a:r>
          </a:p>
        </p:txBody>
      </p:sp>
    </p:spTree>
    <p:extLst>
      <p:ext uri="{BB962C8B-B14F-4D97-AF65-F5344CB8AC3E}">
        <p14:creationId xmlns:p14="http://schemas.microsoft.com/office/powerpoint/2010/main" val="1108849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0DB9E-4F7F-C822-C633-C90D7A6A9535}"/>
              </a:ext>
            </a:extLst>
          </p:cNvPr>
          <p:cNvSpPr txBox="1"/>
          <p:nvPr/>
        </p:nvSpPr>
        <p:spPr>
          <a:xfrm>
            <a:off x="2775347" y="80760"/>
            <a:ext cx="8733481" cy="6777240"/>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Power Factor Improvement Methods</a:t>
            </a:r>
            <a:r>
              <a:rPr lang="en-GB" sz="2000" b="0" i="0" dirty="0">
                <a:solidFill>
                  <a:srgbClr val="374151"/>
                </a:solidFill>
                <a:effectLst/>
                <a:latin typeface="Söhne"/>
              </a:rPr>
              <a:t>:</a:t>
            </a:r>
          </a:p>
          <a:p>
            <a:pPr algn="just">
              <a:lnSpc>
                <a:spcPct val="200000"/>
              </a:lnSpc>
              <a:buFont typeface="Arial" panose="020B0604020202020204" pitchFamily="34" charset="0"/>
              <a:buChar char="•"/>
            </a:pPr>
            <a:r>
              <a:rPr lang="en-GB" sz="2000" b="0" i="0" dirty="0">
                <a:solidFill>
                  <a:srgbClr val="374151"/>
                </a:solidFill>
                <a:effectLst/>
                <a:latin typeface="Söhne"/>
              </a:rPr>
              <a:t>Installing Power Factor Correction Capacitors: Capacitors can be added to the system to offset the inductive load and improve the power factor.</a:t>
            </a:r>
          </a:p>
          <a:p>
            <a:pPr algn="just">
              <a:lnSpc>
                <a:spcPct val="200000"/>
              </a:lnSpc>
              <a:buFont typeface="Arial" panose="020B0604020202020204" pitchFamily="34" charset="0"/>
              <a:buChar char="•"/>
            </a:pPr>
            <a:r>
              <a:rPr lang="en-GB" sz="2000" b="0" i="0" dirty="0">
                <a:solidFill>
                  <a:srgbClr val="374151"/>
                </a:solidFill>
                <a:effectLst/>
                <a:latin typeface="Söhne"/>
              </a:rPr>
              <a:t>Using Synchronous Condensers: These are rotating machines that can provide or absorb reactive power as needed to maintain a desired power factor.</a:t>
            </a:r>
          </a:p>
          <a:p>
            <a:pPr algn="just">
              <a:lnSpc>
                <a:spcPct val="200000"/>
              </a:lnSpc>
              <a:buFont typeface="Arial" panose="020B0604020202020204" pitchFamily="34" charset="0"/>
              <a:buChar char="•"/>
            </a:pPr>
            <a:r>
              <a:rPr lang="en-GB" sz="2000" b="0" i="0" dirty="0">
                <a:solidFill>
                  <a:srgbClr val="374151"/>
                </a:solidFill>
                <a:effectLst/>
                <a:latin typeface="Söhne"/>
              </a:rPr>
              <a:t>Upgrading or Replacing Inefficient Equipment: Older, inefficient equipment may have a lower power factor, so upgrading to newer, more efficient models can help.</a:t>
            </a:r>
          </a:p>
          <a:p>
            <a:pPr algn="just">
              <a:lnSpc>
                <a:spcPct val="200000"/>
              </a:lnSpc>
              <a:buFont typeface="Arial" panose="020B0604020202020204" pitchFamily="34" charset="0"/>
              <a:buChar char="•"/>
            </a:pPr>
            <a:r>
              <a:rPr lang="en-GB" sz="2000" b="0" i="0" dirty="0">
                <a:solidFill>
                  <a:srgbClr val="374151"/>
                </a:solidFill>
                <a:effectLst/>
                <a:latin typeface="Söhne"/>
              </a:rPr>
              <a:t>Load Management: Balancing the loads and ensuring that equipment is not underloaded or overloaded can improve the power factor.</a:t>
            </a:r>
          </a:p>
          <a:p>
            <a:pPr algn="just">
              <a:lnSpc>
                <a:spcPct val="200000"/>
              </a:lnSpc>
              <a:buFont typeface="Arial" panose="020B0604020202020204" pitchFamily="34" charset="0"/>
              <a:buChar char="•"/>
            </a:pPr>
            <a:r>
              <a:rPr lang="en-GB" sz="2000" b="0" i="0" dirty="0">
                <a:solidFill>
                  <a:srgbClr val="374151"/>
                </a:solidFill>
                <a:effectLst/>
                <a:latin typeface="Söhne"/>
              </a:rPr>
              <a:t>Energy-efficient lighting and motors: Replacing older, inefficient lighting and motors with energy-efficient ones can also contribute to better power factor.</a:t>
            </a:r>
          </a:p>
        </p:txBody>
      </p:sp>
    </p:spTree>
    <p:extLst>
      <p:ext uri="{BB962C8B-B14F-4D97-AF65-F5344CB8AC3E}">
        <p14:creationId xmlns:p14="http://schemas.microsoft.com/office/powerpoint/2010/main" val="3582089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B8F13-6C59-E498-5226-8669C4809FB1}"/>
              </a:ext>
            </a:extLst>
          </p:cNvPr>
          <p:cNvSpPr txBox="1"/>
          <p:nvPr/>
        </p:nvSpPr>
        <p:spPr>
          <a:xfrm>
            <a:off x="2732484" y="40380"/>
            <a:ext cx="9123185" cy="677724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Benefits of Power Factor Improvement</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Reduced energy costs: Higher power factor results in reduced energy consumption and lower utility bills.</a:t>
            </a:r>
          </a:p>
          <a:p>
            <a:pPr marL="742950" lvl="1" indent="-285750" algn="just">
              <a:lnSpc>
                <a:spcPct val="200000"/>
              </a:lnSpc>
              <a:buFont typeface="+mj-lt"/>
              <a:buAutoNum type="arabicPeriod"/>
            </a:pPr>
            <a:r>
              <a:rPr lang="en-GB" sz="2000" b="0" i="0" dirty="0">
                <a:solidFill>
                  <a:srgbClr val="374151"/>
                </a:solidFill>
                <a:effectLst/>
                <a:latin typeface="Söhne"/>
              </a:rPr>
              <a:t>Improved system efficiency: Reduced losses in the electrical distribution system.</a:t>
            </a:r>
          </a:p>
          <a:p>
            <a:pPr marL="742950" lvl="1" indent="-285750" algn="just">
              <a:lnSpc>
                <a:spcPct val="200000"/>
              </a:lnSpc>
              <a:buFont typeface="+mj-lt"/>
              <a:buAutoNum type="arabicPeriod"/>
            </a:pPr>
            <a:r>
              <a:rPr lang="en-GB" sz="2000" b="0" i="0" dirty="0">
                <a:solidFill>
                  <a:srgbClr val="374151"/>
                </a:solidFill>
                <a:effectLst/>
                <a:latin typeface="Söhne"/>
              </a:rPr>
              <a:t>Increased equipment lifespan: Reduced stress on equipment can extend its operational life.</a:t>
            </a:r>
          </a:p>
          <a:p>
            <a:pPr algn="just">
              <a:lnSpc>
                <a:spcPct val="200000"/>
              </a:lnSpc>
            </a:pPr>
            <a:r>
              <a:rPr lang="en-GB" sz="2000" b="0" i="0" dirty="0">
                <a:solidFill>
                  <a:srgbClr val="374151"/>
                </a:solidFill>
                <a:effectLst/>
                <a:latin typeface="Söhne"/>
              </a:rPr>
              <a:t>Power factor improvement is especially important for industrial and commercial facilities where large loads are common, as it can lead to significant cost savings and improve the overall reliability of the electrical system. It's also important for utilities to maintain power factor within acceptable limits to ensure efficient energy distribution.</a:t>
            </a:r>
          </a:p>
        </p:txBody>
      </p:sp>
    </p:spTree>
    <p:extLst>
      <p:ext uri="{BB962C8B-B14F-4D97-AF65-F5344CB8AC3E}">
        <p14:creationId xmlns:p14="http://schemas.microsoft.com/office/powerpoint/2010/main" val="3381286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E0A8C-CE68-9BD3-B68E-CC7DD0067153}"/>
              </a:ext>
            </a:extLst>
          </p:cNvPr>
          <p:cNvSpPr txBox="1"/>
          <p:nvPr/>
        </p:nvSpPr>
        <p:spPr>
          <a:xfrm>
            <a:off x="2586037" y="0"/>
            <a:ext cx="9058276" cy="616168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Selecting and Locating Capacitors</a:t>
            </a:r>
          </a:p>
          <a:p>
            <a:pPr algn="just">
              <a:lnSpc>
                <a:spcPct val="200000"/>
              </a:lnSpc>
            </a:pPr>
            <a:r>
              <a:rPr lang="en-GB" sz="2000" b="0" i="0" dirty="0">
                <a:solidFill>
                  <a:srgbClr val="374151"/>
                </a:solidFill>
                <a:effectLst/>
                <a:latin typeface="Söhne"/>
              </a:rPr>
              <a:t>Selecting and locating capacitors for power factor correction in an electrical system is a crucial step in improving power factor and overall system efficiency. Here are some considerations for selecting and placing capacitors:</a:t>
            </a:r>
          </a:p>
          <a:p>
            <a:pPr algn="just">
              <a:lnSpc>
                <a:spcPct val="200000"/>
              </a:lnSpc>
            </a:pPr>
            <a:r>
              <a:rPr lang="en-GB" sz="2000" b="1" i="0" dirty="0">
                <a:solidFill>
                  <a:srgbClr val="374151"/>
                </a:solidFill>
                <a:effectLst/>
                <a:latin typeface="Söhne"/>
              </a:rPr>
              <a:t>Selection of Capacitors: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Type of Capacitors</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Low-Voltage Shunt Capacitors: These are typically used for power factor correction in low-voltage distribution systems.</a:t>
            </a:r>
          </a:p>
          <a:p>
            <a:pPr marL="742950" lvl="1" indent="-285750" algn="just">
              <a:lnSpc>
                <a:spcPct val="200000"/>
              </a:lnSpc>
              <a:buFont typeface="+mj-lt"/>
              <a:buAutoNum type="arabicPeriod"/>
            </a:pPr>
            <a:r>
              <a:rPr lang="en-GB" sz="2000" b="0" i="0" dirty="0">
                <a:solidFill>
                  <a:srgbClr val="374151"/>
                </a:solidFill>
                <a:effectLst/>
                <a:latin typeface="Söhne"/>
              </a:rPr>
              <a:t>Medium-Voltage and High-Voltage Capacitors: These are used for medium and high-voltage systems, such as industrial substations.</a:t>
            </a:r>
          </a:p>
        </p:txBody>
      </p:sp>
    </p:spTree>
    <p:extLst>
      <p:ext uri="{BB962C8B-B14F-4D97-AF65-F5344CB8AC3E}">
        <p14:creationId xmlns:p14="http://schemas.microsoft.com/office/powerpoint/2010/main" val="2731526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2680F-06AC-9074-E11D-33F5BE6D11B5}"/>
              </a:ext>
            </a:extLst>
          </p:cNvPr>
          <p:cNvSpPr txBox="1"/>
          <p:nvPr/>
        </p:nvSpPr>
        <p:spPr>
          <a:xfrm>
            <a:off x="2514602" y="348156"/>
            <a:ext cx="8601074"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Capacitor Ratings</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The capacitor's </a:t>
            </a:r>
            <a:r>
              <a:rPr lang="en-GB" sz="2000" b="0" i="0" dirty="0" err="1">
                <a:solidFill>
                  <a:srgbClr val="374151"/>
                </a:solidFill>
                <a:effectLst/>
                <a:latin typeface="Söhne"/>
              </a:rPr>
              <a:t>kVAR</a:t>
            </a:r>
            <a:r>
              <a:rPr lang="en-GB" sz="2000" b="0" i="0" dirty="0">
                <a:solidFill>
                  <a:srgbClr val="374151"/>
                </a:solidFill>
                <a:effectLst/>
                <a:latin typeface="Söhne"/>
              </a:rPr>
              <a:t> (kilovolt-ampere reactive) rating should be selected based on the amount of reactive power that needs to be compensated to achieve the desired power factor improvement.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Voltage Rating</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Ensure that the capacitor's voltage rating matches or exceeds the voltage of the electrical system it will be connected to.</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Operating Frequency</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Capacitors should be rated for the system's operating frequency, typically 50 Hz or 60 Hz.</a:t>
            </a:r>
          </a:p>
        </p:txBody>
      </p:sp>
    </p:spTree>
    <p:extLst>
      <p:ext uri="{BB962C8B-B14F-4D97-AF65-F5344CB8AC3E}">
        <p14:creationId xmlns:p14="http://schemas.microsoft.com/office/powerpoint/2010/main" val="2646189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4E5E2-ABA5-CF3E-589B-02DA87D22BE7}"/>
              </a:ext>
            </a:extLst>
          </p:cNvPr>
          <p:cNvSpPr txBox="1"/>
          <p:nvPr/>
        </p:nvSpPr>
        <p:spPr>
          <a:xfrm>
            <a:off x="2471737" y="80760"/>
            <a:ext cx="8929687"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Safety Standards</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Select capacitors that comply with safety standards and regulations relevant to your region.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Temperature Rating</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Capacitors should be rated to operate safely within the expected temperature range of the installation location.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Quality and Reliability</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Choose capacitors from reputable manufacturers known for producing high-quality and reliable products.</a:t>
            </a:r>
          </a:p>
        </p:txBody>
      </p:sp>
    </p:spTree>
    <p:extLst>
      <p:ext uri="{BB962C8B-B14F-4D97-AF65-F5344CB8AC3E}">
        <p14:creationId xmlns:p14="http://schemas.microsoft.com/office/powerpoint/2010/main" val="360207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C37F9-D780-8DA7-B01A-AAA31C94936F}"/>
              </a:ext>
            </a:extLst>
          </p:cNvPr>
          <p:cNvSpPr txBox="1"/>
          <p:nvPr/>
        </p:nvSpPr>
        <p:spPr>
          <a:xfrm>
            <a:off x="1762699" y="423071"/>
            <a:ext cx="8986838" cy="5546134"/>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3. Distribution:</a:t>
            </a:r>
            <a:endParaRPr lang="en-GB" sz="2000" b="0" i="0" dirty="0">
              <a:solidFill>
                <a:srgbClr val="374151"/>
              </a:solidFill>
              <a:effectLst/>
              <a:latin typeface="Söhne"/>
            </a:endParaRPr>
          </a:p>
          <a:p>
            <a:pPr algn="just">
              <a:lnSpc>
                <a:spcPct val="200000"/>
              </a:lnSpc>
              <a:buFont typeface="Arial" panose="020B0604020202020204" pitchFamily="34" charset="0"/>
              <a:buChar char="•"/>
            </a:pPr>
            <a:r>
              <a:rPr lang="en-GB" sz="2000" b="1" i="0" dirty="0">
                <a:solidFill>
                  <a:srgbClr val="374151"/>
                </a:solidFill>
                <a:effectLst/>
                <a:latin typeface="Söhne"/>
              </a:rPr>
              <a:t>Smart Grids:</a:t>
            </a:r>
            <a:r>
              <a:rPr lang="en-GB" sz="2000" b="0" i="0" dirty="0">
                <a:solidFill>
                  <a:srgbClr val="374151"/>
                </a:solidFill>
                <a:effectLst/>
                <a:latin typeface="Söhne"/>
              </a:rPr>
              <a:t> Implement smart grid technologies, including Advanced </a:t>
            </a:r>
            <a:r>
              <a:rPr lang="en-GB" sz="2000" dirty="0">
                <a:solidFill>
                  <a:srgbClr val="374151"/>
                </a:solidFill>
                <a:latin typeface="Söhne"/>
              </a:rPr>
              <a:t>M</a:t>
            </a:r>
            <a:r>
              <a:rPr lang="en-GB" sz="2000" b="0" i="0" dirty="0">
                <a:solidFill>
                  <a:srgbClr val="374151"/>
                </a:solidFill>
                <a:effectLst/>
                <a:latin typeface="Söhne"/>
              </a:rPr>
              <a:t>etering </a:t>
            </a:r>
            <a:r>
              <a:rPr lang="en-GB" sz="2000" dirty="0">
                <a:solidFill>
                  <a:srgbClr val="374151"/>
                </a:solidFill>
                <a:latin typeface="Söhne"/>
              </a:rPr>
              <a:t>I</a:t>
            </a:r>
            <a:r>
              <a:rPr lang="en-GB" sz="2000" b="0" i="0" dirty="0">
                <a:solidFill>
                  <a:srgbClr val="374151"/>
                </a:solidFill>
                <a:effectLst/>
                <a:latin typeface="Söhne"/>
              </a:rPr>
              <a:t>nfrastructure (AMI) and distribution automation, to optimize energy distribution, reduce losses, and enable demand response programs.</a:t>
            </a:r>
          </a:p>
          <a:p>
            <a:pPr algn="just">
              <a:lnSpc>
                <a:spcPct val="200000"/>
              </a:lnSpc>
              <a:buFont typeface="Arial" panose="020B0604020202020204" pitchFamily="34" charset="0"/>
              <a:buChar char="•"/>
            </a:pPr>
            <a:r>
              <a:rPr lang="en-GB" sz="2000" b="1" i="0" dirty="0">
                <a:solidFill>
                  <a:srgbClr val="374151"/>
                </a:solidFill>
                <a:effectLst/>
                <a:latin typeface="Söhne"/>
              </a:rPr>
              <a:t>Distributed Generation:</a:t>
            </a:r>
            <a:r>
              <a:rPr lang="en-GB" sz="2000" b="0" i="0" dirty="0">
                <a:solidFill>
                  <a:srgbClr val="374151"/>
                </a:solidFill>
                <a:effectLst/>
                <a:latin typeface="Söhne"/>
              </a:rPr>
              <a:t> Encourage distributed energy resources (DERs) such as rooftop solar panels and small-scale wind turbines, which can generate electricity close to where it's needed, minimizing losses in distribution.</a:t>
            </a:r>
          </a:p>
          <a:p>
            <a:pPr algn="just">
              <a:lnSpc>
                <a:spcPct val="200000"/>
              </a:lnSpc>
              <a:buFont typeface="Arial" panose="020B0604020202020204" pitchFamily="34" charset="0"/>
              <a:buChar char="•"/>
            </a:pPr>
            <a:r>
              <a:rPr lang="en-GB" sz="2000" b="1" i="0" dirty="0">
                <a:solidFill>
                  <a:srgbClr val="374151"/>
                </a:solidFill>
                <a:effectLst/>
                <a:latin typeface="Söhne"/>
              </a:rPr>
              <a:t>Efficient Transformers:</a:t>
            </a:r>
            <a:r>
              <a:rPr lang="en-GB" sz="2000" b="0" i="0" dirty="0">
                <a:solidFill>
                  <a:srgbClr val="374151"/>
                </a:solidFill>
                <a:effectLst/>
                <a:latin typeface="Söhne"/>
              </a:rPr>
              <a:t> Replace older, less efficient transformers with newer, energy-efficient models.</a:t>
            </a:r>
          </a:p>
        </p:txBody>
      </p:sp>
    </p:spTree>
    <p:extLst>
      <p:ext uri="{BB962C8B-B14F-4D97-AF65-F5344CB8AC3E}">
        <p14:creationId xmlns:p14="http://schemas.microsoft.com/office/powerpoint/2010/main" val="2117730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08E01-48AD-2458-4127-13585698CCCA}"/>
              </a:ext>
            </a:extLst>
          </p:cNvPr>
          <p:cNvSpPr txBox="1"/>
          <p:nvPr/>
        </p:nvSpPr>
        <p:spPr>
          <a:xfrm>
            <a:off x="2443163" y="506403"/>
            <a:ext cx="8939540" cy="5584606"/>
          </a:xfrm>
          <a:prstGeom prst="rect">
            <a:avLst/>
          </a:prstGeom>
          <a:noFill/>
        </p:spPr>
        <p:txBody>
          <a:bodyPr wrap="square">
            <a:spAutoFit/>
          </a:bodyPr>
          <a:lstStyle/>
          <a:p>
            <a:pPr algn="just">
              <a:lnSpc>
                <a:spcPct val="150000"/>
              </a:lnSpc>
            </a:pPr>
            <a:r>
              <a:rPr lang="en-GB" sz="2000" b="1" i="0" dirty="0">
                <a:solidFill>
                  <a:srgbClr val="374151"/>
                </a:solidFill>
                <a:effectLst/>
                <a:latin typeface="Söhne"/>
              </a:rPr>
              <a:t>	Location of Capacitors:</a:t>
            </a:r>
            <a:endParaRPr lang="en-GB" sz="2000" b="0" i="0" dirty="0">
              <a:solidFill>
                <a:srgbClr val="374151"/>
              </a:solidFill>
              <a:effectLst/>
              <a:latin typeface="Söhne"/>
            </a:endParaRPr>
          </a:p>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Near the Load</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Capacitors are most effective when placed near the inductive loads that cause the low power factor. This minimizes the reactive power losses in the distribution system.</a:t>
            </a:r>
          </a:p>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Distribution Panels or Switchgear</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Capacitors can be connected directly to distribution panels or switchgear near the loads they are intended to correct. This allows for easy switching and monitoring.</a:t>
            </a:r>
          </a:p>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Main Distribution Board</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In some cases, especially in smaller facilities, capacitors can be installed at the main distribution board to correct the power factor for the entire facility.</a:t>
            </a:r>
          </a:p>
        </p:txBody>
      </p:sp>
    </p:spTree>
    <p:extLst>
      <p:ext uri="{BB962C8B-B14F-4D97-AF65-F5344CB8AC3E}">
        <p14:creationId xmlns:p14="http://schemas.microsoft.com/office/powerpoint/2010/main" val="1542077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9443B-D529-4398-599B-D9BC6EC86413}"/>
              </a:ext>
            </a:extLst>
          </p:cNvPr>
          <p:cNvSpPr txBox="1"/>
          <p:nvPr/>
        </p:nvSpPr>
        <p:spPr>
          <a:xfrm>
            <a:off x="2543174" y="80760"/>
            <a:ext cx="8901113" cy="7392793"/>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 Parallel Configuration</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Capacitors should be connected in parallel with the load they are compensating. This ensures that the capacitors provide the necessary reactive power directly to the load.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Use of Contactor or Switching Device</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Install a capacitor bank with an automatic contactor or switching device that can control when the capacitors are switched on or off. This helps avoid over-correction or overloading of the system.</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Monitoring and Control</a:t>
            </a:r>
            <a:r>
              <a:rPr lang="en-GB" sz="2000" b="0" i="0" dirty="0">
                <a:solidFill>
                  <a:srgbClr val="374151"/>
                </a:solidFill>
                <a:effectLst/>
                <a:latin typeface="Söhne"/>
              </a:rPr>
              <a:t>:</a:t>
            </a:r>
          </a:p>
          <a:p>
            <a:pPr marL="742950" lvl="1" indent="-285750" algn="just">
              <a:lnSpc>
                <a:spcPct val="200000"/>
              </a:lnSpc>
              <a:buFont typeface="+mj-lt"/>
              <a:buAutoNum type="arabicPeriod"/>
            </a:pPr>
            <a:r>
              <a:rPr lang="en-GB" sz="2000" b="0" i="0" dirty="0">
                <a:solidFill>
                  <a:srgbClr val="374151"/>
                </a:solidFill>
                <a:effectLst/>
                <a:latin typeface="Söhne"/>
              </a:rPr>
              <a:t>Consider integrating a power factor correction controller that can monitor the system's power factor in real-time and activate or deactivate capacitors as needed.</a:t>
            </a:r>
          </a:p>
        </p:txBody>
      </p:sp>
    </p:spTree>
    <p:extLst>
      <p:ext uri="{BB962C8B-B14F-4D97-AF65-F5344CB8AC3E}">
        <p14:creationId xmlns:p14="http://schemas.microsoft.com/office/powerpoint/2010/main" val="3815002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DDB9-251A-BEBA-0906-8F22FD316037}"/>
              </a:ext>
            </a:extLst>
          </p:cNvPr>
          <p:cNvSpPr txBox="1"/>
          <p:nvPr/>
        </p:nvSpPr>
        <p:spPr>
          <a:xfrm>
            <a:off x="2618184" y="0"/>
            <a:ext cx="8940403" cy="743126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Safety and Accessibility</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Ensure that capacitors are installed in a safe and accessible location for maintenance and inspection. Safety precautions should be taken to prevent unauthorized access.</a:t>
            </a:r>
          </a:p>
          <a:p>
            <a:pPr marL="342900" indent="-342900" algn="just">
              <a:lnSpc>
                <a:spcPct val="150000"/>
              </a:lnSpc>
              <a:buFont typeface="Arial" panose="020B0604020202020204" pitchFamily="34" charset="0"/>
              <a:buChar char="•"/>
            </a:pPr>
            <a:r>
              <a:rPr lang="en-GB" sz="2000" b="1" i="0" dirty="0">
                <a:solidFill>
                  <a:srgbClr val="374151"/>
                </a:solidFill>
                <a:effectLst/>
                <a:latin typeface="Söhne"/>
              </a:rPr>
              <a:t>Ventilation and Cooling</a:t>
            </a:r>
            <a:r>
              <a:rPr lang="en-GB" sz="2000" b="0" i="0" dirty="0">
                <a:solidFill>
                  <a:srgbClr val="374151"/>
                </a:solidFill>
                <a:effectLst/>
                <a:latin typeface="Söhne"/>
              </a:rPr>
              <a:t>:</a:t>
            </a:r>
          </a:p>
          <a:p>
            <a:pPr marL="742950" lvl="1" indent="-285750" algn="just">
              <a:lnSpc>
                <a:spcPct val="150000"/>
              </a:lnSpc>
              <a:buFont typeface="+mj-lt"/>
              <a:buAutoNum type="arabicPeriod"/>
            </a:pPr>
            <a:r>
              <a:rPr lang="en-GB" sz="2000" b="0" i="0" dirty="0">
                <a:solidFill>
                  <a:srgbClr val="374151"/>
                </a:solidFill>
                <a:effectLst/>
                <a:latin typeface="Söhne"/>
              </a:rPr>
              <a:t>Capacitors can generate heat during operation. Ensure that there is adequate ventilation and cooling to prevent overheating.</a:t>
            </a:r>
          </a:p>
          <a:p>
            <a:pPr lvl="1" algn="just">
              <a:lnSpc>
                <a:spcPct val="150000"/>
              </a:lnSpc>
            </a:pPr>
            <a:r>
              <a:rPr lang="en-GB" sz="2000" dirty="0">
                <a:solidFill>
                  <a:srgbClr val="374151"/>
                </a:solidFill>
                <a:latin typeface="Söhne"/>
              </a:rPr>
              <a:t>2. Protection</a:t>
            </a:r>
          </a:p>
          <a:p>
            <a:pPr lvl="1" algn="just">
              <a:lnSpc>
                <a:spcPct val="150000"/>
              </a:lnSpc>
            </a:pPr>
            <a:r>
              <a:rPr lang="en-GB" sz="2000" b="0" i="0" dirty="0">
                <a:solidFill>
                  <a:srgbClr val="374151"/>
                </a:solidFill>
                <a:effectLst/>
                <a:latin typeface="Söhne"/>
              </a:rPr>
              <a:t>Use appropriate fuses, circuit breakers, and overcurrent protection devices to protect the capacitors from overcurrent and fault conditions.</a:t>
            </a:r>
          </a:p>
          <a:p>
            <a:pPr lvl="1" algn="just">
              <a:lnSpc>
                <a:spcPct val="150000"/>
              </a:lnSpc>
            </a:pPr>
            <a:r>
              <a:rPr lang="en-GB" sz="2000" b="0" i="0" dirty="0">
                <a:solidFill>
                  <a:srgbClr val="374151"/>
                </a:solidFill>
                <a:effectLst/>
                <a:latin typeface="Söhne"/>
              </a:rPr>
              <a:t>Proper selection and location of capacitors are essential to achieve effective power factor correction while ensuring the safety and reliability of the electrical system. It’s advisable to consult with a qualified electrical engineer or consult when designing and implementing a power factor correction solution for your specific application.</a:t>
            </a:r>
          </a:p>
          <a:p>
            <a:pPr lvl="1" algn="just">
              <a:lnSpc>
                <a:spcPct val="150000"/>
              </a:lnSpc>
            </a:pPr>
            <a:endParaRPr lang="en-GB" sz="2000" b="0" i="0" dirty="0">
              <a:solidFill>
                <a:srgbClr val="374151"/>
              </a:solidFill>
              <a:effectLst/>
              <a:latin typeface="Söhne"/>
            </a:endParaRPr>
          </a:p>
        </p:txBody>
      </p:sp>
    </p:spTree>
    <p:extLst>
      <p:ext uri="{BB962C8B-B14F-4D97-AF65-F5344CB8AC3E}">
        <p14:creationId xmlns:p14="http://schemas.microsoft.com/office/powerpoint/2010/main" val="1478821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A0E16-E550-E3C3-A52C-D4E9E3FD3860}"/>
              </a:ext>
            </a:extLst>
          </p:cNvPr>
          <p:cNvSpPr txBox="1"/>
          <p:nvPr/>
        </p:nvSpPr>
        <p:spPr>
          <a:xfrm>
            <a:off x="2686051" y="0"/>
            <a:ext cx="8272461" cy="6507935"/>
          </a:xfrm>
          <a:prstGeom prst="rect">
            <a:avLst/>
          </a:prstGeom>
          <a:noFill/>
        </p:spPr>
        <p:txBody>
          <a:bodyPr wrap="square">
            <a:spAutoFit/>
          </a:bodyPr>
          <a:lstStyle/>
          <a:p>
            <a:pPr algn="just">
              <a:lnSpc>
                <a:spcPct val="150000"/>
              </a:lnSpc>
            </a:pPr>
            <a:r>
              <a:rPr lang="en-GB" sz="2000" b="0" i="0" dirty="0">
                <a:solidFill>
                  <a:srgbClr val="374151"/>
                </a:solidFill>
                <a:effectLst/>
                <a:latin typeface="Söhne"/>
              </a:rPr>
              <a:t>								</a:t>
            </a:r>
            <a:r>
              <a:rPr lang="en-GB" sz="2000" b="1" i="0" dirty="0">
                <a:solidFill>
                  <a:srgbClr val="374151"/>
                </a:solidFill>
                <a:effectLst/>
                <a:latin typeface="Söhne"/>
              </a:rPr>
              <a:t>Air pollution</a:t>
            </a:r>
          </a:p>
          <a:p>
            <a:pPr algn="just">
              <a:lnSpc>
                <a:spcPct val="150000"/>
              </a:lnSpc>
            </a:pPr>
            <a:r>
              <a:rPr lang="en-GB" sz="2000" b="0" i="0" dirty="0">
                <a:solidFill>
                  <a:srgbClr val="374151"/>
                </a:solidFill>
                <a:effectLst/>
                <a:latin typeface="Söhne"/>
              </a:rPr>
              <a:t>Air pollution refers to the presence of harmful substances in the Earth's atmosphere that can have negative effects on human health, the environment, and ecosystems. These substances can be in the form of gases, particles, or even biological agents. Air pollution can arise from various sources, both natural and human-made</a:t>
            </a:r>
          </a:p>
          <a:p>
            <a:pPr algn="just">
              <a:lnSpc>
                <a:spcPct val="150000"/>
              </a:lnSpc>
            </a:pPr>
            <a:r>
              <a:rPr lang="en-US" sz="2000" b="0" i="0" dirty="0">
                <a:solidFill>
                  <a:srgbClr val="374151"/>
                </a:solidFill>
                <a:effectLst/>
                <a:latin typeface="Söhne"/>
              </a:rPr>
              <a:t>Sources of air pollution include:</a:t>
            </a:r>
          </a:p>
          <a:p>
            <a:pPr marL="342900" indent="-342900" algn="just">
              <a:lnSpc>
                <a:spcPct val="150000"/>
              </a:lnSpc>
              <a:buFont typeface="Arial" panose="020B0604020202020204" pitchFamily="34" charset="0"/>
              <a:buChar char="•"/>
            </a:pPr>
            <a:r>
              <a:rPr lang="en-US" sz="2000" b="1" i="0" dirty="0">
                <a:solidFill>
                  <a:srgbClr val="374151"/>
                </a:solidFill>
                <a:effectLst/>
                <a:latin typeface="Söhne"/>
              </a:rPr>
              <a:t>Combustion Processes</a:t>
            </a:r>
            <a:r>
              <a:rPr lang="en-US" sz="2000" b="0" i="0" dirty="0">
                <a:solidFill>
                  <a:srgbClr val="374151"/>
                </a:solidFill>
                <a:effectLst/>
                <a:latin typeface="Söhne"/>
              </a:rPr>
              <a:t>: Burning fossil fuels for energy, such as in vehicles, power plants, and industrial processes, releases pollutants like carbon dioxide (CO2), sulfur dioxide (SO2), nitrogen oxides (NOx), and particulate matter (PM).</a:t>
            </a:r>
          </a:p>
          <a:p>
            <a:pPr marL="342900" indent="-342900" algn="just">
              <a:lnSpc>
                <a:spcPct val="150000"/>
              </a:lnSpc>
              <a:buFont typeface="Arial" panose="020B0604020202020204" pitchFamily="34" charset="0"/>
              <a:buChar char="•"/>
            </a:pPr>
            <a:r>
              <a:rPr lang="en-US" sz="2000" b="1" i="0" dirty="0">
                <a:solidFill>
                  <a:srgbClr val="374151"/>
                </a:solidFill>
                <a:effectLst/>
                <a:latin typeface="Söhne"/>
              </a:rPr>
              <a:t>Industrial Activities</a:t>
            </a:r>
            <a:r>
              <a:rPr lang="en-US" sz="2000" b="0" i="0" dirty="0">
                <a:solidFill>
                  <a:srgbClr val="374151"/>
                </a:solidFill>
                <a:effectLst/>
                <a:latin typeface="Söhne"/>
              </a:rPr>
              <a:t>: Factories and industrial processes release pollutants such as volatile organic compounds (VOCs), heavy metals, and various chemicals into the air.</a:t>
            </a:r>
          </a:p>
        </p:txBody>
      </p:sp>
    </p:spTree>
    <p:extLst>
      <p:ext uri="{BB962C8B-B14F-4D97-AF65-F5344CB8AC3E}">
        <p14:creationId xmlns:p14="http://schemas.microsoft.com/office/powerpoint/2010/main" val="2569166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A4AC90-EEB5-D442-F325-38973441C807}"/>
              </a:ext>
            </a:extLst>
          </p:cNvPr>
          <p:cNvSpPr txBox="1"/>
          <p:nvPr/>
        </p:nvSpPr>
        <p:spPr>
          <a:xfrm>
            <a:off x="2271713" y="471436"/>
            <a:ext cx="8729662"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Agricultural Practices</a:t>
            </a:r>
            <a:r>
              <a:rPr lang="en-GB" sz="2000" b="0" i="0" dirty="0">
                <a:solidFill>
                  <a:srgbClr val="374151"/>
                </a:solidFill>
                <a:effectLst/>
                <a:latin typeface="Söhne"/>
              </a:rPr>
              <a:t>: Agricultural activities can emit ammonia (NH3) from livestock waste and the use of fertilizers, which can contribute to air pollution.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Waste Management</a:t>
            </a:r>
            <a:r>
              <a:rPr lang="en-GB" sz="2000" b="0" i="0" dirty="0">
                <a:solidFill>
                  <a:srgbClr val="374151"/>
                </a:solidFill>
                <a:effectLst/>
                <a:latin typeface="Söhne"/>
              </a:rPr>
              <a:t>: Improper waste disposal, such as burning waste in open dumps, can release toxic substances into the air.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Natural Sources</a:t>
            </a:r>
            <a:r>
              <a:rPr lang="en-GB" sz="2000" b="0" i="0" dirty="0">
                <a:solidFill>
                  <a:srgbClr val="374151"/>
                </a:solidFill>
                <a:effectLst/>
                <a:latin typeface="Söhne"/>
              </a:rPr>
              <a:t>: Volcanic eruptions, wildfires, and dust storms can release large amounts of pollutants into the air.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Vehicular Emissions</a:t>
            </a:r>
            <a:r>
              <a:rPr lang="en-GB" sz="2000" b="0" i="0" dirty="0">
                <a:solidFill>
                  <a:srgbClr val="374151"/>
                </a:solidFill>
                <a:effectLst/>
                <a:latin typeface="Söhne"/>
              </a:rPr>
              <a:t>: Exhaust emissions from vehicles are a major source of air pollution, releasing pollutants like carbon monoxide (CO), nitrogen oxides, VOCs, and particulate matter.</a:t>
            </a:r>
          </a:p>
        </p:txBody>
      </p:sp>
    </p:spTree>
    <p:extLst>
      <p:ext uri="{BB962C8B-B14F-4D97-AF65-F5344CB8AC3E}">
        <p14:creationId xmlns:p14="http://schemas.microsoft.com/office/powerpoint/2010/main" val="442111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439AC3-081F-DD06-4B6E-3259811EC1D7}"/>
              </a:ext>
            </a:extLst>
          </p:cNvPr>
          <p:cNvSpPr txBox="1"/>
          <p:nvPr/>
        </p:nvSpPr>
        <p:spPr>
          <a:xfrm>
            <a:off x="2743201" y="0"/>
            <a:ext cx="8458200" cy="6777240"/>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The impacts of air pollution are numerous and can include:</a:t>
            </a:r>
          </a:p>
          <a:p>
            <a:pPr algn="just">
              <a:lnSpc>
                <a:spcPct val="200000"/>
              </a:lnSpc>
              <a:buFont typeface="Arial" panose="020B0604020202020204" pitchFamily="34" charset="0"/>
              <a:buChar char="•"/>
            </a:pPr>
            <a:r>
              <a:rPr lang="en-GB" sz="2000" b="1" i="0" dirty="0">
                <a:solidFill>
                  <a:srgbClr val="374151"/>
                </a:solidFill>
                <a:effectLst/>
                <a:latin typeface="Söhne"/>
              </a:rPr>
              <a:t>Health Effects</a:t>
            </a:r>
            <a:r>
              <a:rPr lang="en-GB" sz="2000" b="0" i="0" dirty="0">
                <a:solidFill>
                  <a:srgbClr val="374151"/>
                </a:solidFill>
                <a:effectLst/>
                <a:latin typeface="Söhne"/>
              </a:rPr>
              <a:t>: Air pollution is linked to a range of health problems, including respiratory diseases (e.g., asthma, chronic obstructive pulmonary disease), heart diseases, and even premature death.</a:t>
            </a:r>
          </a:p>
          <a:p>
            <a:pPr algn="just">
              <a:lnSpc>
                <a:spcPct val="200000"/>
              </a:lnSpc>
              <a:buFont typeface="Arial" panose="020B0604020202020204" pitchFamily="34" charset="0"/>
              <a:buChar char="•"/>
            </a:pPr>
            <a:r>
              <a:rPr lang="en-GB" sz="2000" b="1" i="0" dirty="0">
                <a:solidFill>
                  <a:srgbClr val="374151"/>
                </a:solidFill>
                <a:effectLst/>
                <a:latin typeface="Söhne"/>
              </a:rPr>
              <a:t>Environmental Damage</a:t>
            </a:r>
            <a:r>
              <a:rPr lang="en-GB" sz="2000" b="0" i="0" dirty="0">
                <a:solidFill>
                  <a:srgbClr val="374151"/>
                </a:solidFill>
                <a:effectLst/>
                <a:latin typeface="Söhne"/>
              </a:rPr>
              <a:t>: Air pollutants can harm ecosystems, soil quality, water bodies, and vegetation. Acid rain, which is caused by </a:t>
            </a:r>
            <a:r>
              <a:rPr lang="en-GB" sz="2000" b="0" i="0" dirty="0" err="1">
                <a:solidFill>
                  <a:srgbClr val="374151"/>
                </a:solidFill>
                <a:effectLst/>
                <a:latin typeface="Söhne"/>
              </a:rPr>
              <a:t>sulfur</a:t>
            </a:r>
            <a:r>
              <a:rPr lang="en-GB" sz="2000" b="0" i="0" dirty="0">
                <a:solidFill>
                  <a:srgbClr val="374151"/>
                </a:solidFill>
                <a:effectLst/>
                <a:latin typeface="Söhne"/>
              </a:rPr>
              <a:t> dioxide and nitrogen oxides reacting with water vapor in the atmosphere, can damage forests and aquatic ecosystems.</a:t>
            </a:r>
          </a:p>
          <a:p>
            <a:pPr algn="just">
              <a:lnSpc>
                <a:spcPct val="200000"/>
              </a:lnSpc>
              <a:buFont typeface="Arial" panose="020B0604020202020204" pitchFamily="34" charset="0"/>
              <a:buChar char="•"/>
            </a:pPr>
            <a:r>
              <a:rPr lang="en-GB" sz="2000" b="1" i="0" dirty="0">
                <a:solidFill>
                  <a:srgbClr val="374151"/>
                </a:solidFill>
                <a:effectLst/>
                <a:latin typeface="Söhne"/>
              </a:rPr>
              <a:t>Climate Change</a:t>
            </a:r>
            <a:r>
              <a:rPr lang="en-GB" sz="2000" b="0" i="0" dirty="0">
                <a:solidFill>
                  <a:srgbClr val="374151"/>
                </a:solidFill>
                <a:effectLst/>
                <a:latin typeface="Söhne"/>
              </a:rPr>
              <a:t>: Certain air pollutants, like greenhouse gases, contribute to global warming and climate change by trapping heat in the atmosphere. CO2, in particular, is a major contributor to the greenhouse effect.</a:t>
            </a:r>
          </a:p>
        </p:txBody>
      </p:sp>
    </p:spTree>
    <p:extLst>
      <p:ext uri="{BB962C8B-B14F-4D97-AF65-F5344CB8AC3E}">
        <p14:creationId xmlns:p14="http://schemas.microsoft.com/office/powerpoint/2010/main" val="1669821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767D1-9719-8F44-C060-154BC28B246F}"/>
              </a:ext>
            </a:extLst>
          </p:cNvPr>
          <p:cNvSpPr txBox="1"/>
          <p:nvPr/>
        </p:nvSpPr>
        <p:spPr>
          <a:xfrm>
            <a:off x="2614613" y="0"/>
            <a:ext cx="8815387" cy="6777240"/>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To address air pollution, various strategies are employed:</a:t>
            </a:r>
          </a:p>
          <a:p>
            <a:pPr algn="just">
              <a:lnSpc>
                <a:spcPct val="200000"/>
              </a:lnSpc>
              <a:buFont typeface="Arial" panose="020B0604020202020204" pitchFamily="34" charset="0"/>
              <a:buChar char="•"/>
            </a:pPr>
            <a:r>
              <a:rPr lang="en-GB" sz="2000" b="1" i="0" dirty="0">
                <a:solidFill>
                  <a:srgbClr val="374151"/>
                </a:solidFill>
                <a:effectLst/>
                <a:latin typeface="Söhne"/>
              </a:rPr>
              <a:t>Regulations and Policies</a:t>
            </a:r>
            <a:r>
              <a:rPr lang="en-GB" sz="2000" b="0" i="0" dirty="0">
                <a:solidFill>
                  <a:srgbClr val="374151"/>
                </a:solidFill>
                <a:effectLst/>
                <a:latin typeface="Söhne"/>
              </a:rPr>
              <a:t>: Governments can enforce emissions standards for industries and vehicles, mandate cleaner technologies, and set limits on pollutants.</a:t>
            </a:r>
          </a:p>
          <a:p>
            <a:pPr algn="just">
              <a:lnSpc>
                <a:spcPct val="200000"/>
              </a:lnSpc>
              <a:buFont typeface="Arial" panose="020B0604020202020204" pitchFamily="34" charset="0"/>
              <a:buChar char="•"/>
            </a:pPr>
            <a:r>
              <a:rPr lang="en-GB" sz="2000" b="1" i="0" dirty="0">
                <a:solidFill>
                  <a:srgbClr val="374151"/>
                </a:solidFill>
                <a:effectLst/>
                <a:latin typeface="Söhne"/>
              </a:rPr>
              <a:t>Renewable Energy</a:t>
            </a:r>
            <a:r>
              <a:rPr lang="en-GB" sz="2000" b="0" i="0" dirty="0">
                <a:solidFill>
                  <a:srgbClr val="374151"/>
                </a:solidFill>
                <a:effectLst/>
                <a:latin typeface="Söhne"/>
              </a:rPr>
              <a:t>: Transitioning to renewable energy sources like wind, solar, and hydropower can reduce the reliance on fossil fuels and consequently reduce air pollution.</a:t>
            </a:r>
          </a:p>
          <a:p>
            <a:pPr algn="just">
              <a:lnSpc>
                <a:spcPct val="200000"/>
              </a:lnSpc>
              <a:buFont typeface="Arial" panose="020B0604020202020204" pitchFamily="34" charset="0"/>
              <a:buChar char="•"/>
            </a:pPr>
            <a:r>
              <a:rPr lang="en-GB" sz="2000" b="1" i="0" dirty="0">
                <a:solidFill>
                  <a:srgbClr val="374151"/>
                </a:solidFill>
                <a:effectLst/>
                <a:latin typeface="Söhne"/>
              </a:rPr>
              <a:t>Public Transportation</a:t>
            </a:r>
            <a:r>
              <a:rPr lang="en-GB" sz="2000" b="0" i="0" dirty="0">
                <a:solidFill>
                  <a:srgbClr val="374151"/>
                </a:solidFill>
                <a:effectLst/>
                <a:latin typeface="Söhne"/>
              </a:rPr>
              <a:t>: Improving public transportation systems and promoting their use can reduce the number of vehicles on the road and lower emissions.</a:t>
            </a:r>
          </a:p>
          <a:p>
            <a:pPr algn="just">
              <a:lnSpc>
                <a:spcPct val="200000"/>
              </a:lnSpc>
              <a:buFont typeface="Arial" panose="020B0604020202020204" pitchFamily="34" charset="0"/>
              <a:buChar char="•"/>
            </a:pPr>
            <a:r>
              <a:rPr lang="en-GB" sz="2000" b="1" i="0" dirty="0">
                <a:solidFill>
                  <a:srgbClr val="374151"/>
                </a:solidFill>
                <a:effectLst/>
                <a:latin typeface="Söhne"/>
              </a:rPr>
              <a:t>Waste Management</a:t>
            </a:r>
            <a:r>
              <a:rPr lang="en-GB" sz="2000" b="0" i="0" dirty="0">
                <a:solidFill>
                  <a:srgbClr val="374151"/>
                </a:solidFill>
                <a:effectLst/>
                <a:latin typeface="Söhne"/>
              </a:rPr>
              <a:t>: Implementing proper waste management practices can prevent the release of harmful substances into the air through burning or improper disposal.</a:t>
            </a:r>
          </a:p>
        </p:txBody>
      </p:sp>
    </p:spTree>
    <p:extLst>
      <p:ext uri="{BB962C8B-B14F-4D97-AF65-F5344CB8AC3E}">
        <p14:creationId xmlns:p14="http://schemas.microsoft.com/office/powerpoint/2010/main" val="2105804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18A57-2EBA-5AC7-0811-9719D36BF2CC}"/>
              </a:ext>
            </a:extLst>
          </p:cNvPr>
          <p:cNvSpPr txBox="1"/>
          <p:nvPr/>
        </p:nvSpPr>
        <p:spPr>
          <a:xfrm>
            <a:off x="2418159" y="-117872"/>
            <a:ext cx="8968979" cy="6777240"/>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Climate change</a:t>
            </a:r>
          </a:p>
          <a:p>
            <a:pPr algn="just">
              <a:lnSpc>
                <a:spcPct val="200000"/>
              </a:lnSpc>
            </a:pPr>
            <a:r>
              <a:rPr lang="en-GB" sz="2000" b="0" i="0" dirty="0">
                <a:solidFill>
                  <a:srgbClr val="374151"/>
                </a:solidFill>
                <a:effectLst/>
                <a:latin typeface="Söhne"/>
              </a:rPr>
              <a:t>Climate change refers to long-term alterations in Earth's average weather patterns and temperatures. It is primarily driven by the increase in greenhouse gases, such as carbon dioxide (CO2), methane (CH4), and nitrous oxide (N2O), in the atmosphere due to human activities. These gases trap heat from the sun, leading to a warming of the planet's surface and significant changes in weather patterns and ecosystems.</a:t>
            </a:r>
          </a:p>
          <a:p>
            <a:pPr algn="just">
              <a:lnSpc>
                <a:spcPct val="200000"/>
              </a:lnSpc>
            </a:pPr>
            <a:r>
              <a:rPr lang="en-GB" sz="2000" b="0" i="0" dirty="0">
                <a:solidFill>
                  <a:srgbClr val="374151"/>
                </a:solidFill>
                <a:effectLst/>
                <a:latin typeface="Söhne"/>
              </a:rPr>
              <a:t>Key aspects of climate change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Global Warming</a:t>
            </a:r>
            <a:r>
              <a:rPr lang="en-GB" sz="2000" b="0" i="0" dirty="0">
                <a:solidFill>
                  <a:srgbClr val="374151"/>
                </a:solidFill>
                <a:effectLst/>
                <a:latin typeface="Söhne"/>
              </a:rPr>
              <a:t>: The Earth's average temperature has been increasing due to the enhanced greenhouse effect caused by the accumulation of greenhouse gases. This warming has far-reaching impacts on various aspects of the planet, including polar ice melting, rising sea levels, and shifts in ecosystems.</a:t>
            </a:r>
          </a:p>
        </p:txBody>
      </p:sp>
    </p:spTree>
    <p:extLst>
      <p:ext uri="{BB962C8B-B14F-4D97-AF65-F5344CB8AC3E}">
        <p14:creationId xmlns:p14="http://schemas.microsoft.com/office/powerpoint/2010/main" val="3380603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FB0144-3D1B-C1D5-8BFB-23AFE2463F08}"/>
              </a:ext>
            </a:extLst>
          </p:cNvPr>
          <p:cNvSpPr txBox="1"/>
          <p:nvPr/>
        </p:nvSpPr>
        <p:spPr>
          <a:xfrm>
            <a:off x="2632472" y="80760"/>
            <a:ext cx="9026128" cy="677724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Rising Sea Levels</a:t>
            </a:r>
            <a:r>
              <a:rPr lang="en-GB" sz="2000" b="0" i="0" dirty="0">
                <a:solidFill>
                  <a:srgbClr val="374151"/>
                </a:solidFill>
                <a:effectLst/>
                <a:latin typeface="Söhne"/>
              </a:rPr>
              <a:t>: As glaciers and ice sheets melt due to higher temperatures, the resulting water contributes to rising sea levels. This can lead to coastal erosion, flooding of low-lying areas, and displacement of communities.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Extreme Weather Events</a:t>
            </a:r>
            <a:r>
              <a:rPr lang="en-GB" sz="2000" b="0" i="0" dirty="0">
                <a:solidFill>
                  <a:srgbClr val="374151"/>
                </a:solidFill>
                <a:effectLst/>
                <a:latin typeface="Söhne"/>
              </a:rPr>
              <a:t>: Climate change is associated with an increase in the frequency and intensity of extreme weather events such as hurricanes, heatwaves, droughts, heavy rainfall, and wildfires. These events can have devastating impacts on communities, infrastructure, agriculture, and natural ecosystems.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Ocean Acidification</a:t>
            </a:r>
            <a:r>
              <a:rPr lang="en-GB" sz="2000" b="0" i="0" dirty="0">
                <a:solidFill>
                  <a:srgbClr val="374151"/>
                </a:solidFill>
                <a:effectLst/>
                <a:latin typeface="Söhne"/>
              </a:rPr>
              <a:t>: The absorption of excess CO2 by the oceans leads to ocean acidification, which negatively affects marine life, particularly organisms with calcium carbonate shells or skeletons, such as corals and </a:t>
            </a:r>
            <a:r>
              <a:rPr lang="en-GB" sz="2000" b="0" i="0" dirty="0" err="1">
                <a:solidFill>
                  <a:srgbClr val="374151"/>
                </a:solidFill>
                <a:effectLst/>
                <a:latin typeface="Söhne"/>
              </a:rPr>
              <a:t>mollusks</a:t>
            </a:r>
            <a:r>
              <a:rPr lang="en-GB" sz="2000" b="0" i="0" dirty="0">
                <a:solidFill>
                  <a:srgbClr val="374151"/>
                </a:solidFill>
                <a:effectLst/>
                <a:latin typeface="Söhne"/>
              </a:rPr>
              <a:t>.</a:t>
            </a:r>
          </a:p>
        </p:txBody>
      </p:sp>
    </p:spTree>
    <p:extLst>
      <p:ext uri="{BB962C8B-B14F-4D97-AF65-F5344CB8AC3E}">
        <p14:creationId xmlns:p14="http://schemas.microsoft.com/office/powerpoint/2010/main" val="1936067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0F10C-B1C4-FFBB-2FB6-FD03CA0EF029}"/>
              </a:ext>
            </a:extLst>
          </p:cNvPr>
          <p:cNvSpPr txBox="1"/>
          <p:nvPr/>
        </p:nvSpPr>
        <p:spPr>
          <a:xfrm>
            <a:off x="2603897" y="655933"/>
            <a:ext cx="8326040"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Ecosystem Disruption</a:t>
            </a:r>
            <a:r>
              <a:rPr lang="en-GB" sz="2000" b="0" i="0" dirty="0">
                <a:solidFill>
                  <a:srgbClr val="374151"/>
                </a:solidFill>
                <a:effectLst/>
                <a:latin typeface="Söhne"/>
              </a:rPr>
              <a:t>: Changing temperatures and precipitation patterns can alter ecosystems, leading to shifts in species distributions, disruptions in food chains, and potential extinctions.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Impacts on Agriculture and Food Security</a:t>
            </a:r>
            <a:r>
              <a:rPr lang="en-GB" sz="2000" b="0" i="0" dirty="0">
                <a:solidFill>
                  <a:srgbClr val="374151"/>
                </a:solidFill>
                <a:effectLst/>
                <a:latin typeface="Söhne"/>
              </a:rPr>
              <a:t>: Changing climate patterns can affect crop yields, water availability, and pest distribution, thereby influencing global food production and food security.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Health Impacts</a:t>
            </a:r>
            <a:r>
              <a:rPr lang="en-GB" sz="2000" b="0" i="0" dirty="0">
                <a:solidFill>
                  <a:srgbClr val="374151"/>
                </a:solidFill>
                <a:effectLst/>
                <a:latin typeface="Söhne"/>
              </a:rPr>
              <a:t>: Climate change can exacerbate health issues by increasing the spread of vector-borne diseases, intensifying heat-related illnesses, and worsening air quality, among other factors.</a:t>
            </a:r>
          </a:p>
        </p:txBody>
      </p:sp>
    </p:spTree>
    <p:extLst>
      <p:ext uri="{BB962C8B-B14F-4D97-AF65-F5344CB8AC3E}">
        <p14:creationId xmlns:p14="http://schemas.microsoft.com/office/powerpoint/2010/main" val="235717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84973-5B4C-0CE9-5E5F-E2A1A839DA26}"/>
              </a:ext>
            </a:extLst>
          </p:cNvPr>
          <p:cNvSpPr txBox="1"/>
          <p:nvPr/>
        </p:nvSpPr>
        <p:spPr>
          <a:xfrm>
            <a:off x="1751614" y="0"/>
            <a:ext cx="9820275" cy="6969600"/>
          </a:xfrm>
          <a:prstGeom prst="rect">
            <a:avLst/>
          </a:prstGeom>
          <a:noFill/>
        </p:spPr>
        <p:txBody>
          <a:bodyPr wrap="square">
            <a:spAutoFit/>
          </a:bodyPr>
          <a:lstStyle/>
          <a:p>
            <a:pPr algn="just">
              <a:lnSpc>
                <a:spcPct val="150000"/>
              </a:lnSpc>
              <a:buFont typeface="Arial" panose="020B0604020202020204" pitchFamily="34" charset="0"/>
              <a:buChar char="•"/>
            </a:pPr>
            <a:r>
              <a:rPr lang="en-GB" sz="2000" b="1" i="0" dirty="0">
                <a:solidFill>
                  <a:srgbClr val="374151"/>
                </a:solidFill>
                <a:effectLst/>
                <a:latin typeface="Söhne"/>
              </a:rPr>
              <a:t>Line Loss Reduction:</a:t>
            </a:r>
            <a:r>
              <a:rPr lang="en-GB" sz="2000" b="0" i="0" dirty="0">
                <a:solidFill>
                  <a:srgbClr val="374151"/>
                </a:solidFill>
                <a:effectLst/>
                <a:latin typeface="Söhne"/>
              </a:rPr>
              <a:t> Upgrade and maintain power lines to reduce line losses due to leakage and resistance.</a:t>
            </a:r>
          </a:p>
          <a:p>
            <a:pPr algn="just">
              <a:lnSpc>
                <a:spcPct val="150000"/>
              </a:lnSpc>
              <a:buFont typeface="Arial" panose="020B0604020202020204" pitchFamily="34" charset="0"/>
              <a:buChar char="•"/>
            </a:pPr>
            <a:r>
              <a:rPr lang="en-GB" sz="2000" b="1" i="0" dirty="0">
                <a:solidFill>
                  <a:srgbClr val="374151"/>
                </a:solidFill>
                <a:effectLst/>
                <a:latin typeface="Söhne"/>
              </a:rPr>
              <a:t>Energy Storage:</a:t>
            </a:r>
            <a:r>
              <a:rPr lang="en-GB" sz="2000" b="0" i="0" dirty="0">
                <a:solidFill>
                  <a:srgbClr val="374151"/>
                </a:solidFill>
                <a:effectLst/>
                <a:latin typeface="Söhne"/>
              </a:rPr>
              <a:t> Deploy energy storage systems at the distribution level to store excess energy and release it during peak demand periods, reducing the need for expensive </a:t>
            </a:r>
            <a:r>
              <a:rPr lang="en-GB" sz="2000" b="0" i="0" dirty="0" err="1">
                <a:solidFill>
                  <a:srgbClr val="374151"/>
                </a:solidFill>
                <a:effectLst/>
                <a:latin typeface="Söhne"/>
              </a:rPr>
              <a:t>peaker</a:t>
            </a:r>
            <a:r>
              <a:rPr lang="en-GB" sz="2000" b="0" i="0" dirty="0">
                <a:solidFill>
                  <a:srgbClr val="374151"/>
                </a:solidFill>
                <a:effectLst/>
                <a:latin typeface="Söhne"/>
              </a:rPr>
              <a:t> plants.</a:t>
            </a:r>
          </a:p>
          <a:p>
            <a:pPr algn="just">
              <a:lnSpc>
                <a:spcPct val="150000"/>
              </a:lnSpc>
              <a:buFont typeface="Arial" panose="020B0604020202020204" pitchFamily="34" charset="0"/>
              <a:buChar char="•"/>
            </a:pPr>
            <a:r>
              <a:rPr lang="en-GB" sz="2000" b="1" i="0" dirty="0">
                <a:solidFill>
                  <a:srgbClr val="374151"/>
                </a:solidFill>
                <a:effectLst/>
                <a:latin typeface="Söhne"/>
              </a:rPr>
              <a:t>Demand-Side Management:</a:t>
            </a:r>
            <a:r>
              <a:rPr lang="en-GB" sz="2000" b="0" i="0" dirty="0">
                <a:solidFill>
                  <a:srgbClr val="374151"/>
                </a:solidFill>
                <a:effectLst/>
                <a:latin typeface="Söhne"/>
              </a:rPr>
              <a:t> Promote demand-side management programs that encourage consumers to shift electricity usage to off-peak hours, reducing strain on the grid during peak times.</a:t>
            </a:r>
          </a:p>
          <a:p>
            <a:pPr algn="just">
              <a:lnSpc>
                <a:spcPct val="150000"/>
              </a:lnSpc>
              <a:buFont typeface="Arial" panose="020B0604020202020204" pitchFamily="34" charset="0"/>
              <a:buChar char="•"/>
            </a:pPr>
            <a:r>
              <a:rPr lang="en-GB" sz="2000" b="1" i="0" dirty="0">
                <a:solidFill>
                  <a:srgbClr val="374151"/>
                </a:solidFill>
                <a:effectLst/>
                <a:latin typeface="Söhne"/>
              </a:rPr>
              <a:t>Substation Efficiency:</a:t>
            </a:r>
            <a:r>
              <a:rPr lang="en-GB" sz="2000" b="0" i="0" dirty="0">
                <a:solidFill>
                  <a:srgbClr val="374151"/>
                </a:solidFill>
                <a:effectLst/>
                <a:latin typeface="Söhne"/>
              </a:rPr>
              <a:t> Improve the efficiency of substations through better design, equipment upgrades, and monitoring.</a:t>
            </a:r>
          </a:p>
          <a:p>
            <a:pPr algn="just">
              <a:lnSpc>
                <a:spcPct val="150000"/>
              </a:lnSpc>
              <a:buFont typeface="Arial" panose="020B0604020202020204" pitchFamily="34" charset="0"/>
              <a:buChar char="•"/>
            </a:pPr>
            <a:r>
              <a:rPr lang="en-GB" sz="2000" b="0" i="0" dirty="0">
                <a:solidFill>
                  <a:srgbClr val="374151"/>
                </a:solidFill>
                <a:effectLst/>
                <a:latin typeface="Söhne"/>
              </a:rPr>
              <a:t>In addition to these specific strategies, regulatory policies, energy efficiency incentives, and public awareness campaigns can play a significant role in promoting energy conservation throughout the entire electric power system. Collaboration between utilities, regulators, consumers, and technology providers is essential to achieve meaningful energy conservation goals and reduce the environmental footprint of the energy sector.</a:t>
            </a:r>
          </a:p>
        </p:txBody>
      </p:sp>
    </p:spTree>
    <p:extLst>
      <p:ext uri="{BB962C8B-B14F-4D97-AF65-F5344CB8AC3E}">
        <p14:creationId xmlns:p14="http://schemas.microsoft.com/office/powerpoint/2010/main" val="1569749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1D9E60-124A-0B8A-0D85-6A4E9216DB77}"/>
              </a:ext>
            </a:extLst>
          </p:cNvPr>
          <p:cNvSpPr txBox="1"/>
          <p:nvPr/>
        </p:nvSpPr>
        <p:spPr>
          <a:xfrm>
            <a:off x="2632472" y="80760"/>
            <a:ext cx="8340328" cy="6777240"/>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Conservation Act-2002 and its features</a:t>
            </a:r>
          </a:p>
          <a:p>
            <a:pPr algn="just">
              <a:lnSpc>
                <a:spcPct val="200000"/>
              </a:lnSpc>
            </a:pPr>
            <a:r>
              <a:rPr lang="en-GB" sz="2000" b="0" i="0" dirty="0">
                <a:solidFill>
                  <a:srgbClr val="374151"/>
                </a:solidFill>
                <a:effectLst/>
                <a:latin typeface="Söhne"/>
              </a:rPr>
              <a:t>The Energy Conservation Act of 2001 is an important piece of legislation in India aimed at promoting energy efficiency and conservation. It was enacted by the Government of India to address the growing energy demand and the need to reduce energy consumption to mitigate environmental impacts. The act established the legal framework for various energy conservation initiatives and programs. Here are some of its key features: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Mandatory Energy Audits</a:t>
            </a:r>
            <a:r>
              <a:rPr lang="en-GB" sz="2000" b="0" i="0" dirty="0">
                <a:solidFill>
                  <a:srgbClr val="374151"/>
                </a:solidFill>
                <a:effectLst/>
                <a:latin typeface="Söhne"/>
              </a:rPr>
              <a:t>: The act mandates designated energy-consuming industries and establishments to conduct regular energy audits to assess their energy consumption patterns and identify opportunities for energy conservation.</a:t>
            </a:r>
          </a:p>
        </p:txBody>
      </p:sp>
    </p:spTree>
    <p:extLst>
      <p:ext uri="{BB962C8B-B14F-4D97-AF65-F5344CB8AC3E}">
        <p14:creationId xmlns:p14="http://schemas.microsoft.com/office/powerpoint/2010/main" val="149346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2EAD5-FFFE-816F-1218-8DF3B2407EC1}"/>
              </a:ext>
            </a:extLst>
          </p:cNvPr>
          <p:cNvSpPr txBox="1"/>
          <p:nvPr/>
        </p:nvSpPr>
        <p:spPr>
          <a:xfrm>
            <a:off x="2703909" y="200025"/>
            <a:ext cx="8583216"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Bureau of Energy Efficiency (BEE)</a:t>
            </a:r>
            <a:r>
              <a:rPr lang="en-GB" sz="2000" b="0" i="0" dirty="0">
                <a:solidFill>
                  <a:srgbClr val="374151"/>
                </a:solidFill>
                <a:effectLst/>
                <a:latin typeface="Söhne"/>
              </a:rPr>
              <a:t>: The act led to the establishment of the Bureau of Energy Efficiency, a statutory body responsible for coordinating and implementing energy efficiency policies and programs across various sectors.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Standards and Labels</a:t>
            </a:r>
            <a:r>
              <a:rPr lang="en-GB" sz="2000" b="0" i="0" dirty="0">
                <a:solidFill>
                  <a:srgbClr val="374151"/>
                </a:solidFill>
                <a:effectLst/>
                <a:latin typeface="Söhne"/>
              </a:rPr>
              <a:t>: The act empowers BEE to establish energy performance standards and </a:t>
            </a:r>
            <a:r>
              <a:rPr lang="en-GB" sz="2000" b="0" i="0" dirty="0" err="1">
                <a:solidFill>
                  <a:srgbClr val="374151"/>
                </a:solidFill>
                <a:effectLst/>
                <a:latin typeface="Söhne"/>
              </a:rPr>
              <a:t>labeling</a:t>
            </a:r>
            <a:r>
              <a:rPr lang="en-GB" sz="2000" b="0" i="0" dirty="0">
                <a:solidFill>
                  <a:srgbClr val="374151"/>
                </a:solidFill>
                <a:effectLst/>
                <a:latin typeface="Söhne"/>
              </a:rPr>
              <a:t> requirements for various appliances and equipment. This helps consumers make informed choices by identifying energy-efficient products.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Conservation Building Codes</a:t>
            </a:r>
            <a:r>
              <a:rPr lang="en-GB" sz="2000" b="0" i="0" dirty="0">
                <a:solidFill>
                  <a:srgbClr val="374151"/>
                </a:solidFill>
                <a:effectLst/>
                <a:latin typeface="Söhne"/>
              </a:rPr>
              <a:t>: The act enables the development and implementation of energy conservation building codes for commercial and residential buildings, encouraging energy-efficient construction practices.</a:t>
            </a:r>
          </a:p>
        </p:txBody>
      </p:sp>
    </p:spTree>
    <p:extLst>
      <p:ext uri="{BB962C8B-B14F-4D97-AF65-F5344CB8AC3E}">
        <p14:creationId xmlns:p14="http://schemas.microsoft.com/office/powerpoint/2010/main" val="1181945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AA49D0-CA86-B8F5-E6B0-1E8D1BE9FD79}"/>
              </a:ext>
            </a:extLst>
          </p:cNvPr>
          <p:cNvSpPr txBox="1"/>
          <p:nvPr/>
        </p:nvSpPr>
        <p:spPr>
          <a:xfrm>
            <a:off x="2503885" y="655933"/>
            <a:ext cx="8326040"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Conservation Fund</a:t>
            </a:r>
            <a:r>
              <a:rPr lang="en-GB" sz="2000" b="0" i="0" dirty="0">
                <a:solidFill>
                  <a:srgbClr val="374151"/>
                </a:solidFill>
                <a:effectLst/>
                <a:latin typeface="Söhne"/>
              </a:rPr>
              <a:t>: The act established the Energy Conservation Fund, which is used to support and finance energy efficiency initiatives, research, and development projects.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Conservation Cells</a:t>
            </a:r>
            <a:r>
              <a:rPr lang="en-GB" sz="2000" b="0" i="0" dirty="0">
                <a:solidFill>
                  <a:srgbClr val="374151"/>
                </a:solidFill>
                <a:effectLst/>
                <a:latin typeface="Söhne"/>
              </a:rPr>
              <a:t>: State governments are encouraged to establish energy conservation cells to promote energy efficiency and conservation within their jurisdictions.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Public Awareness and Capacity Building</a:t>
            </a:r>
            <a:r>
              <a:rPr lang="en-GB" sz="2000" b="0" i="0" dirty="0">
                <a:solidFill>
                  <a:srgbClr val="374151"/>
                </a:solidFill>
                <a:effectLst/>
                <a:latin typeface="Söhne"/>
              </a:rPr>
              <a:t>: The act emphasizes the importance of public awareness and capacity-building initiatives to educate people about energy conservation and encourage their participation.</a:t>
            </a:r>
          </a:p>
        </p:txBody>
      </p:sp>
    </p:spTree>
    <p:extLst>
      <p:ext uri="{BB962C8B-B14F-4D97-AF65-F5344CB8AC3E}">
        <p14:creationId xmlns:p14="http://schemas.microsoft.com/office/powerpoint/2010/main" val="2186888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680E5-BF75-9901-3BAC-A3D6BCDF7218}"/>
              </a:ext>
            </a:extLst>
          </p:cNvPr>
          <p:cNvSpPr txBox="1"/>
          <p:nvPr/>
        </p:nvSpPr>
        <p:spPr>
          <a:xfrm>
            <a:off x="2589609" y="655933"/>
            <a:ext cx="8126015"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Conservation Rules</a:t>
            </a:r>
            <a:r>
              <a:rPr lang="en-GB" sz="2000" b="0" i="0" dirty="0">
                <a:solidFill>
                  <a:srgbClr val="374151"/>
                </a:solidFill>
                <a:effectLst/>
                <a:latin typeface="Söhne"/>
              </a:rPr>
              <a:t>: The act provides for the formulation of rules to facilitate the implementation of its provisions, including the regulation of energy consumption and efficiency measures.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Penalties and Enforcement</a:t>
            </a:r>
            <a:r>
              <a:rPr lang="en-GB" sz="2000" b="0" i="0" dirty="0">
                <a:solidFill>
                  <a:srgbClr val="374151"/>
                </a:solidFill>
                <a:effectLst/>
                <a:latin typeface="Söhne"/>
              </a:rPr>
              <a:t>: The act outlines penalties for non-compliance with its provisions, including failure to conduct energy audits or meet energy performance standards.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Promotion of Energy Efficiency</a:t>
            </a:r>
            <a:r>
              <a:rPr lang="en-GB" sz="2000" b="0" i="0" dirty="0">
                <a:solidFill>
                  <a:srgbClr val="374151"/>
                </a:solidFill>
                <a:effectLst/>
                <a:latin typeface="Söhne"/>
              </a:rPr>
              <a:t>: The act promotes the efficient use of energy resources across sectors, including industries, commercial establishments, transportation, and households.</a:t>
            </a:r>
          </a:p>
        </p:txBody>
      </p:sp>
    </p:spTree>
    <p:extLst>
      <p:ext uri="{BB962C8B-B14F-4D97-AF65-F5344CB8AC3E}">
        <p14:creationId xmlns:p14="http://schemas.microsoft.com/office/powerpoint/2010/main" val="546615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8176C3-498D-595A-D237-A0F69667BC64}"/>
              </a:ext>
            </a:extLst>
          </p:cNvPr>
          <p:cNvSpPr txBox="1"/>
          <p:nvPr/>
        </p:nvSpPr>
        <p:spPr>
          <a:xfrm>
            <a:off x="2561034" y="125016"/>
            <a:ext cx="8968979" cy="677724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Integration with Policies</a:t>
            </a:r>
            <a:r>
              <a:rPr lang="en-GB" sz="2000" b="0" i="0" dirty="0">
                <a:solidFill>
                  <a:srgbClr val="374151"/>
                </a:solidFill>
                <a:effectLst/>
                <a:latin typeface="Söhne"/>
              </a:rPr>
              <a:t>: The act encourages the integration of energy conservation considerations into various policies, programs, and plans of the government.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Monitoring and Reporting</a:t>
            </a:r>
            <a:r>
              <a:rPr lang="en-GB" sz="2000" b="0" i="0" dirty="0">
                <a:solidFill>
                  <a:srgbClr val="374151"/>
                </a:solidFill>
                <a:effectLst/>
                <a:latin typeface="Söhne"/>
              </a:rPr>
              <a:t>: The act establishes mechanisms for monitoring and reporting on energy consumption, energy savings, and the progress of energy efficiency initiatives.</a:t>
            </a:r>
          </a:p>
          <a:p>
            <a:pPr algn="just">
              <a:lnSpc>
                <a:spcPct val="200000"/>
              </a:lnSpc>
            </a:pPr>
            <a:r>
              <a:rPr lang="en-GB" sz="2000" b="0" i="0" dirty="0">
                <a:solidFill>
                  <a:srgbClr val="374151"/>
                </a:solidFill>
                <a:effectLst/>
                <a:latin typeface="Söhne"/>
              </a:rPr>
              <a:t>The Energy Conservation Act of 2001 plays a significant role in India's efforts to address energy security, reduce greenhouse gas emissions, and promote sustainable development. It provides a legal framework for the implementation of energy conservation measures and the establishment of energy-efficient practices across sectors, contributing to the country's overall energy and environmental goals.</a:t>
            </a:r>
          </a:p>
        </p:txBody>
      </p:sp>
    </p:spTree>
    <p:extLst>
      <p:ext uri="{BB962C8B-B14F-4D97-AF65-F5344CB8AC3E}">
        <p14:creationId xmlns:p14="http://schemas.microsoft.com/office/powerpoint/2010/main" val="1403140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EB560-4020-911B-E920-B87876732898}"/>
              </a:ext>
            </a:extLst>
          </p:cNvPr>
          <p:cNvSpPr txBox="1"/>
          <p:nvPr/>
        </p:nvSpPr>
        <p:spPr>
          <a:xfrm>
            <a:off x="3046809" y="1443841"/>
            <a:ext cx="8254603" cy="4930581"/>
          </a:xfrm>
          <a:prstGeom prst="rect">
            <a:avLst/>
          </a:prstGeom>
          <a:noFill/>
        </p:spPr>
        <p:txBody>
          <a:bodyPr wrap="square">
            <a:spAutoFit/>
          </a:bodyPr>
          <a:lstStyle/>
          <a:p>
            <a:pPr algn="just"/>
            <a:r>
              <a:rPr lang="en-GB" sz="2000" dirty="0"/>
              <a:t>				</a:t>
            </a:r>
            <a:r>
              <a:rPr lang="en-GB" sz="2000" b="1" dirty="0"/>
              <a:t>Principles of conservation of energy</a:t>
            </a:r>
          </a:p>
          <a:p>
            <a:pPr algn="just"/>
            <a:endParaRPr lang="en-GB" sz="2000" dirty="0"/>
          </a:p>
          <a:p>
            <a:pPr algn="just">
              <a:lnSpc>
                <a:spcPct val="200000"/>
              </a:lnSpc>
            </a:pPr>
            <a:r>
              <a:rPr lang="en-GB" sz="2000" dirty="0"/>
              <a:t>The principle of conservation of energy states that energy cannot be created nor be destroyed. It can be transferred from one form to other. </a:t>
            </a:r>
          </a:p>
          <a:p>
            <a:pPr algn="just">
              <a:lnSpc>
                <a:spcPct val="200000"/>
              </a:lnSpc>
            </a:pPr>
            <a:r>
              <a:rPr lang="en-GB" sz="2000" dirty="0"/>
              <a:t>A few examples of energy transformation are given below:</a:t>
            </a:r>
          </a:p>
          <a:p>
            <a:pPr algn="just"/>
            <a:endParaRPr lang="en-GB" sz="2000" dirty="0"/>
          </a:p>
          <a:p>
            <a:pPr marL="342900" indent="-342900" algn="just">
              <a:buFont typeface="Arial" panose="020B0604020202020204" pitchFamily="34" charset="0"/>
              <a:buChar char="•"/>
            </a:pPr>
            <a:r>
              <a:rPr lang="en-GB" sz="2000" dirty="0"/>
              <a:t>In an electric bulb, electrical energy is converted into light and heat energy.</a:t>
            </a:r>
          </a:p>
          <a:p>
            <a:pPr algn="just"/>
            <a:endParaRPr lang="en-GB" sz="2000" dirty="0"/>
          </a:p>
          <a:p>
            <a:pPr marL="342900" indent="-342900" algn="just">
              <a:lnSpc>
                <a:spcPct val="200000"/>
              </a:lnSpc>
              <a:buFont typeface="Arial" panose="020B0604020202020204" pitchFamily="34" charset="0"/>
              <a:buChar char="•"/>
            </a:pPr>
            <a:r>
              <a:rPr lang="en-GB" sz="2000" dirty="0"/>
              <a:t>In a microphone, sound energy is converted into electrical energy, while in a loudspeaker electrical energy is converted into sound energy.</a:t>
            </a:r>
            <a:endParaRPr lang="en-US" sz="2000" dirty="0"/>
          </a:p>
        </p:txBody>
      </p:sp>
    </p:spTree>
    <p:extLst>
      <p:ext uri="{BB962C8B-B14F-4D97-AF65-F5344CB8AC3E}">
        <p14:creationId xmlns:p14="http://schemas.microsoft.com/office/powerpoint/2010/main" val="1408754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B9BDA-4CEE-8E3A-C86D-2DCA780940D9}"/>
              </a:ext>
            </a:extLst>
          </p:cNvPr>
          <p:cNvSpPr txBox="1"/>
          <p:nvPr/>
        </p:nvSpPr>
        <p:spPr>
          <a:xfrm>
            <a:off x="2761060" y="504349"/>
            <a:ext cx="8097440"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dirty="0"/>
              <a:t>In a hydroelectric plant, water falls from a height on to a turbine causing it to turn. The turbine turns a coil in a magnetic field, thereby generating a electric current. Therefore, potential energy of the water is converted into kinetic energy of the turbine, which is converted into electrical energy.</a:t>
            </a:r>
          </a:p>
          <a:p>
            <a:pPr marL="342900" indent="-342900" algn="just">
              <a:lnSpc>
                <a:spcPct val="200000"/>
              </a:lnSpc>
              <a:buFont typeface="Arial" panose="020B0604020202020204" pitchFamily="34" charset="0"/>
              <a:buChar char="•"/>
            </a:pPr>
            <a:r>
              <a:rPr lang="en-GB" sz="2000" dirty="0"/>
              <a:t>In a cell, chemical energy is converted into electrical energy. If the cell is used to light a bulb, then the electrical energy is converted into light energy.</a:t>
            </a:r>
          </a:p>
          <a:p>
            <a:pPr marL="342900" indent="-342900" algn="just">
              <a:lnSpc>
                <a:spcPct val="200000"/>
              </a:lnSpc>
              <a:buFont typeface="Arial" panose="020B0604020202020204" pitchFamily="34" charset="0"/>
              <a:buChar char="•"/>
            </a:pPr>
            <a:r>
              <a:rPr lang="en-GB" sz="2000" dirty="0"/>
              <a:t> In the sun, nuclear energy is converted into light and heat energy. The same occurs in all nuclear reactions in stars.</a:t>
            </a:r>
            <a:endParaRPr lang="en-US" sz="2000" dirty="0"/>
          </a:p>
        </p:txBody>
      </p:sp>
    </p:spTree>
    <p:extLst>
      <p:ext uri="{BB962C8B-B14F-4D97-AF65-F5344CB8AC3E}">
        <p14:creationId xmlns:p14="http://schemas.microsoft.com/office/powerpoint/2010/main" val="2163910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F465E-6C2E-B02C-554F-36CE172FFFB2}"/>
              </a:ext>
            </a:extLst>
          </p:cNvPr>
          <p:cNvSpPr txBox="1"/>
          <p:nvPr/>
        </p:nvSpPr>
        <p:spPr>
          <a:xfrm>
            <a:off x="2646759" y="241638"/>
            <a:ext cx="7725965"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dirty="0"/>
              <a:t>When a substance is heated, heat energy is converted into kinetic energy of the molecules. Part of the energy is used to do work during expansion.</a:t>
            </a:r>
          </a:p>
          <a:p>
            <a:pPr marL="342900" indent="-342900" algn="just">
              <a:lnSpc>
                <a:spcPct val="200000"/>
              </a:lnSpc>
              <a:buFont typeface="Arial" panose="020B0604020202020204" pitchFamily="34" charset="0"/>
              <a:buChar char="•"/>
            </a:pPr>
            <a:r>
              <a:rPr lang="en-GB" sz="2000" dirty="0"/>
              <a:t>If a tungsten filament is heated, it emits electrons. Thus, heat energy is converted into electrical energy. The effect is called thermionic emission.</a:t>
            </a:r>
          </a:p>
          <a:p>
            <a:pPr marL="342900" indent="-342900" algn="just">
              <a:lnSpc>
                <a:spcPct val="200000"/>
              </a:lnSpc>
              <a:buFont typeface="Arial" panose="020B0604020202020204" pitchFamily="34" charset="0"/>
              <a:buChar char="•"/>
            </a:pPr>
            <a:r>
              <a:rPr lang="en-GB" sz="2000" dirty="0"/>
              <a:t>When a current passes through a resistance, heat is generated. Thus, electrical energy is converted into heat energy, e.g. toasters, irons, geysers, etc.</a:t>
            </a:r>
            <a:endParaRPr lang="en-US" sz="2000" dirty="0"/>
          </a:p>
        </p:txBody>
      </p:sp>
    </p:spTree>
    <p:extLst>
      <p:ext uri="{BB962C8B-B14F-4D97-AF65-F5344CB8AC3E}">
        <p14:creationId xmlns:p14="http://schemas.microsoft.com/office/powerpoint/2010/main" val="1723726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60CFA-1839-FFCD-8AFE-D58A0E7BA33E}"/>
              </a:ext>
            </a:extLst>
          </p:cNvPr>
          <p:cNvSpPr txBox="1"/>
          <p:nvPr/>
        </p:nvSpPr>
        <p:spPr>
          <a:xfrm>
            <a:off x="2818210" y="437947"/>
            <a:ext cx="7868840"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dirty="0"/>
              <a:t>In a bicycle pump, mechanical energy is converted into heat energy. Thus the pump gets hot. Of a gas is compressed, the mechanical work done gets converted into heat energy. Alternatively, is a gas is allowed to expand, it does work and its temperature falls as its energy is used up. If we rub our hands, heat is produced due to friction.</a:t>
            </a:r>
          </a:p>
          <a:p>
            <a:pPr marL="342900" indent="-342900" algn="just">
              <a:lnSpc>
                <a:spcPct val="200000"/>
              </a:lnSpc>
              <a:buFont typeface="Arial" panose="020B0604020202020204" pitchFamily="34" charset="0"/>
              <a:buChar char="•"/>
            </a:pPr>
            <a:r>
              <a:rPr lang="en-GB" sz="2000" dirty="0"/>
              <a:t>In an electric motor, electrical energy is changed into mechanical energy.</a:t>
            </a:r>
          </a:p>
          <a:p>
            <a:pPr marL="342900" indent="-342900" algn="just">
              <a:lnSpc>
                <a:spcPct val="200000"/>
              </a:lnSpc>
              <a:buFont typeface="Arial" panose="020B0604020202020204" pitchFamily="34" charset="0"/>
              <a:buChar char="•"/>
            </a:pPr>
            <a:r>
              <a:rPr lang="en-GB" sz="2000" dirty="0"/>
              <a:t>In a generator or dynamo, mechanical energy is converted into electrical energy.</a:t>
            </a:r>
            <a:endParaRPr lang="en-US" sz="2000" dirty="0"/>
          </a:p>
        </p:txBody>
      </p:sp>
    </p:spTree>
    <p:extLst>
      <p:ext uri="{BB962C8B-B14F-4D97-AF65-F5344CB8AC3E}">
        <p14:creationId xmlns:p14="http://schemas.microsoft.com/office/powerpoint/2010/main" val="3736907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740341-2631-FEE3-32B5-FF60F53D64EF}"/>
              </a:ext>
            </a:extLst>
          </p:cNvPr>
          <p:cNvSpPr txBox="1"/>
          <p:nvPr/>
        </p:nvSpPr>
        <p:spPr>
          <a:xfrm>
            <a:off x="3046810" y="1028343"/>
            <a:ext cx="8211740" cy="308392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dirty="0"/>
              <a:t>In places where there are strong winds, the winds turn the blades of a wind mill, the shaft of which turns a coil in a magnetic field, generating an electric current. Thus the energy of motion of the wind is converted into mechanical energy of the wind mill, which is converted into electrical energy as a coil is made to turn in a magnetic field.</a:t>
            </a:r>
          </a:p>
        </p:txBody>
      </p:sp>
    </p:spTree>
    <p:extLst>
      <p:ext uri="{BB962C8B-B14F-4D97-AF65-F5344CB8AC3E}">
        <p14:creationId xmlns:p14="http://schemas.microsoft.com/office/powerpoint/2010/main" val="123779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5A6EE-7A9B-5C88-50E4-362A0B40FB84}"/>
              </a:ext>
            </a:extLst>
          </p:cNvPr>
          <p:cNvSpPr txBox="1"/>
          <p:nvPr/>
        </p:nvSpPr>
        <p:spPr>
          <a:xfrm>
            <a:off x="1308538" y="0"/>
            <a:ext cx="10736317" cy="6636881"/>
          </a:xfrm>
          <a:prstGeom prst="rect">
            <a:avLst/>
          </a:prstGeom>
          <a:noFill/>
        </p:spPr>
        <p:txBody>
          <a:bodyPr wrap="square">
            <a:spAutoFit/>
          </a:bodyPr>
          <a:lstStyle/>
          <a:p>
            <a:pPr algn="just">
              <a:lnSpc>
                <a:spcPct val="200000"/>
              </a:lnSpc>
            </a:pPr>
            <a:r>
              <a:rPr lang="en-GB" sz="2400" b="1" dirty="0">
                <a:solidFill>
                  <a:srgbClr val="374151"/>
                </a:solidFill>
                <a:latin typeface="Söhne"/>
              </a:rPr>
              <a:t>Electric Energy Conservation in building heating and lighting</a:t>
            </a:r>
          </a:p>
          <a:p>
            <a:pPr algn="just">
              <a:lnSpc>
                <a:spcPct val="200000"/>
              </a:lnSpc>
            </a:pPr>
            <a:r>
              <a:rPr lang="en-GB" sz="2400" b="0" i="0" dirty="0">
                <a:solidFill>
                  <a:srgbClr val="374151"/>
                </a:solidFill>
                <a:effectLst/>
                <a:latin typeface="Söhne"/>
              </a:rPr>
              <a:t>Conserving electric energy in building heating and lighting is essential for reducing energy costs, minimizing environmental impact, and promoting sustainability. Here are some strategies and tips for conserving electric energy in these areas:</a:t>
            </a:r>
          </a:p>
          <a:p>
            <a:pPr algn="just">
              <a:lnSpc>
                <a:spcPct val="200000"/>
              </a:lnSpc>
            </a:pPr>
            <a:r>
              <a:rPr lang="en-GB" sz="2400" b="1" i="0" dirty="0">
                <a:solidFill>
                  <a:srgbClr val="374151"/>
                </a:solidFill>
                <a:effectLst/>
                <a:latin typeface="Söhne"/>
              </a:rPr>
              <a:t>Heating:</a:t>
            </a:r>
            <a:endParaRPr lang="en-GB" sz="24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Optimize Insulation:</a:t>
            </a:r>
            <a:r>
              <a:rPr lang="en-GB" sz="2400" b="0" i="0" dirty="0">
                <a:solidFill>
                  <a:srgbClr val="374151"/>
                </a:solidFill>
                <a:effectLst/>
                <a:latin typeface="Söhne"/>
              </a:rPr>
              <a:t> Proper insulation in walls, roofs, and floors helps to retain heat within the building. Inspect and upgrade insulation where necessary.</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Seal Air Leaks:</a:t>
            </a:r>
            <a:r>
              <a:rPr lang="en-GB" sz="2400" b="0" i="0" dirty="0">
                <a:solidFill>
                  <a:srgbClr val="374151"/>
                </a:solidFill>
                <a:effectLst/>
                <a:latin typeface="Söhne"/>
              </a:rPr>
              <a:t> Seal gaps and cracks in windows, doors, and building envelope to prevent cold drafts and heat loss.</a:t>
            </a:r>
          </a:p>
        </p:txBody>
      </p:sp>
    </p:spTree>
    <p:extLst>
      <p:ext uri="{BB962C8B-B14F-4D97-AF65-F5344CB8AC3E}">
        <p14:creationId xmlns:p14="http://schemas.microsoft.com/office/powerpoint/2010/main" val="622810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34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46F7C-A192-EE50-E52B-064EF4AF4876}"/>
              </a:ext>
            </a:extLst>
          </p:cNvPr>
          <p:cNvSpPr txBox="1"/>
          <p:nvPr/>
        </p:nvSpPr>
        <p:spPr>
          <a:xfrm>
            <a:off x="1345489" y="217522"/>
            <a:ext cx="9072561" cy="589821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Programmable Thermostats:</a:t>
            </a:r>
            <a:r>
              <a:rPr lang="en-GB" sz="2400" b="0" i="0" dirty="0">
                <a:solidFill>
                  <a:srgbClr val="374151"/>
                </a:solidFill>
                <a:effectLst/>
                <a:latin typeface="Söhne"/>
              </a:rPr>
              <a:t> Install programmable thermostats that can automatically adjust the temperature based on occupancy and time of day. Set lower temperatures during unoccupied periods and at night.</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Zoning:</a:t>
            </a:r>
            <a:r>
              <a:rPr lang="en-GB" sz="2400" b="0" i="0" dirty="0">
                <a:solidFill>
                  <a:srgbClr val="374151"/>
                </a:solidFill>
                <a:effectLst/>
                <a:latin typeface="Söhne"/>
              </a:rPr>
              <a:t> Implement zoning systems to heat only occupied areas, allowing you to avoid heating unused spaces.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Efficient Heating Systems:</a:t>
            </a:r>
            <a:r>
              <a:rPr lang="en-GB" sz="2400" b="0" i="0" dirty="0">
                <a:solidFill>
                  <a:srgbClr val="374151"/>
                </a:solidFill>
                <a:effectLst/>
                <a:latin typeface="Söhne"/>
              </a:rPr>
              <a:t> Invest in energy-efficient heating systems like heat pumps, high-efficiency furnaces, or boilers.</a:t>
            </a:r>
          </a:p>
        </p:txBody>
      </p:sp>
    </p:spTree>
    <p:extLst>
      <p:ext uri="{BB962C8B-B14F-4D97-AF65-F5344CB8AC3E}">
        <p14:creationId xmlns:p14="http://schemas.microsoft.com/office/powerpoint/2010/main" val="74428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E6B55-E4D2-856E-3E20-45F6B879F553}"/>
              </a:ext>
            </a:extLst>
          </p:cNvPr>
          <p:cNvSpPr txBox="1"/>
          <p:nvPr/>
        </p:nvSpPr>
        <p:spPr>
          <a:xfrm>
            <a:off x="1445419" y="594378"/>
            <a:ext cx="9301162"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Regular Maintenance:</a:t>
            </a:r>
            <a:r>
              <a:rPr lang="en-GB" sz="2400" b="0" i="0" dirty="0">
                <a:solidFill>
                  <a:srgbClr val="374151"/>
                </a:solidFill>
                <a:effectLst/>
                <a:latin typeface="Söhne"/>
              </a:rPr>
              <a:t> Keep heating equipment well-maintained by cleaning filters, tuning, and servicing them regularly to ensure optimal efficiency.</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Natural Heating:</a:t>
            </a:r>
            <a:r>
              <a:rPr lang="en-GB" sz="2400" b="0" i="0" dirty="0">
                <a:solidFill>
                  <a:srgbClr val="374151"/>
                </a:solidFill>
                <a:effectLst/>
                <a:latin typeface="Söhne"/>
              </a:rPr>
              <a:t> Take advantage of natural heating through passive solar design, which utilizes sunlight for heating during the day.</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Curtains and Blinds:</a:t>
            </a:r>
            <a:r>
              <a:rPr lang="en-GB" sz="2400" b="0" i="0" dirty="0">
                <a:solidFill>
                  <a:srgbClr val="374151"/>
                </a:solidFill>
                <a:effectLst/>
                <a:latin typeface="Söhne"/>
              </a:rPr>
              <a:t> Use curtains or blinds to keep heat in during the night and prevent excess heat gain during the day.</a:t>
            </a:r>
          </a:p>
        </p:txBody>
      </p:sp>
    </p:spTree>
    <p:extLst>
      <p:ext uri="{BB962C8B-B14F-4D97-AF65-F5344CB8AC3E}">
        <p14:creationId xmlns:p14="http://schemas.microsoft.com/office/powerpoint/2010/main" val="6303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F965B-3401-F0F2-F3A9-A48C534E8F87}"/>
              </a:ext>
            </a:extLst>
          </p:cNvPr>
          <p:cNvSpPr txBox="1"/>
          <p:nvPr/>
        </p:nvSpPr>
        <p:spPr>
          <a:xfrm>
            <a:off x="1659731" y="286601"/>
            <a:ext cx="9541670" cy="6161687"/>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Lighting:</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LED Lighting:</a:t>
            </a:r>
            <a:r>
              <a:rPr lang="en-GB" sz="2000" b="0" i="0" dirty="0">
                <a:solidFill>
                  <a:srgbClr val="374151"/>
                </a:solidFill>
                <a:effectLst/>
                <a:latin typeface="Söhne"/>
              </a:rPr>
              <a:t> Replace incandescent and fluorescent bulbs with energy-efficient LED lights, which consume significantly less electricity and last longer.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Occupancy Sensors:</a:t>
            </a:r>
            <a:r>
              <a:rPr lang="en-GB" sz="2000" b="0" i="0" dirty="0">
                <a:solidFill>
                  <a:srgbClr val="374151"/>
                </a:solidFill>
                <a:effectLst/>
                <a:latin typeface="Söhne"/>
              </a:rPr>
              <a:t> Install occupancy sensors that automatically turn off lights in unoccupied rooms or areas.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Daylight Harvesting:</a:t>
            </a:r>
            <a:r>
              <a:rPr lang="en-GB" sz="2000" b="0" i="0" dirty="0">
                <a:solidFill>
                  <a:srgbClr val="374151"/>
                </a:solidFill>
                <a:effectLst/>
                <a:latin typeface="Söhne"/>
              </a:rPr>
              <a:t> Use natural daylight as much as possible. Position workspaces near windows and use </a:t>
            </a:r>
            <a:r>
              <a:rPr lang="en-GB" sz="2000" b="0" i="0" dirty="0" err="1">
                <a:solidFill>
                  <a:srgbClr val="374151"/>
                </a:solidFill>
                <a:effectLst/>
                <a:latin typeface="Söhne"/>
              </a:rPr>
              <a:t>light-colored</a:t>
            </a:r>
            <a:r>
              <a:rPr lang="en-GB" sz="2000" b="0" i="0" dirty="0">
                <a:solidFill>
                  <a:srgbClr val="374151"/>
                </a:solidFill>
                <a:effectLst/>
                <a:latin typeface="Söhne"/>
              </a:rPr>
              <a:t>, reflective surfaces to maximize natural light distribution.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Task Lighting:</a:t>
            </a:r>
            <a:r>
              <a:rPr lang="en-GB" sz="2000" b="0" i="0" dirty="0">
                <a:solidFill>
                  <a:srgbClr val="374151"/>
                </a:solidFill>
                <a:effectLst/>
                <a:latin typeface="Söhne"/>
              </a:rPr>
              <a:t> Encourage the use of task lighting (e.g., desk lamps) rather than lighting entire rooms or spaces.</a:t>
            </a:r>
          </a:p>
        </p:txBody>
      </p:sp>
    </p:spTree>
    <p:extLst>
      <p:ext uri="{BB962C8B-B14F-4D97-AF65-F5344CB8AC3E}">
        <p14:creationId xmlns:p14="http://schemas.microsoft.com/office/powerpoint/2010/main" val="1303647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4558</TotalTime>
  <Words>6328</Words>
  <Application>Microsoft Office PowerPoint</Application>
  <PresentationFormat>Widescreen</PresentationFormat>
  <Paragraphs>260</Paragraphs>
  <Slides>60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Arial</vt:lpstr>
      <vt:lpstr>Calibri</vt:lpstr>
      <vt:lpstr>Cambria Math</vt:lpstr>
      <vt:lpstr>Corbel</vt:lpstr>
      <vt:lpstr>Courier New</vt:lpstr>
      <vt:lpstr>Heebo</vt:lpstr>
      <vt:lpstr>MathJax_Main</vt:lpstr>
      <vt:lpstr>MathJax_Math-italic</vt:lpstr>
      <vt:lpstr>Nunito</vt:lpstr>
      <vt:lpstr>Söhne</vt:lpstr>
      <vt:lpstr>Symbol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Jyoti Mehra</cp:lastModifiedBy>
  <cp:revision>286</cp:revision>
  <dcterms:created xsi:type="dcterms:W3CDTF">2022-01-21T14:16:00Z</dcterms:created>
  <dcterms:modified xsi:type="dcterms:W3CDTF">2023-10-09T16:32:44Z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