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75"/>
  </p:notesMasterIdLst>
  <p:sldIdLst>
    <p:sldId id="281" r:id="rId2"/>
    <p:sldId id="268" r:id="rId3"/>
    <p:sldId id="332" r:id="rId4"/>
    <p:sldId id="270" r:id="rId5"/>
    <p:sldId id="271" r:id="rId6"/>
    <p:sldId id="272" r:id="rId7"/>
    <p:sldId id="273" r:id="rId8"/>
    <p:sldId id="286" r:id="rId9"/>
    <p:sldId id="288" r:id="rId10"/>
    <p:sldId id="290" r:id="rId11"/>
    <p:sldId id="291" r:id="rId12"/>
    <p:sldId id="292" r:id="rId13"/>
    <p:sldId id="293" r:id="rId14"/>
    <p:sldId id="295" r:id="rId15"/>
    <p:sldId id="296" r:id="rId16"/>
    <p:sldId id="297" r:id="rId17"/>
    <p:sldId id="298" r:id="rId18"/>
    <p:sldId id="331"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4" r:id="rId33"/>
    <p:sldId id="315" r:id="rId34"/>
    <p:sldId id="317" r:id="rId35"/>
    <p:sldId id="318" r:id="rId36"/>
    <p:sldId id="319" r:id="rId37"/>
    <p:sldId id="320" r:id="rId38"/>
    <p:sldId id="321" r:id="rId39"/>
    <p:sldId id="322" r:id="rId40"/>
    <p:sldId id="323" r:id="rId41"/>
    <p:sldId id="324" r:id="rId42"/>
    <p:sldId id="325" r:id="rId43"/>
    <p:sldId id="327" r:id="rId44"/>
    <p:sldId id="328" r:id="rId45"/>
    <p:sldId id="330" r:id="rId46"/>
    <p:sldId id="333" r:id="rId47"/>
    <p:sldId id="334" r:id="rId48"/>
    <p:sldId id="335" r:id="rId49"/>
    <p:sldId id="337" r:id="rId50"/>
    <p:sldId id="338" r:id="rId51"/>
    <p:sldId id="339" r:id="rId52"/>
    <p:sldId id="340" r:id="rId53"/>
    <p:sldId id="341" r:id="rId54"/>
    <p:sldId id="342" r:id="rId55"/>
    <p:sldId id="343" r:id="rId56"/>
    <p:sldId id="344" r:id="rId57"/>
    <p:sldId id="345" r:id="rId58"/>
    <p:sldId id="346" r:id="rId59"/>
    <p:sldId id="347" r:id="rId60"/>
    <p:sldId id="348" r:id="rId61"/>
    <p:sldId id="349" r:id="rId62"/>
    <p:sldId id="350" r:id="rId63"/>
    <p:sldId id="351" r:id="rId64"/>
    <p:sldId id="352" r:id="rId65"/>
    <p:sldId id="353" r:id="rId66"/>
    <p:sldId id="354" r:id="rId67"/>
    <p:sldId id="355" r:id="rId68"/>
    <p:sldId id="356" r:id="rId69"/>
    <p:sldId id="357" r:id="rId70"/>
    <p:sldId id="358" r:id="rId71"/>
    <p:sldId id="359" r:id="rId72"/>
    <p:sldId id="360" r:id="rId73"/>
    <p:sldId id="361"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4" autoAdjust="0"/>
  </p:normalViewPr>
  <p:slideViewPr>
    <p:cSldViewPr snapToGrid="0">
      <p:cViewPr varScale="1">
        <p:scale>
          <a:sx n="86" d="100"/>
          <a:sy n="86" d="100"/>
        </p:scale>
        <p:origin x="708" y="90"/>
      </p:cViewPr>
      <p:guideLst>
        <p:guide orient="horz" pos="2160"/>
        <p:guide pos="385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D9C07-91E9-43B4-84FE-8E92358369D5}" type="datetimeFigureOut">
              <a:rPr lang="en-US" smtClean="0"/>
              <a:t>8/17/2023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8705B-B6E4-4F3B-8482-920F238A87A3}" type="slidenum">
              <a:rPr lang="en-US" smtClean="0"/>
              <a:t>‹#›</a:t>
            </a:fld>
            <a:endParaRPr lang="en-US"/>
          </a:p>
        </p:txBody>
      </p:sp>
    </p:spTree>
    <p:extLst>
      <p:ext uri="{BB962C8B-B14F-4D97-AF65-F5344CB8AC3E}">
        <p14:creationId xmlns:p14="http://schemas.microsoft.com/office/powerpoint/2010/main" val="2766097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A8705B-B6E4-4F3B-8482-920F238A87A3}" type="slidenum">
              <a:rPr lang="en-US" smtClean="0"/>
              <a:t>4</a:t>
            </a:fld>
            <a:endParaRPr lang="en-US"/>
          </a:p>
        </p:txBody>
      </p:sp>
    </p:spTree>
    <p:extLst>
      <p:ext uri="{BB962C8B-B14F-4D97-AF65-F5344CB8AC3E}">
        <p14:creationId xmlns:p14="http://schemas.microsoft.com/office/powerpoint/2010/main" val="3413776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17-08-2023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424297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84713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319621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4055626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788347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399436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2938574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232228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925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7174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17-08-2023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58439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2FE8BE-4BE9-4AF3-89BB-0669E85BAF11}" type="datetimeFigureOut">
              <a:rPr lang="en-IN" smtClean="0"/>
              <a:pPr/>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257059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2FE8BE-4BE9-4AF3-89BB-0669E85BAF11}" type="datetimeFigureOut">
              <a:rPr lang="en-IN" smtClean="0"/>
              <a:pPr/>
              <a:t>17-08-2023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3018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2FE8BE-4BE9-4AF3-89BB-0669E85BAF11}" type="datetimeFigureOut">
              <a:rPr lang="en-IN" smtClean="0"/>
              <a:pPr/>
              <a:t>17-08-2023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76833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FE8BE-4BE9-4AF3-89BB-0669E85BAF11}" type="datetimeFigureOut">
              <a:rPr lang="en-IN" smtClean="0"/>
              <a:pPr/>
              <a:t>17-08-2023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07965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14540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17-08-2023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05731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2FE8BE-4BE9-4AF3-89BB-0669E85BAF11}" type="datetimeFigureOut">
              <a:rPr lang="en-IN" smtClean="0"/>
              <a:pPr/>
              <a:t>17-08-2023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702F4A-AFAA-445A-88B3-5F0928CFAB69}" type="slidenum">
              <a:rPr lang="en-IN" smtClean="0"/>
              <a:pPr/>
              <a:t>‹#›</a:t>
            </a:fld>
            <a:endParaRPr lang="en-IN"/>
          </a:p>
        </p:txBody>
      </p:sp>
    </p:spTree>
    <p:extLst>
      <p:ext uri="{BB962C8B-B14F-4D97-AF65-F5344CB8AC3E}">
        <p14:creationId xmlns:p14="http://schemas.microsoft.com/office/powerpoint/2010/main" val="150584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5751" y="1351896"/>
            <a:ext cx="8517698" cy="440120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endParaRPr lang="en-US" sz="4000" b="1" dirty="0">
              <a:latin typeface="Calibri" pitchFamily="34" charset="0"/>
            </a:endParaRPr>
          </a:p>
          <a:p>
            <a:pPr algn="ctr"/>
            <a:r>
              <a:rPr lang="en-US" sz="4000" b="1" dirty="0">
                <a:latin typeface="Calibri" pitchFamily="34" charset="0"/>
              </a:rPr>
              <a:t>Commercial </a:t>
            </a:r>
          </a:p>
          <a:p>
            <a:pPr algn="ctr"/>
            <a:r>
              <a:rPr lang="en-US" sz="4000" b="1" dirty="0">
                <a:latin typeface="Calibri" pitchFamily="34" charset="0"/>
              </a:rPr>
              <a:t>and </a:t>
            </a:r>
          </a:p>
          <a:p>
            <a:pPr algn="ctr"/>
            <a:r>
              <a:rPr lang="en-US" sz="4000" b="1" dirty="0">
                <a:latin typeface="Calibri" pitchFamily="34" charset="0"/>
              </a:rPr>
              <a:t>Non-Commercial Energy</a:t>
            </a:r>
          </a:p>
          <a:p>
            <a:pPr algn="ctr"/>
            <a:endParaRPr lang="en-US" sz="4000" b="1" dirty="0">
              <a:latin typeface="Calibri" pitchFamily="34" charset="0"/>
            </a:endParaRPr>
          </a:p>
          <a:p>
            <a:pPr algn="ctr"/>
            <a:endParaRPr lang="en-US" sz="4000" b="1" dirty="0">
              <a:latin typeface="Calibri" pitchFamily="34" charset="0"/>
            </a:endParaRPr>
          </a:p>
          <a:p>
            <a:pPr algn="ctr"/>
            <a:r>
              <a:rPr lang="en-US" sz="4000" b="1" dirty="0">
                <a:latin typeface="Calibri" pitchFamily="34" charset="0"/>
              </a:rPr>
              <a:t> </a:t>
            </a:r>
            <a:endParaRPr lang="en-IN" sz="4000" b="1" dirty="0">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B7CB340-2336-615D-B888-F2B73A9184F7}"/>
              </a:ext>
            </a:extLst>
          </p:cNvPr>
          <p:cNvSpPr txBox="1"/>
          <p:nvPr/>
        </p:nvSpPr>
        <p:spPr>
          <a:xfrm>
            <a:off x="1552575" y="871094"/>
            <a:ext cx="9791700" cy="5361468"/>
          </a:xfrm>
          <a:prstGeom prst="rect">
            <a:avLst/>
          </a:prstGeom>
          <a:noFill/>
        </p:spPr>
        <p:txBody>
          <a:bodyPr wrap="square">
            <a:spAutoFit/>
          </a:bodyPr>
          <a:lstStyle/>
          <a:p>
            <a:r>
              <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p>
          <a:p>
            <a:r>
              <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Primary Energy Resources</a:t>
            </a:r>
          </a:p>
          <a:p>
            <a:endPar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200000"/>
              </a:lnSpc>
              <a:buFont typeface="Arial" panose="020B0604020202020204" pitchFamily="34" charset="0"/>
              <a:buChar char="•"/>
            </a:pPr>
            <a:r>
              <a:rPr lang="en-GB" sz="2000" b="0" i="0" dirty="0">
                <a:solidFill>
                  <a:srgbClr val="2E2E2E"/>
                </a:solidFill>
                <a:effectLst/>
                <a:latin typeface="Söhne"/>
              </a:rPr>
              <a:t>The world's primary energy sources are fossil fuels such as crude oil, natural gas, and coal. </a:t>
            </a:r>
          </a:p>
          <a:p>
            <a:pPr marL="342900" indent="-342900" algn="just">
              <a:lnSpc>
                <a:spcPct val="200000"/>
              </a:lnSpc>
              <a:buFont typeface="Arial" panose="020B0604020202020204" pitchFamily="34" charset="0"/>
              <a:buChar char="•"/>
            </a:pPr>
            <a:r>
              <a:rPr lang="en-GB" sz="2000" b="0" i="0" dirty="0">
                <a:solidFill>
                  <a:srgbClr val="2E2E2E"/>
                </a:solidFill>
                <a:effectLst/>
                <a:latin typeface="Söhne"/>
              </a:rPr>
              <a:t>Despite being a non-renewable resource, fossil fuels continue to be in great demand due to their affordability and dependability. </a:t>
            </a:r>
          </a:p>
          <a:p>
            <a:pPr marL="342900" indent="-342900" algn="just">
              <a:lnSpc>
                <a:spcPct val="200000"/>
              </a:lnSpc>
              <a:buFont typeface="Arial" panose="020B0604020202020204" pitchFamily="34" charset="0"/>
              <a:buChar char="•"/>
            </a:pPr>
            <a:r>
              <a:rPr lang="en-GB" sz="2000" b="0" i="0" dirty="0">
                <a:solidFill>
                  <a:srgbClr val="2E2E2E"/>
                </a:solidFill>
                <a:effectLst/>
                <a:latin typeface="Söhne"/>
              </a:rPr>
              <a:t>Fossil fuels play an important part in energy production and the global economy, from heating and lighting homes to fueling automobiles.</a:t>
            </a:r>
            <a:endParaRPr lang="en-GB" sz="2000" dirty="0">
              <a:solidFill>
                <a:srgbClr val="374151"/>
              </a:solidFill>
              <a:latin typeface="Söhne"/>
            </a:endParaRP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These resources are the fundamental sources of energy that drive the energy production processes and fuel our everyday activities. </a:t>
            </a:r>
            <a:endParaRPr lang="en-GB" sz="2000" dirty="0">
              <a:solidFill>
                <a:srgbClr val="374151"/>
              </a:solidFill>
              <a:latin typeface="Söhne"/>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089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F4AD574-2028-150A-C062-9CEAD5CCCB65}"/>
              </a:ext>
            </a:extLst>
          </p:cNvPr>
          <p:cNvSpPr txBox="1"/>
          <p:nvPr/>
        </p:nvSpPr>
        <p:spPr>
          <a:xfrm>
            <a:off x="1728787" y="551587"/>
            <a:ext cx="9544051" cy="6284797"/>
          </a:xfrm>
          <a:prstGeom prst="rect">
            <a:avLst/>
          </a:prstGeom>
          <a:noFill/>
        </p:spPr>
        <p:txBody>
          <a:bodyPr wrap="square">
            <a:spAutoFit/>
          </a:bodyPr>
          <a:lstStyle/>
          <a:p>
            <a:pPr algn="just">
              <a:lnSpc>
                <a:spcPct val="200000"/>
              </a:lnSpc>
            </a:pPr>
            <a:endParaRPr lang="en-GB" sz="2000" b="0" i="0" dirty="0">
              <a:solidFill>
                <a:srgbClr val="374151"/>
              </a:solidFill>
              <a:effectLst/>
              <a:latin typeface="Söhne"/>
            </a:endParaRPr>
          </a:p>
          <a:p>
            <a:pPr algn="just">
              <a:lnSpc>
                <a:spcPct val="200000"/>
              </a:lnSpc>
            </a:pPr>
            <a:r>
              <a:rPr lang="en-GB" sz="2000" dirty="0">
                <a:solidFill>
                  <a:srgbClr val="374151"/>
                </a:solidFill>
                <a:latin typeface="Söhne"/>
              </a:rPr>
              <a:t>T</a:t>
            </a:r>
            <a:r>
              <a:rPr lang="en-GB" sz="2000" b="0" i="0" dirty="0">
                <a:solidFill>
                  <a:srgbClr val="374151"/>
                </a:solidFill>
                <a:effectLst/>
                <a:latin typeface="Söhne"/>
              </a:rPr>
              <a:t>he most common primary energy resources are:</a:t>
            </a:r>
            <a:endParaRPr lang="en-GB" sz="2000" dirty="0">
              <a:solidFill>
                <a:srgbClr val="374151"/>
              </a:solidFill>
              <a:latin typeface="Söhne"/>
            </a:endParaRPr>
          </a:p>
          <a:p>
            <a:pPr algn="just">
              <a:lnSpc>
                <a:spcPct val="200000"/>
              </a:lnSpc>
            </a:pPr>
            <a:r>
              <a:rPr lang="en-GB" sz="2000" b="1" i="0" dirty="0">
                <a:solidFill>
                  <a:srgbClr val="374151"/>
                </a:solidFill>
                <a:effectLst/>
                <a:latin typeface="Söhne"/>
              </a:rPr>
              <a:t>								</a:t>
            </a:r>
            <a:r>
              <a:rPr lang="en-GB" sz="2400" b="1" i="0" dirty="0">
                <a:solidFill>
                  <a:srgbClr val="374151"/>
                </a:solidFill>
                <a:effectLst/>
                <a:latin typeface="Söhne"/>
              </a:rPr>
              <a:t>Fossil Fuels </a:t>
            </a:r>
            <a:endParaRPr lang="en-GB" sz="2000" b="1"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Petroleum (Crude Oil): </a:t>
            </a:r>
            <a:r>
              <a:rPr lang="en-GB" sz="2000" b="0" i="0" dirty="0">
                <a:solidFill>
                  <a:srgbClr val="374151"/>
                </a:solidFill>
                <a:effectLst/>
                <a:latin typeface="Söhne"/>
              </a:rPr>
              <a:t>A liquid fossil fuel composed of hydrocarbons, used for transportation, heating, and as a feedstock in various industries. </a:t>
            </a:r>
            <a:endParaRPr lang="en-GB" sz="2000" dirty="0">
              <a:solidFill>
                <a:srgbClr val="374151"/>
              </a:solidFill>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Natural Gas</a:t>
            </a:r>
            <a:r>
              <a:rPr lang="en-GB" sz="2000" b="0" i="0" dirty="0">
                <a:solidFill>
                  <a:srgbClr val="374151"/>
                </a:solidFill>
                <a:effectLst/>
                <a:latin typeface="Söhne"/>
              </a:rPr>
              <a:t>: A gaseous fossil fuel consisting mainly of methane. It is used for electricity generation, heating, cooking, and industrial purposes.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Coal</a:t>
            </a:r>
            <a:r>
              <a:rPr lang="en-GB" sz="2000" b="0" i="0" dirty="0">
                <a:solidFill>
                  <a:srgbClr val="374151"/>
                </a:solidFill>
                <a:effectLst/>
                <a:latin typeface="Söhne"/>
              </a:rPr>
              <a:t>: A solid fossil fuel formed from the remains of plants that lived millions of years ago. It is primarily used for electricity generation and industrial processes.</a:t>
            </a:r>
          </a:p>
          <a:p>
            <a:pPr marL="342900" indent="-342900" algn="just">
              <a:lnSpc>
                <a:spcPct val="200000"/>
              </a:lnSpc>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74424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1EFD047-126B-B241-BE32-CF20575BD167}"/>
              </a:ext>
            </a:extLst>
          </p:cNvPr>
          <p:cNvSpPr txBox="1"/>
          <p:nvPr/>
        </p:nvSpPr>
        <p:spPr>
          <a:xfrm>
            <a:off x="1809749" y="-428625"/>
            <a:ext cx="9029700" cy="7023461"/>
          </a:xfrm>
          <a:prstGeom prst="rect">
            <a:avLst/>
          </a:prstGeom>
          <a:noFill/>
        </p:spPr>
        <p:txBody>
          <a:bodyPr wrap="square">
            <a:spAutoFit/>
          </a:bodyPr>
          <a:lstStyle/>
          <a:p>
            <a:pPr algn="just">
              <a:lnSpc>
                <a:spcPct val="200000"/>
              </a:lnSpc>
            </a:pPr>
            <a:r>
              <a:rPr lang="en-GB" sz="2400" b="1" i="0" dirty="0">
                <a:solidFill>
                  <a:srgbClr val="374151"/>
                </a:solidFill>
                <a:effectLst/>
                <a:latin typeface="Söhne"/>
              </a:rPr>
              <a:t>				</a:t>
            </a:r>
            <a:endParaRPr lang="en-GB" sz="2400" b="1" dirty="0">
              <a:solidFill>
                <a:srgbClr val="374151"/>
              </a:solidFill>
              <a:latin typeface="Söhne"/>
            </a:endParaRPr>
          </a:p>
          <a:p>
            <a:pPr marL="342900" indent="-342900" algn="just">
              <a:lnSpc>
                <a:spcPct val="200000"/>
              </a:lnSpc>
              <a:buFont typeface="Arial" panose="020B0604020202020204" pitchFamily="34" charset="0"/>
              <a:buChar char="•"/>
            </a:pPr>
            <a:r>
              <a:rPr lang="en-GB" sz="2000" b="1" dirty="0">
                <a:solidFill>
                  <a:srgbClr val="374151"/>
                </a:solidFill>
                <a:latin typeface="Söhne"/>
              </a:rPr>
              <a:t>Nuclear Energy: </a:t>
            </a:r>
            <a:r>
              <a:rPr lang="en-GB" sz="2000" dirty="0">
                <a:solidFill>
                  <a:srgbClr val="374151"/>
                </a:solidFill>
                <a:latin typeface="Söhne"/>
              </a:rPr>
              <a:t>R</a:t>
            </a:r>
            <a:r>
              <a:rPr lang="en-GB" sz="2000" b="0" i="0" dirty="0">
                <a:solidFill>
                  <a:srgbClr val="757575"/>
                </a:solidFill>
                <a:effectLst/>
                <a:latin typeface="Söhne"/>
              </a:rPr>
              <a:t>adioactive minerals (uranium or plutonium) release the energy inside their atoms when the nucleus is broken apart through the process of nuclear fission to release heat, which can then be harnessed to generate electricity. </a:t>
            </a:r>
            <a:endParaRPr lang="en-GB" sz="2000" b="0" i="0" dirty="0">
              <a:solidFill>
                <a:srgbClr val="374151"/>
              </a:solidFill>
              <a:effectLst/>
              <a:latin typeface="Söhne"/>
            </a:endParaRPr>
          </a:p>
          <a:p>
            <a:pPr algn="just">
              <a:lnSpc>
                <a:spcPct val="200000"/>
              </a:lnSpc>
            </a:pPr>
            <a:r>
              <a:rPr lang="en-GB" sz="2400" b="1" i="0" dirty="0">
                <a:solidFill>
                  <a:srgbClr val="374151"/>
                </a:solidFill>
                <a:effectLst/>
                <a:latin typeface="Söhne"/>
              </a:rPr>
              <a:t>						Renewable Energy Sources</a:t>
            </a:r>
            <a:r>
              <a:rPr lang="en-GB" sz="2400" b="0" i="0" dirty="0">
                <a:solidFill>
                  <a:srgbClr val="374151"/>
                </a:solidFill>
                <a:effectLst/>
                <a:latin typeface="Söhne"/>
              </a:rPr>
              <a:t> </a:t>
            </a:r>
            <a:endParaRPr lang="en-GB" sz="2400" dirty="0">
              <a:solidFill>
                <a:srgbClr val="374151"/>
              </a:solidFill>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Solar Energy</a:t>
            </a:r>
            <a:r>
              <a:rPr lang="en-GB" sz="2000" b="0" i="0" dirty="0">
                <a:solidFill>
                  <a:srgbClr val="374151"/>
                </a:solidFill>
                <a:effectLst/>
                <a:latin typeface="Söhne"/>
              </a:rPr>
              <a:t>: </a:t>
            </a:r>
            <a:r>
              <a:rPr lang="en-GB" sz="2000" b="0" i="0" dirty="0">
                <a:solidFill>
                  <a:srgbClr val="757575"/>
                </a:solidFill>
                <a:effectLst/>
                <a:latin typeface="Söhne"/>
              </a:rPr>
              <a:t>With regards to solar radiation, its energy can be harnessed in two ways: as solar thermal energy (i.e., heat) or as photovoltaic solar energy, which allows the energy from the sun to be transformed directly into electricity.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Wind Energy</a:t>
            </a:r>
            <a:r>
              <a:rPr lang="en-GB" sz="2000" b="0" i="0" dirty="0">
                <a:solidFill>
                  <a:srgbClr val="374151"/>
                </a:solidFill>
                <a:effectLst/>
                <a:latin typeface="Söhne"/>
              </a:rPr>
              <a:t>: Generated by harnessing the kinetic energy of the wind through wind turbines to produce electricity.</a:t>
            </a:r>
          </a:p>
        </p:txBody>
      </p:sp>
    </p:spTree>
    <p:extLst>
      <p:ext uri="{BB962C8B-B14F-4D97-AF65-F5344CB8AC3E}">
        <p14:creationId xmlns:p14="http://schemas.microsoft.com/office/powerpoint/2010/main" val="3696854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3618AF4-A1B7-E889-A26B-D8AFCF923BBF}"/>
              </a:ext>
            </a:extLst>
          </p:cNvPr>
          <p:cNvSpPr txBox="1"/>
          <p:nvPr/>
        </p:nvSpPr>
        <p:spPr>
          <a:xfrm>
            <a:off x="1685925" y="951637"/>
            <a:ext cx="8586787" cy="515955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b="0" i="0" dirty="0">
                <a:solidFill>
                  <a:srgbClr val="374151"/>
                </a:solidFill>
                <a:effectLst/>
                <a:latin typeface="Söhne"/>
              </a:rPr>
              <a:t>. </a:t>
            </a:r>
            <a:r>
              <a:rPr lang="en-GB" sz="2400" b="1" i="0" dirty="0">
                <a:solidFill>
                  <a:srgbClr val="374151"/>
                </a:solidFill>
                <a:effectLst/>
                <a:latin typeface="Söhne"/>
              </a:rPr>
              <a:t>Hydropower</a:t>
            </a:r>
            <a:r>
              <a:rPr lang="en-GB" sz="2400" b="0" i="0" dirty="0">
                <a:solidFill>
                  <a:srgbClr val="374151"/>
                </a:solidFill>
                <a:effectLst/>
                <a:latin typeface="Söhne"/>
              </a:rPr>
              <a:t>: Energy obtained from moving water (rivers, dams, tides) used to generate electricity in hydroelectric power plants.</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Biomass</a:t>
            </a:r>
            <a:r>
              <a:rPr lang="en-GB" sz="2400" b="0" i="0" dirty="0">
                <a:solidFill>
                  <a:srgbClr val="374151"/>
                </a:solidFill>
                <a:effectLst/>
                <a:latin typeface="Söhne"/>
              </a:rPr>
              <a:t>: Organic materials such as wood, crop residues, and animal waste, which can be burned for heat or converted into biogas or biofuels. </a:t>
            </a:r>
            <a:endParaRPr lang="en-GB" sz="2400" dirty="0">
              <a:solidFill>
                <a:srgbClr val="374151"/>
              </a:solidFill>
              <a:latin typeface="Söhne"/>
            </a:endParaRP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Geothermal Energy</a:t>
            </a:r>
            <a:r>
              <a:rPr lang="en-GB" sz="2400" b="0" i="0" dirty="0">
                <a:solidFill>
                  <a:srgbClr val="374151"/>
                </a:solidFill>
                <a:effectLst/>
                <a:latin typeface="Söhne"/>
              </a:rPr>
              <a:t>: Heat from the Earth's core that can be utilized for electricity generation and heating.</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6573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25D410C-67C3-974F-D609-9888585BAD27}"/>
              </a:ext>
            </a:extLst>
          </p:cNvPr>
          <p:cNvSpPr txBox="1"/>
          <p:nvPr/>
        </p:nvSpPr>
        <p:spPr>
          <a:xfrm>
            <a:off x="1802606" y="317450"/>
            <a:ext cx="8586787" cy="66368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b="0" i="0" dirty="0">
                <a:solidFill>
                  <a:srgbClr val="374151"/>
                </a:solidFill>
                <a:effectLst/>
                <a:latin typeface="Söhne"/>
              </a:rPr>
              <a:t>These primary energy resources play a crucial role in meeting the world's energy demands. However, their use has environmental and sustainability implications, which has led to a growing emphasis on transitioning to cleaner and more sustainable energy sources, such as renewable energy sources. </a:t>
            </a:r>
          </a:p>
          <a:p>
            <a:pPr marL="342900" indent="-342900" algn="just">
              <a:lnSpc>
                <a:spcPct val="200000"/>
              </a:lnSpc>
              <a:buFont typeface="Arial" panose="020B0604020202020204" pitchFamily="34" charset="0"/>
              <a:buChar char="•"/>
            </a:pPr>
            <a:r>
              <a:rPr lang="en-GB" sz="2400" b="0" i="0" dirty="0">
                <a:solidFill>
                  <a:srgbClr val="374151"/>
                </a:solidFill>
                <a:effectLst/>
                <a:latin typeface="Söhne"/>
              </a:rPr>
              <a:t>With the technology advancement and continuous changing energy policies, the energy mix is continually changing to address the challenges of energy security, climate change, and resource depletion.</a:t>
            </a:r>
            <a:endParaRPr lang="en-GB"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3038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2CF3DA9-6FEB-0371-C639-6FA1CDEF2A60}"/>
              </a:ext>
            </a:extLst>
          </p:cNvPr>
          <p:cNvSpPr txBox="1"/>
          <p:nvPr/>
        </p:nvSpPr>
        <p:spPr>
          <a:xfrm>
            <a:off x="1600201" y="521852"/>
            <a:ext cx="9001124" cy="5053691"/>
          </a:xfrm>
          <a:prstGeom prst="rect">
            <a:avLst/>
          </a:prstGeom>
          <a:noFill/>
        </p:spPr>
        <p:txBody>
          <a:bodyPr wrap="square">
            <a:spAutoFit/>
          </a:bodyPr>
          <a:lstStyle/>
          <a:p>
            <a:pPr lvl="4" algn="just">
              <a:lnSpc>
                <a:spcPct val="200000"/>
              </a:lnSpc>
            </a:pPr>
            <a:r>
              <a:rPr lang="en-GB" sz="2000" b="0" i="0" dirty="0">
                <a:solidFill>
                  <a:srgbClr val="374151"/>
                </a:solidFill>
                <a:effectLst/>
                <a:latin typeface="Söhne"/>
              </a:rPr>
              <a:t>	</a:t>
            </a:r>
            <a:r>
              <a:rPr lang="en-GB" sz="2400" b="1" i="0" dirty="0">
                <a:solidFill>
                  <a:srgbClr val="374151"/>
                </a:solidFill>
                <a:effectLst/>
                <a:latin typeface="Söhne"/>
              </a:rPr>
              <a:t>Commercial Energy Production</a:t>
            </a:r>
            <a:endParaRPr lang="en-GB" sz="2000" b="1" dirty="0">
              <a:solidFill>
                <a:srgbClr val="374151"/>
              </a:solidFill>
              <a:latin typeface="Söhne"/>
            </a:endParaRP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Commercial energy production refers to the generation of energy on a large scale by entities within the formal energy sector, primarily for commercial purposes and to meet the energy demands of industries, businesses, and households.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This energy production is often carried out by private or public utility companies, which are part of the energy industry.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The generated energy is then sold to consumers through various distribution channels, making it available for commercial use.</a:t>
            </a:r>
            <a:endPar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9489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F4BF9D2-1634-530B-9BD1-07C83D85D66C}"/>
              </a:ext>
            </a:extLst>
          </p:cNvPr>
          <p:cNvSpPr txBox="1"/>
          <p:nvPr/>
        </p:nvSpPr>
        <p:spPr>
          <a:xfrm>
            <a:off x="1771649" y="348156"/>
            <a:ext cx="8929688" cy="6161687"/>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Thermal Power Plants</a:t>
            </a:r>
            <a:endParaRPr lang="en-GB" sz="2000" b="1" dirty="0">
              <a:solidFill>
                <a:srgbClr val="374151"/>
              </a:solidFill>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Coal-Fired Power Plants</a:t>
            </a:r>
            <a:r>
              <a:rPr lang="en-GB" sz="2000" b="0" i="0" dirty="0">
                <a:solidFill>
                  <a:srgbClr val="374151"/>
                </a:solidFill>
                <a:effectLst/>
                <a:latin typeface="Söhne"/>
              </a:rPr>
              <a:t>: These plants burn coal to produce steam, which drives turbines connected to electricity generators. </a:t>
            </a:r>
            <a:endParaRPr lang="en-GB" sz="2000" dirty="0">
              <a:solidFill>
                <a:srgbClr val="374151"/>
              </a:solidFill>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Natural Gas Power Plants</a:t>
            </a:r>
            <a:r>
              <a:rPr lang="en-GB" sz="2000" b="0" i="0" dirty="0">
                <a:solidFill>
                  <a:srgbClr val="374151"/>
                </a:solidFill>
                <a:effectLst/>
                <a:latin typeface="Söhne"/>
              </a:rPr>
              <a:t>: Natural gas is combusted to generate high-pressure gas, which drives turbines to produce electricity. </a:t>
            </a:r>
            <a:endParaRPr lang="en-GB" sz="2000" dirty="0">
              <a:solidFill>
                <a:srgbClr val="374151"/>
              </a:solidFill>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Oil-Fired Power Plants</a:t>
            </a:r>
            <a:r>
              <a:rPr lang="en-GB" sz="2000" b="0" i="0" dirty="0">
                <a:solidFill>
                  <a:srgbClr val="374151"/>
                </a:solidFill>
                <a:effectLst/>
                <a:latin typeface="Söhne"/>
              </a:rPr>
              <a:t>: Oil is burned to produce heat, which is then used to generate electricity through steam or gas turbines.</a:t>
            </a:r>
          </a:p>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Nuclear Power Plants</a:t>
            </a: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Nuclear fission reactions in nuclear reactors produce heat, which is used to generate steam and drive turbines connected to electricity generators.</a:t>
            </a:r>
          </a:p>
        </p:txBody>
      </p:sp>
    </p:spTree>
    <p:extLst>
      <p:ext uri="{BB962C8B-B14F-4D97-AF65-F5344CB8AC3E}">
        <p14:creationId xmlns:p14="http://schemas.microsoft.com/office/powerpoint/2010/main" val="2106411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EF82BAA-02BE-9501-637D-709AFD9E3B48}"/>
              </a:ext>
            </a:extLst>
          </p:cNvPr>
          <p:cNvSpPr txBox="1"/>
          <p:nvPr/>
        </p:nvSpPr>
        <p:spPr>
          <a:xfrm>
            <a:off x="1552575" y="848219"/>
            <a:ext cx="9086850" cy="4930581"/>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Renewable Energy Power Plants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Solar Power Plants</a:t>
            </a:r>
            <a:r>
              <a:rPr lang="en-GB" sz="2000" b="0" i="0" dirty="0">
                <a:solidFill>
                  <a:srgbClr val="374151"/>
                </a:solidFill>
                <a:effectLst/>
                <a:latin typeface="Söhne"/>
              </a:rPr>
              <a:t>: Photovoltaic (PV) cells convert sunlight directly into electricity, and solar thermal plants use mirrors to concentrate sunlight and generate steam for electricity production. </a:t>
            </a:r>
            <a:endParaRPr lang="en-GB" sz="2000" dirty="0">
              <a:solidFill>
                <a:srgbClr val="374151"/>
              </a:solidFill>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Wind Power Plants</a:t>
            </a:r>
            <a:r>
              <a:rPr lang="en-GB" sz="2000" b="0" i="0" dirty="0">
                <a:solidFill>
                  <a:srgbClr val="374151"/>
                </a:solidFill>
                <a:effectLst/>
                <a:latin typeface="Söhne"/>
              </a:rPr>
              <a:t>: Wind turbines harness the kinetic energy of the wind to generate electricity. </a:t>
            </a:r>
            <a:endParaRPr lang="en-GB" sz="2000" dirty="0">
              <a:solidFill>
                <a:srgbClr val="374151"/>
              </a:solidFill>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Hydropower Plants</a:t>
            </a:r>
            <a:r>
              <a:rPr lang="en-GB" sz="2000" b="0" i="0" dirty="0">
                <a:solidFill>
                  <a:srgbClr val="374151"/>
                </a:solidFill>
                <a:effectLst/>
                <a:latin typeface="Söhne"/>
              </a:rPr>
              <a:t>: The potential energy of falling or flowing water is used to generate electricity in hydroelectric power plants. </a:t>
            </a:r>
            <a:endParaRPr lang="en-GB" sz="2000" dirty="0">
              <a:solidFill>
                <a:srgbClr val="374151"/>
              </a:solidFill>
              <a:latin typeface="Söhne"/>
            </a:endParaRPr>
          </a:p>
        </p:txBody>
      </p:sp>
    </p:spTree>
    <p:extLst>
      <p:ext uri="{BB962C8B-B14F-4D97-AF65-F5344CB8AC3E}">
        <p14:creationId xmlns:p14="http://schemas.microsoft.com/office/powerpoint/2010/main" val="714589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23CF0C5-9DCF-CC82-B6C2-A28EE3300B82}"/>
              </a:ext>
            </a:extLst>
          </p:cNvPr>
          <p:cNvSpPr txBox="1"/>
          <p:nvPr/>
        </p:nvSpPr>
        <p:spPr>
          <a:xfrm>
            <a:off x="1843087" y="1218555"/>
            <a:ext cx="8801100" cy="4420890"/>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Biomass Power Plants</a:t>
            </a:r>
            <a:r>
              <a:rPr lang="en-GB" sz="2400" b="0" i="0" dirty="0">
                <a:solidFill>
                  <a:srgbClr val="374151"/>
                </a:solidFill>
                <a:effectLst/>
                <a:latin typeface="Söhne"/>
              </a:rPr>
              <a:t>: Organic materials such as wood, agricultural residues, and animal waste are burned to produce heat, which drives turbines for electricity generation. </a:t>
            </a:r>
            <a:endParaRPr lang="en-GB" sz="2400" dirty="0">
              <a:solidFill>
                <a:srgbClr val="374151"/>
              </a:solidFill>
              <a:latin typeface="Söhne"/>
            </a:endParaRP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Geothermal Power Plants</a:t>
            </a:r>
            <a:r>
              <a:rPr lang="en-GB" sz="2400" b="0" i="0" dirty="0">
                <a:solidFill>
                  <a:srgbClr val="374151"/>
                </a:solidFill>
                <a:effectLst/>
                <a:latin typeface="Söhne"/>
              </a:rPr>
              <a:t>: Geothermal energy from the Earth's heat is used to generate steam, which drives turbines connected to electricity generators.</a:t>
            </a:r>
            <a:endParaRPr lang="en-GB"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692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61E13C4-DCED-BA7D-D52D-B584646340D3}"/>
              </a:ext>
            </a:extLst>
          </p:cNvPr>
          <p:cNvSpPr txBox="1"/>
          <p:nvPr/>
        </p:nvSpPr>
        <p:spPr>
          <a:xfrm>
            <a:off x="1609725" y="1121927"/>
            <a:ext cx="8972549" cy="49305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Commercial energy production is a critical aspect of modern societies, as it provides the necessary power for economic activities, infrastructure, and everyday life. However, the environmental impact of conventional energy sources and the global transition toward cleaner and more sustainable energy options have led to an increased focus on renewable energy and energy efficiency initiatives.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The energy landscape is continually evolving as technologies advance and efforts are made to address climate change and ensure a sustainable energy future.</a:t>
            </a:r>
            <a:endPar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1879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76811" y="223902"/>
            <a:ext cx="6438378"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2400" b="1" dirty="0">
              <a:latin typeface="Calibri" pitchFamily="34" charset="0"/>
            </a:endParaRPr>
          </a:p>
          <a:p>
            <a:pPr algn="ctr"/>
            <a:r>
              <a:rPr lang="en-US" sz="2400" b="1" i="0" dirty="0">
                <a:solidFill>
                  <a:srgbClr val="374151"/>
                </a:solidFill>
                <a:effectLst/>
                <a:latin typeface="Söhne"/>
              </a:rPr>
              <a:t>Commercial Energy</a:t>
            </a:r>
            <a:endParaRPr lang="en-US" sz="2000" b="1" dirty="0"/>
          </a:p>
        </p:txBody>
      </p:sp>
      <p:sp>
        <p:nvSpPr>
          <p:cNvPr id="5" name="TextBox 4"/>
          <p:cNvSpPr txBox="1"/>
          <p:nvPr/>
        </p:nvSpPr>
        <p:spPr>
          <a:xfrm>
            <a:off x="1700212" y="1392518"/>
            <a:ext cx="9301163" cy="4324004"/>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n-GB" sz="2000" b="0" i="0" dirty="0">
                <a:solidFill>
                  <a:srgbClr val="273239"/>
                </a:solidFill>
                <a:effectLst/>
                <a:latin typeface="Söhne"/>
              </a:rPr>
              <a:t>The sources of energy which command a price and their users have to pay a price for them, are known as Commercial Energy. </a:t>
            </a:r>
          </a:p>
          <a:p>
            <a:pPr marL="342900" indent="-342900" algn="just">
              <a:lnSpc>
                <a:spcPct val="200000"/>
              </a:lnSpc>
              <a:buFont typeface="Arial" panose="020B0604020202020204" pitchFamily="34" charset="0"/>
              <a:buChar char="•"/>
            </a:pPr>
            <a:r>
              <a:rPr lang="en-GB" sz="2000" b="0" i="0" dirty="0">
                <a:solidFill>
                  <a:srgbClr val="273239"/>
                </a:solidFill>
                <a:effectLst/>
                <a:latin typeface="Söhne"/>
              </a:rPr>
              <a:t>This type of energy is usually consumed by commercial entities and industries rather than by individuals or families Its </a:t>
            </a:r>
            <a:r>
              <a:rPr lang="en-GB" sz="2000" b="0" i="0" dirty="0">
                <a:solidFill>
                  <a:srgbClr val="374151"/>
                </a:solidFill>
                <a:effectLst/>
                <a:latin typeface="Söhne"/>
              </a:rPr>
              <a:t>primarily to meet the energy demands of industries, businesses, and other economic activities.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T</a:t>
            </a:r>
            <a:r>
              <a:rPr lang="en-GB" sz="2000" b="0" i="0" dirty="0">
                <a:solidFill>
                  <a:srgbClr val="273239"/>
                </a:solidFill>
                <a:effectLst/>
                <a:latin typeface="Söhne"/>
              </a:rPr>
              <a:t>he utilisation of a commercial source of energy can be taken as a sign of the development of an economy.</a:t>
            </a:r>
            <a:endParaRPr lang="en-GB" sz="2000" b="0" i="0" dirty="0">
              <a:solidFill>
                <a:srgbClr val="374151"/>
              </a:solidFill>
              <a:effectLst/>
              <a:latin typeface="Söhne"/>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6EDF7A7-DF95-94C6-C4C3-DB08AEFDEC05}"/>
              </a:ext>
            </a:extLst>
          </p:cNvPr>
          <p:cNvSpPr txBox="1"/>
          <p:nvPr/>
        </p:nvSpPr>
        <p:spPr>
          <a:xfrm>
            <a:off x="1443038" y="764739"/>
            <a:ext cx="9129712" cy="5053691"/>
          </a:xfrm>
          <a:prstGeom prst="rect">
            <a:avLst/>
          </a:prstGeom>
          <a:noFill/>
        </p:spPr>
        <p:txBody>
          <a:bodyPr wrap="square">
            <a:spAutoFit/>
          </a:bodyPr>
          <a:lstStyle/>
          <a:p>
            <a:pPr lvl="6" algn="just">
              <a:lnSpc>
                <a:spcPct val="200000"/>
              </a:lnSpc>
            </a:pPr>
            <a:r>
              <a:rPr lang="en-GB" sz="2400" b="1" i="0" dirty="0">
                <a:solidFill>
                  <a:srgbClr val="374151"/>
                </a:solidFill>
                <a:effectLst/>
                <a:latin typeface="Söhne"/>
              </a:rPr>
              <a:t>Final Energy Consumption</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Final energy consumption refers to the total energy consumed by end-users for various purposes, such as households, agriculture, transportation, heating, cooling, lighting, and powering electronic devices.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It represents the energy that is directly consumed by households, businesses, and other sectors for their specific needs and activities.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Final energy consumption is the ultimate purpose for which energy is produced and delivered within an economy.</a:t>
            </a:r>
            <a:endPar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4293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576F480-AD97-2EF0-83E6-10305B88045B}"/>
              </a:ext>
            </a:extLst>
          </p:cNvPr>
          <p:cNvSpPr txBox="1"/>
          <p:nvPr/>
        </p:nvSpPr>
        <p:spPr>
          <a:xfrm>
            <a:off x="1495425" y="1203275"/>
            <a:ext cx="9201149" cy="4420890"/>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b="0" i="0" dirty="0">
                <a:solidFill>
                  <a:srgbClr val="374151"/>
                </a:solidFill>
                <a:effectLst/>
                <a:latin typeface="Söhne"/>
              </a:rPr>
              <a:t>Final energy consumption is a crucial metric in understanding energy usage patterns and determining the effectiveness of energy efficiency measures. </a:t>
            </a:r>
          </a:p>
          <a:p>
            <a:pPr marL="342900" indent="-342900" algn="just">
              <a:lnSpc>
                <a:spcPct val="200000"/>
              </a:lnSpc>
              <a:buFont typeface="Arial" panose="020B0604020202020204" pitchFamily="34" charset="0"/>
              <a:buChar char="•"/>
            </a:pPr>
            <a:r>
              <a:rPr lang="en-GB" sz="2400" b="0" i="0" dirty="0">
                <a:solidFill>
                  <a:srgbClr val="374151"/>
                </a:solidFill>
                <a:effectLst/>
                <a:latin typeface="Söhne"/>
              </a:rPr>
              <a:t>It provides insights into how energy is being utilized in different sectors of the economy and helps identify areas where energy conservation and sustainable practices can be implemented.</a:t>
            </a:r>
            <a:endParaRPr lang="en-GB"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3729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C17E74D-BC64-0782-2A46-B5C53C98DBA3}"/>
              </a:ext>
            </a:extLst>
          </p:cNvPr>
          <p:cNvSpPr txBox="1"/>
          <p:nvPr/>
        </p:nvSpPr>
        <p:spPr>
          <a:xfrm>
            <a:off x="2314575" y="80760"/>
            <a:ext cx="8943975" cy="6777240"/>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The process of energy consumption can be broken down into three main stages: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Primary Energy Production</a:t>
            </a:r>
            <a:r>
              <a:rPr lang="en-GB" sz="2000" b="0" i="0" dirty="0">
                <a:solidFill>
                  <a:srgbClr val="374151"/>
                </a:solidFill>
                <a:effectLst/>
                <a:latin typeface="Söhne"/>
              </a:rPr>
              <a:t>: As previously discussed, primary energy resources are extracted from natural sources and transformed into usable forms of energy.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Secondary Energy Transformation</a:t>
            </a:r>
            <a:r>
              <a:rPr lang="en-GB" sz="2000" b="0" i="0" dirty="0">
                <a:solidFill>
                  <a:srgbClr val="374151"/>
                </a:solidFill>
                <a:effectLst/>
                <a:latin typeface="Söhne"/>
              </a:rPr>
              <a:t>: Primary energy resources are converted into secondary energy forms that are more suitable for distribution and consumption. For example, electricity generation from coal or natural gas, or refining crude oil into petroleum products like gasoline and diesel.</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Final Energy Consumption</a:t>
            </a:r>
            <a:r>
              <a:rPr lang="en-GB" sz="2000" b="0" i="0" dirty="0">
                <a:solidFill>
                  <a:srgbClr val="374151"/>
                </a:solidFill>
                <a:effectLst/>
                <a:latin typeface="Söhne"/>
              </a:rPr>
              <a:t>: At this stage, the secondary energy forms are delivered to end-users, including households, businesses, industries, and the transportation sector, where they are directly consumed to fulfil specific energy needs.</a:t>
            </a:r>
          </a:p>
        </p:txBody>
      </p:sp>
    </p:spTree>
    <p:extLst>
      <p:ext uri="{BB962C8B-B14F-4D97-AF65-F5344CB8AC3E}">
        <p14:creationId xmlns:p14="http://schemas.microsoft.com/office/powerpoint/2010/main" val="64252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73487A2-E938-A749-3690-BD0020DC87C9}"/>
              </a:ext>
            </a:extLst>
          </p:cNvPr>
          <p:cNvSpPr txBox="1"/>
          <p:nvPr/>
        </p:nvSpPr>
        <p:spPr>
          <a:xfrm>
            <a:off x="1957387" y="1460450"/>
            <a:ext cx="9115426" cy="4315027"/>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The breakdown of final energy consumption typically includes the following sectors: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Transportation</a:t>
            </a:r>
            <a:r>
              <a:rPr lang="en-GB" sz="2000" b="0" i="0" dirty="0">
                <a:solidFill>
                  <a:srgbClr val="374151"/>
                </a:solidFill>
                <a:effectLst/>
                <a:latin typeface="Söhne"/>
              </a:rPr>
              <a:t>: Energy consumed by vehicles, including cars, trucks, buses, trains, airplanes, ships, and other modes of transport.</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Residential</a:t>
            </a:r>
            <a:r>
              <a:rPr lang="en-GB" sz="2000" b="0" i="0" dirty="0">
                <a:solidFill>
                  <a:srgbClr val="374151"/>
                </a:solidFill>
                <a:effectLst/>
                <a:latin typeface="Söhne"/>
              </a:rPr>
              <a:t>: Energy used in households for heating, cooling, lighting, appliances, and other residential activities.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Commercial:</a:t>
            </a:r>
            <a:r>
              <a:rPr lang="en-GB" sz="2000" b="0" i="0" dirty="0">
                <a:solidFill>
                  <a:srgbClr val="374151"/>
                </a:solidFill>
                <a:effectLst/>
                <a:latin typeface="Söhne"/>
              </a:rPr>
              <a:t> Energy consumed in commercial buildings for lighting, heating, air conditioning, office equipment, and other commercial purposes.</a:t>
            </a:r>
          </a:p>
        </p:txBody>
      </p:sp>
    </p:spTree>
    <p:extLst>
      <p:ext uri="{BB962C8B-B14F-4D97-AF65-F5344CB8AC3E}">
        <p14:creationId xmlns:p14="http://schemas.microsoft.com/office/powerpoint/2010/main" val="9630460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D7E1C75-02DC-664D-F553-55C45450CAE9}"/>
              </a:ext>
            </a:extLst>
          </p:cNvPr>
          <p:cNvSpPr txBox="1"/>
          <p:nvPr/>
        </p:nvSpPr>
        <p:spPr>
          <a:xfrm>
            <a:off x="1774032" y="972401"/>
            <a:ext cx="8643936" cy="3682226"/>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Industrial: </a:t>
            </a:r>
            <a:r>
              <a:rPr lang="en-GB" sz="2400" b="0" i="0" dirty="0">
                <a:solidFill>
                  <a:srgbClr val="374151"/>
                </a:solidFill>
                <a:effectLst/>
                <a:latin typeface="Söhne"/>
              </a:rPr>
              <a:t>Energy used in industrial processes, such as manufacturing, refining, chemical production, and other industrial activities.</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Agricultural</a:t>
            </a:r>
            <a:r>
              <a:rPr lang="en-GB" sz="2400" b="0" i="0" dirty="0">
                <a:solidFill>
                  <a:srgbClr val="374151"/>
                </a:solidFill>
                <a:effectLst/>
                <a:latin typeface="Söhne"/>
              </a:rPr>
              <a:t>: Energy consumed in agriculture for irrigation, machinery, and other agricultural processes.</a:t>
            </a:r>
          </a:p>
        </p:txBody>
      </p:sp>
    </p:spTree>
    <p:extLst>
      <p:ext uri="{BB962C8B-B14F-4D97-AF65-F5344CB8AC3E}">
        <p14:creationId xmlns:p14="http://schemas.microsoft.com/office/powerpoint/2010/main" val="28700037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BB36965-8F56-269D-62C8-E4AB97A531F3}"/>
              </a:ext>
            </a:extLst>
          </p:cNvPr>
          <p:cNvSpPr txBox="1"/>
          <p:nvPr/>
        </p:nvSpPr>
        <p:spPr>
          <a:xfrm>
            <a:off x="1543050" y="348156"/>
            <a:ext cx="8658225" cy="49305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It's important to note that final energy consumption does not account for the energy losses that occur during the transformation and distribution of energy from primary sources to the end-users.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For example, in electricity generation, a significant amount of energy is lost as heat during the conversion process, and additional losses occur during transmission and distribution.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These losses are often referred to as "energy conversion losses" or "primary energy consumption."</a:t>
            </a:r>
            <a:endPar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2566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E24733C-0231-B34F-B8C5-CA44AC0EC7CA}"/>
              </a:ext>
            </a:extLst>
          </p:cNvPr>
          <p:cNvSpPr txBox="1"/>
          <p:nvPr/>
        </p:nvSpPr>
        <p:spPr>
          <a:xfrm>
            <a:off x="1774031" y="898820"/>
            <a:ext cx="8643938" cy="431502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Efforts to improve energy efficiency, promote renewable energy sources, and reduce greenhouse gas emissions often focus on reducing energy consumption in the various sectors while maintaining or improving the quality of life and economic activities.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Policies and initiatives aimed at achieving these goals can include energy conservation measures, energy-efficient technologies, and the promotion of cleaner and more sustainable energy sources.</a:t>
            </a:r>
            <a:endPar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68175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CE0F7C6-C37D-3799-A40B-34D88188E2D7}"/>
              </a:ext>
            </a:extLst>
          </p:cNvPr>
          <p:cNvSpPr txBox="1"/>
          <p:nvPr/>
        </p:nvSpPr>
        <p:spPr>
          <a:xfrm>
            <a:off x="1738313" y="655933"/>
            <a:ext cx="8715374" cy="369947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The energy needs of a growing economy can be significant and present both opportunities and challenges. As economies expand, they require more energy to fuel increased industrial production, transportation, commercial activities, and the rising energy demand of households. Meeting these energy needs effectively is essential for sustaining economic growth and ensuring a high standard of living for the population. </a:t>
            </a:r>
            <a:endPar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73534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3714B63-57F0-757C-6D23-9C1B1CD3DE0E}"/>
              </a:ext>
            </a:extLst>
          </p:cNvPr>
          <p:cNvSpPr txBox="1"/>
          <p:nvPr/>
        </p:nvSpPr>
        <p:spPr>
          <a:xfrm>
            <a:off x="1602581" y="655933"/>
            <a:ext cx="8986837" cy="5669244"/>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400" b="1" i="0" dirty="0">
                <a:solidFill>
                  <a:srgbClr val="374151"/>
                </a:solidFill>
                <a:effectLst/>
                <a:latin typeface="Söhne"/>
              </a:rPr>
              <a:t>Energy Needs of Growing Economy</a:t>
            </a:r>
            <a:endParaRPr lang="en-GB" sz="2000" b="1" i="0" dirty="0">
              <a:solidFill>
                <a:srgbClr val="374151"/>
              </a:solidFill>
              <a:effectLst/>
              <a:latin typeface="Söhne"/>
            </a:endParaRPr>
          </a:p>
          <a:p>
            <a:pPr algn="just">
              <a:lnSpc>
                <a:spcPct val="200000"/>
              </a:lnSpc>
            </a:pPr>
            <a:r>
              <a:rPr lang="en-GB" sz="2000" b="0" i="0" dirty="0">
                <a:solidFill>
                  <a:srgbClr val="374151"/>
                </a:solidFill>
                <a:effectLst/>
                <a:latin typeface="Söhne"/>
              </a:rPr>
              <a:t>Several key factors contribute to the increased energy needs of a growing economy: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Industrial Growth</a:t>
            </a:r>
            <a:r>
              <a:rPr lang="en-GB" sz="2000" b="0" i="0" dirty="0">
                <a:solidFill>
                  <a:srgbClr val="374151"/>
                </a:solidFill>
                <a:effectLst/>
                <a:latin typeface="Söhne"/>
              </a:rPr>
              <a:t>: A growing economy often experiences increased industrial activity, leading to higher energy consumption in manufacturing processes, factories, and production facilities.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Infrastructure Development</a:t>
            </a:r>
            <a:r>
              <a:rPr lang="en-GB" sz="2000" b="0" i="0" dirty="0">
                <a:solidFill>
                  <a:srgbClr val="374151"/>
                </a:solidFill>
                <a:effectLst/>
                <a:latin typeface="Söhne"/>
              </a:rPr>
              <a:t>: Economic growth is often accompanied by infrastructure development, including the construction of roads, bridges, buildings, and other essential facilities. The construction and operation of infrastructure require substantial energy inputs.</a:t>
            </a:r>
          </a:p>
        </p:txBody>
      </p:sp>
    </p:spTree>
    <p:extLst>
      <p:ext uri="{BB962C8B-B14F-4D97-AF65-F5344CB8AC3E}">
        <p14:creationId xmlns:p14="http://schemas.microsoft.com/office/powerpoint/2010/main" val="2792642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155CBAF-38C3-740B-97AC-676B4CF3D92C}"/>
              </a:ext>
            </a:extLst>
          </p:cNvPr>
          <p:cNvSpPr txBox="1"/>
          <p:nvPr/>
        </p:nvSpPr>
        <p:spPr>
          <a:xfrm>
            <a:off x="1866901" y="1271486"/>
            <a:ext cx="8886824" cy="49305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Urbanization</a:t>
            </a:r>
            <a:r>
              <a:rPr lang="en-GB" sz="2000" b="0" i="0" dirty="0">
                <a:solidFill>
                  <a:srgbClr val="374151"/>
                </a:solidFill>
                <a:effectLst/>
                <a:latin typeface="Söhne"/>
              </a:rPr>
              <a:t>: As economies grow, more people move from rural areas to urban </a:t>
            </a:r>
            <a:r>
              <a:rPr lang="en-GB" sz="2000" b="0" i="0" dirty="0" err="1">
                <a:solidFill>
                  <a:srgbClr val="374151"/>
                </a:solidFill>
                <a:effectLst/>
                <a:latin typeface="Söhne"/>
              </a:rPr>
              <a:t>centers</a:t>
            </a:r>
            <a:r>
              <a:rPr lang="en-GB" sz="2000" b="0" i="0" dirty="0">
                <a:solidFill>
                  <a:srgbClr val="374151"/>
                </a:solidFill>
                <a:effectLst/>
                <a:latin typeface="Söhne"/>
              </a:rPr>
              <a:t>, leading to urbanization. Urban areas tend to have higher energy demands due to increased housing, transportation needs, and energy-intensive services.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Increased Transportation</a:t>
            </a:r>
            <a:r>
              <a:rPr lang="en-GB" sz="2000" b="0" i="0" dirty="0">
                <a:solidFill>
                  <a:srgbClr val="374151"/>
                </a:solidFill>
                <a:effectLst/>
                <a:latin typeface="Söhne"/>
              </a:rPr>
              <a:t>: Economic growth typically leads to increased transportation needs for goods and people. This includes more cars on the roads, increased air travel, and higher demand for shipping and logistics, all of which require energy.</a:t>
            </a:r>
          </a:p>
        </p:txBody>
      </p:sp>
    </p:spTree>
    <p:extLst>
      <p:ext uri="{BB962C8B-B14F-4D97-AF65-F5344CB8AC3E}">
        <p14:creationId xmlns:p14="http://schemas.microsoft.com/office/powerpoint/2010/main" val="3123331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FF5BDC3-4344-6D46-BD9D-A3D2DF9458D4}"/>
              </a:ext>
            </a:extLst>
          </p:cNvPr>
          <p:cNvSpPr txBox="1"/>
          <p:nvPr/>
        </p:nvSpPr>
        <p:spPr>
          <a:xfrm>
            <a:off x="2706290" y="958352"/>
            <a:ext cx="8423673" cy="515955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dirty="0">
                <a:latin typeface="Söhne"/>
              </a:rPr>
              <a:t>Commercial energy forms the basis of industrial, agricultural, transport and commercial development in the modern world.</a:t>
            </a:r>
          </a:p>
          <a:p>
            <a:pPr marL="342900" indent="-342900" algn="just">
              <a:lnSpc>
                <a:spcPct val="200000"/>
              </a:lnSpc>
              <a:buFont typeface="Arial" panose="020B0604020202020204" pitchFamily="34" charset="0"/>
              <a:buChar char="•"/>
            </a:pPr>
            <a:r>
              <a:rPr lang="en-GB" sz="2400" dirty="0">
                <a:latin typeface="Söhne"/>
              </a:rPr>
              <a:t> In the industrialized countries, commercialized fuels are predominant source not only for economic production, but also for many household tasks of general population.</a:t>
            </a:r>
            <a:endParaRPr lang="en-GB" sz="2400" b="0" i="0" dirty="0">
              <a:solidFill>
                <a:srgbClr val="273239"/>
              </a:solidFill>
              <a:effectLst/>
              <a:latin typeface="Söhne"/>
            </a:endParaRPr>
          </a:p>
          <a:p>
            <a:pPr marL="342900" indent="-342900" algn="just">
              <a:lnSpc>
                <a:spcPct val="200000"/>
              </a:lnSpc>
              <a:buFont typeface="Arial" panose="020B0604020202020204" pitchFamily="34" charset="0"/>
              <a:buChar char="•"/>
            </a:pPr>
            <a:r>
              <a:rPr lang="en-GB" sz="2400" b="0" i="0" dirty="0">
                <a:solidFill>
                  <a:srgbClr val="273239"/>
                </a:solidFill>
                <a:effectLst/>
                <a:latin typeface="Söhne"/>
              </a:rPr>
              <a:t>Commercial energy is traded in the market(domestic and international); i.e., a price is demanded for these goods. </a:t>
            </a:r>
            <a:endParaRPr lang="en-US" sz="2400" dirty="0">
              <a:latin typeface="Söhne"/>
            </a:endParaRPr>
          </a:p>
        </p:txBody>
      </p:sp>
    </p:spTree>
    <p:extLst>
      <p:ext uri="{BB962C8B-B14F-4D97-AF65-F5344CB8AC3E}">
        <p14:creationId xmlns:p14="http://schemas.microsoft.com/office/powerpoint/2010/main" val="16910164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A0C37F9-D780-8DA7-B01A-AAA31C94936F}"/>
              </a:ext>
            </a:extLst>
          </p:cNvPr>
          <p:cNvSpPr txBox="1"/>
          <p:nvPr/>
        </p:nvSpPr>
        <p:spPr>
          <a:xfrm>
            <a:off x="1731168" y="1100988"/>
            <a:ext cx="8986838" cy="431502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Rising Household Consumption</a:t>
            </a:r>
            <a:r>
              <a:rPr lang="en-GB" sz="2000" b="0" i="0" dirty="0">
                <a:solidFill>
                  <a:srgbClr val="374151"/>
                </a:solidFill>
                <a:effectLst/>
                <a:latin typeface="Söhne"/>
              </a:rPr>
              <a:t>: As incomes rise with economic growth, households tend to consume more energy for heating, cooling, lighting, appliances, and other amenities.</a:t>
            </a:r>
          </a:p>
          <a:p>
            <a:pPr algn="just">
              <a:lnSpc>
                <a:spcPct val="200000"/>
              </a:lnSpc>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Commercial Sector Expansion</a:t>
            </a:r>
            <a:r>
              <a:rPr lang="en-GB" sz="2000" b="0" i="0" dirty="0">
                <a:solidFill>
                  <a:srgbClr val="374151"/>
                </a:solidFill>
                <a:effectLst/>
                <a:latin typeface="Söhne"/>
              </a:rPr>
              <a:t>: A growing economy fosters the expansion of the commercial sector, including office buildings, retail spaces, and service industries, all of which contribute to increased energy consumption.</a:t>
            </a:r>
          </a:p>
        </p:txBody>
      </p:sp>
    </p:spTree>
    <p:extLst>
      <p:ext uri="{BB962C8B-B14F-4D97-AF65-F5344CB8AC3E}">
        <p14:creationId xmlns:p14="http://schemas.microsoft.com/office/powerpoint/2010/main" val="21177306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C984973-5B4C-0CE9-5E5F-E2A1A839DA26}"/>
              </a:ext>
            </a:extLst>
          </p:cNvPr>
          <p:cNvSpPr txBox="1"/>
          <p:nvPr/>
        </p:nvSpPr>
        <p:spPr>
          <a:xfrm>
            <a:off x="1609725" y="1271486"/>
            <a:ext cx="8972550" cy="49305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Technology Adoption</a:t>
            </a:r>
            <a:r>
              <a:rPr lang="en-GB" sz="2000" b="0" i="0" dirty="0">
                <a:solidFill>
                  <a:srgbClr val="374151"/>
                </a:solidFill>
                <a:effectLst/>
                <a:latin typeface="Söhne"/>
              </a:rPr>
              <a:t>: Economic growth often involves the adoption of new technologies, some of which may be energy-intensive. For instance, the increased use of electronic devices and data centres for digital services can lead to higher energy demands.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Energy-Intensive Industries</a:t>
            </a:r>
            <a:r>
              <a:rPr lang="en-GB" sz="2000" b="0" i="0" dirty="0">
                <a:solidFill>
                  <a:srgbClr val="374151"/>
                </a:solidFill>
                <a:effectLst/>
                <a:latin typeface="Söhne"/>
              </a:rPr>
              <a:t>: Certain industries, such as heavy manufacturing, mining, and chemical production, are particularly energy-intensive. As the economy expands, these sectors may experience growth, adding to overall energy needs.</a:t>
            </a:r>
          </a:p>
        </p:txBody>
      </p:sp>
    </p:spTree>
    <p:extLst>
      <p:ext uri="{BB962C8B-B14F-4D97-AF65-F5344CB8AC3E}">
        <p14:creationId xmlns:p14="http://schemas.microsoft.com/office/powerpoint/2010/main" val="15697490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205A6EE-7A9B-5C88-50E4-362A0B40FB84}"/>
              </a:ext>
            </a:extLst>
          </p:cNvPr>
          <p:cNvSpPr txBox="1"/>
          <p:nvPr/>
        </p:nvSpPr>
        <p:spPr>
          <a:xfrm>
            <a:off x="1574006" y="802065"/>
            <a:ext cx="9043987" cy="5053691"/>
          </a:xfrm>
          <a:prstGeom prst="rect">
            <a:avLst/>
          </a:prstGeom>
          <a:noFill/>
        </p:spPr>
        <p:txBody>
          <a:bodyPr wrap="square">
            <a:spAutoFit/>
          </a:bodyPr>
          <a:lstStyle/>
          <a:p>
            <a:pPr algn="just">
              <a:lnSpc>
                <a:spcPct val="200000"/>
              </a:lnSpc>
            </a:pPr>
            <a:r>
              <a:rPr lang="en-GB" sz="2400" b="0" i="0" dirty="0">
                <a:solidFill>
                  <a:srgbClr val="374151"/>
                </a:solidFill>
                <a:effectLst/>
                <a:latin typeface="Söhne"/>
              </a:rPr>
              <a:t>					</a:t>
            </a:r>
            <a:r>
              <a:rPr lang="en-GB" sz="2400" b="1" i="0" dirty="0">
                <a:solidFill>
                  <a:srgbClr val="374151"/>
                </a:solidFill>
                <a:effectLst/>
                <a:latin typeface="Söhne"/>
              </a:rPr>
              <a:t>Challenges and Opportunities</a:t>
            </a: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Security</a:t>
            </a:r>
            <a:r>
              <a:rPr lang="en-GB" sz="2000" b="0" i="0" dirty="0">
                <a:solidFill>
                  <a:srgbClr val="374151"/>
                </a:solidFill>
                <a:effectLst/>
                <a:latin typeface="Söhne"/>
              </a:rPr>
              <a:t>: Ensuring a stable and secure energy supply becomes crucial for a growing economy. Diversification of energy sources and supply routes can diminish potential risks associated with over-reliance on specific energy imports.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Infrastructure</a:t>
            </a:r>
            <a:r>
              <a:rPr lang="en-GB" sz="2000" b="0" i="0" dirty="0">
                <a:solidFill>
                  <a:srgbClr val="374151"/>
                </a:solidFill>
                <a:effectLst/>
                <a:latin typeface="Söhne"/>
              </a:rPr>
              <a:t>: Meeting increased energy demands requires developing and maintaining a robust energy infrastructure. Investments in power generation, transmission, and distribution systems become essential to avoid energy shortages and blackouts.</a:t>
            </a:r>
          </a:p>
        </p:txBody>
      </p:sp>
    </p:spTree>
    <p:extLst>
      <p:ext uri="{BB962C8B-B14F-4D97-AF65-F5344CB8AC3E}">
        <p14:creationId xmlns:p14="http://schemas.microsoft.com/office/powerpoint/2010/main" val="6228100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3046F7C-A192-EE50-E52B-064EF4AF4876}"/>
              </a:ext>
            </a:extLst>
          </p:cNvPr>
          <p:cNvSpPr txBox="1"/>
          <p:nvPr/>
        </p:nvSpPr>
        <p:spPr>
          <a:xfrm>
            <a:off x="1471613" y="1305342"/>
            <a:ext cx="9072561" cy="431502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Sustainability</a:t>
            </a:r>
            <a:r>
              <a:rPr lang="en-GB" sz="2000" b="0" i="0" dirty="0">
                <a:solidFill>
                  <a:srgbClr val="374151"/>
                </a:solidFill>
                <a:effectLst/>
                <a:latin typeface="Söhne"/>
              </a:rPr>
              <a:t>: Balancing economic growth with environmental sustainability is critical. It calls for promoting energy efficiency, investing in renewable energy sources, and adopting cleaner technologies to reduce greenhouse gas emissions and environmental impact.</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Pricing</a:t>
            </a:r>
            <a:r>
              <a:rPr lang="en-GB" sz="2000" b="0" i="0" dirty="0">
                <a:solidFill>
                  <a:srgbClr val="374151"/>
                </a:solidFill>
                <a:effectLst/>
                <a:latin typeface="Söhne"/>
              </a:rPr>
              <a:t>: Growing economies may need to manage energy prices and subsidies carefully to ensure affordability for consumers and industries while also covering the costs of energy production and distribution.</a:t>
            </a:r>
          </a:p>
        </p:txBody>
      </p:sp>
    </p:spTree>
    <p:extLst>
      <p:ext uri="{BB962C8B-B14F-4D97-AF65-F5344CB8AC3E}">
        <p14:creationId xmlns:p14="http://schemas.microsoft.com/office/powerpoint/2010/main" val="7442897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29E6B55-E4D2-856E-3E20-45F6B879F553}"/>
              </a:ext>
            </a:extLst>
          </p:cNvPr>
          <p:cNvSpPr txBox="1"/>
          <p:nvPr/>
        </p:nvSpPr>
        <p:spPr>
          <a:xfrm>
            <a:off x="1445419" y="594378"/>
            <a:ext cx="9301162" cy="554613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Energy Efficiency</a:t>
            </a:r>
            <a:r>
              <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Improving energy efficiency in all sectors can help reduce energy consumption while maintaining economic growth. Implementing energy-saving technologies and practices can have significant positive impacts on the economy and the environment.</a:t>
            </a:r>
          </a:p>
          <a:p>
            <a:pPr algn="just">
              <a:lnSpc>
                <a:spcPct val="200000"/>
              </a:lnSpc>
            </a:pPr>
            <a:r>
              <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In conclusion, meeting the energy needs of a growing economy requires a comprehensive and balanced approach that considers energy security, sustainability, and economic development. Strategic energy planning, technology innovation, and supportive policies can play a vital role in ensuring a reliable, affordable, and environmentally responsible energy supply.</a:t>
            </a:r>
          </a:p>
        </p:txBody>
      </p:sp>
    </p:spTree>
    <p:extLst>
      <p:ext uri="{BB962C8B-B14F-4D97-AF65-F5344CB8AC3E}">
        <p14:creationId xmlns:p14="http://schemas.microsoft.com/office/powerpoint/2010/main" val="630308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9AF965B-3401-F0F2-F3A9-A48C534E8F87}"/>
              </a:ext>
            </a:extLst>
          </p:cNvPr>
          <p:cNvSpPr txBox="1"/>
          <p:nvPr/>
        </p:nvSpPr>
        <p:spPr>
          <a:xfrm>
            <a:off x="1659731" y="286601"/>
            <a:ext cx="9541670" cy="5669244"/>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400" b="1" i="0" dirty="0">
                <a:solidFill>
                  <a:srgbClr val="374151"/>
                </a:solidFill>
                <a:effectLst/>
                <a:latin typeface="Söhne"/>
              </a:rPr>
              <a:t>Long-Term Energy Scenarios</a:t>
            </a:r>
            <a:endParaRPr lang="en-GB" sz="2000" b="1" i="0" dirty="0">
              <a:solidFill>
                <a:srgbClr val="374151"/>
              </a:solidFill>
              <a:effectLst/>
              <a:latin typeface="Söhne"/>
            </a:endParaRPr>
          </a:p>
          <a:p>
            <a:pPr algn="just">
              <a:lnSpc>
                <a:spcPct val="200000"/>
              </a:lnSpc>
            </a:pPr>
            <a:r>
              <a:rPr lang="en-GB" sz="2000" b="0" i="0" dirty="0">
                <a:solidFill>
                  <a:srgbClr val="374151"/>
                </a:solidFill>
                <a:effectLst/>
                <a:latin typeface="Söhne"/>
              </a:rPr>
              <a:t>Predicting long-term energy scenarios is a complex task that involves analysing various factors, such as technological advancements, economic trends, policy developments, and societal behaviour. While it is challenging to provide specific predictions, we can outline some potential trends and scenarios that might shape the long-term energy landscape: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Renewable Energy Growth</a:t>
            </a:r>
            <a:r>
              <a:rPr lang="en-GB" sz="2000" b="0" i="0" dirty="0">
                <a:solidFill>
                  <a:srgbClr val="374151"/>
                </a:solidFill>
                <a:effectLst/>
                <a:latin typeface="Söhne"/>
              </a:rPr>
              <a:t>: It is likely that renewable energy sources, such as solar, wind, and hydropower, will continue to grow significantly in the long term. Advances in renewable energy technologies, coupled with decreasing costs and increasing efficiency, will make them more competitive with traditional fossil fuels.</a:t>
            </a:r>
          </a:p>
        </p:txBody>
      </p:sp>
    </p:spTree>
    <p:extLst>
      <p:ext uri="{BB962C8B-B14F-4D97-AF65-F5344CB8AC3E}">
        <p14:creationId xmlns:p14="http://schemas.microsoft.com/office/powerpoint/2010/main" val="13036476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FDEE18A-F403-E51D-31AD-623199CBA647}"/>
              </a:ext>
            </a:extLst>
          </p:cNvPr>
          <p:cNvSpPr txBox="1"/>
          <p:nvPr/>
        </p:nvSpPr>
        <p:spPr>
          <a:xfrm>
            <a:off x="1643064" y="655933"/>
            <a:ext cx="9215436" cy="616168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Transition</a:t>
            </a:r>
            <a:r>
              <a:rPr lang="en-GB" sz="2000" b="0" i="0" dirty="0">
                <a:solidFill>
                  <a:srgbClr val="374151"/>
                </a:solidFill>
                <a:effectLst/>
                <a:latin typeface="Söhne"/>
              </a:rPr>
              <a:t>: Many countries are expected to accelerate their energy transition efforts, moving away from fossil fuels to reduce greenhouse gas emissions and combat climate change. This transition may involve phasing out coal-fired power plants, increasing the adoption of electric vehicles, and implementing policies to promote cleaner energy sources.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Decentralization and Grid Integration</a:t>
            </a:r>
            <a:r>
              <a:rPr lang="en-GB" sz="2000" b="0" i="0" dirty="0">
                <a:solidFill>
                  <a:srgbClr val="374151"/>
                </a:solidFill>
                <a:effectLst/>
                <a:latin typeface="Söhne"/>
              </a:rPr>
              <a:t>: Distributed energy resources, including rooftop solar panels and small-scale wind turbines, are likely to become more dominant. This decentralization of energy production may require enhanced grid integration and energy storage solutions to ensure a stable and reliable energy supply.</a:t>
            </a:r>
          </a:p>
        </p:txBody>
      </p:sp>
    </p:spTree>
    <p:extLst>
      <p:ext uri="{BB962C8B-B14F-4D97-AF65-F5344CB8AC3E}">
        <p14:creationId xmlns:p14="http://schemas.microsoft.com/office/powerpoint/2010/main" val="391034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A9784D2-A1B1-C643-EFD9-0F26179CBE7F}"/>
              </a:ext>
            </a:extLst>
          </p:cNvPr>
          <p:cNvSpPr txBox="1"/>
          <p:nvPr/>
        </p:nvSpPr>
        <p:spPr>
          <a:xfrm>
            <a:off x="1571625" y="1305342"/>
            <a:ext cx="8943975" cy="431502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Electrification of Sectors</a:t>
            </a:r>
            <a:r>
              <a:rPr lang="en-GB" sz="2000" b="0" i="0" dirty="0">
                <a:solidFill>
                  <a:srgbClr val="374151"/>
                </a:solidFill>
                <a:effectLst/>
                <a:latin typeface="Söhne"/>
              </a:rPr>
              <a:t>: The electrification of various sectors, such as transportation and heating, may gain momentum as electric technologies become more advanced and widespread. This shift could reduce reliance on fossil fuels and increase electricity demand.</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Storage Advancements</a:t>
            </a:r>
            <a:r>
              <a:rPr lang="en-GB" sz="2000" b="0" i="0" dirty="0">
                <a:solidFill>
                  <a:srgbClr val="374151"/>
                </a:solidFill>
                <a:effectLst/>
                <a:latin typeface="Söhne"/>
              </a:rPr>
              <a:t>: Advances in energy storage technologies, such as batteries will be critical for managing the intermittency of renewable energy sources and ensuring a stable power supply.</a:t>
            </a:r>
          </a:p>
        </p:txBody>
      </p:sp>
    </p:spTree>
    <p:extLst>
      <p:ext uri="{BB962C8B-B14F-4D97-AF65-F5344CB8AC3E}">
        <p14:creationId xmlns:p14="http://schemas.microsoft.com/office/powerpoint/2010/main" val="3007553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65A20EA-5A1B-178F-91D3-F04B74609C37}"/>
              </a:ext>
            </a:extLst>
          </p:cNvPr>
          <p:cNvSpPr txBox="1"/>
          <p:nvPr/>
        </p:nvSpPr>
        <p:spPr>
          <a:xfrm>
            <a:off x="1745456" y="963709"/>
            <a:ext cx="8701087" cy="431502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Hydrogen Economy</a:t>
            </a:r>
            <a:r>
              <a:rPr lang="en-GB" sz="2000" b="0" i="0" dirty="0">
                <a:solidFill>
                  <a:srgbClr val="374151"/>
                </a:solidFill>
                <a:effectLst/>
                <a:latin typeface="Söhne"/>
              </a:rPr>
              <a:t>: There is growing interest in hydrogen as a clean energy carrier. In the long term, hydrogen production using renewable energy and its use in various sectors, including industry and transportation, could play a significant role in the energy landscape.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Efficiency</a:t>
            </a:r>
            <a:r>
              <a:rPr lang="en-GB" sz="2000" b="0" i="0" dirty="0">
                <a:solidFill>
                  <a:srgbClr val="374151"/>
                </a:solidFill>
                <a:effectLst/>
                <a:latin typeface="Söhne"/>
              </a:rPr>
              <a:t>: Improvements in energy efficiency across industries, buildings, and transportation will be essential in reducing energy consumption and greenhouse gas emissions.</a:t>
            </a:r>
          </a:p>
        </p:txBody>
      </p:sp>
    </p:spTree>
    <p:extLst>
      <p:ext uri="{BB962C8B-B14F-4D97-AF65-F5344CB8AC3E}">
        <p14:creationId xmlns:p14="http://schemas.microsoft.com/office/powerpoint/2010/main" val="24098522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E4B15D-3A05-3D40-2F87-01C4985EE55A}"/>
              </a:ext>
            </a:extLst>
          </p:cNvPr>
          <p:cNvSpPr txBox="1"/>
          <p:nvPr/>
        </p:nvSpPr>
        <p:spPr>
          <a:xfrm>
            <a:off x="1716881" y="1215241"/>
            <a:ext cx="8758237" cy="431502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Nuclear Energy</a:t>
            </a:r>
            <a:r>
              <a:rPr lang="en-GB" sz="2000" b="0" i="0" dirty="0">
                <a:solidFill>
                  <a:srgbClr val="374151"/>
                </a:solidFill>
                <a:effectLst/>
                <a:latin typeface="Söhne"/>
              </a:rPr>
              <a:t>: While controversial, nuclear power might continue to play a role in the long-term energy mix in some regions due to its low carbon emissions and potential for baseload power generation.</a:t>
            </a:r>
          </a:p>
          <a:p>
            <a:pPr marL="342900" indent="-342900" algn="just">
              <a:lnSpc>
                <a:spcPct val="200000"/>
              </a:lnSpc>
              <a:buFont typeface="Arial" panose="020B0604020202020204" pitchFamily="34" charset="0"/>
              <a:buChar char="•"/>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Smart Grids and Digitalization</a:t>
            </a:r>
            <a:r>
              <a:rPr lang="en-GB" sz="2000" b="0" i="0" dirty="0">
                <a:solidFill>
                  <a:srgbClr val="374151"/>
                </a:solidFill>
                <a:effectLst/>
                <a:latin typeface="Söhne"/>
              </a:rPr>
              <a:t>: The integration of smart grid technologies and digitalization will enable more efficient energy management, demand response, and better integration of renewable energy sources into the grid.</a:t>
            </a:r>
          </a:p>
        </p:txBody>
      </p:sp>
    </p:spTree>
    <p:extLst>
      <p:ext uri="{BB962C8B-B14F-4D97-AF65-F5344CB8AC3E}">
        <p14:creationId xmlns:p14="http://schemas.microsoft.com/office/powerpoint/2010/main" val="623240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76811" y="794228"/>
            <a:ext cx="6438378"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400" b="0" i="0" dirty="0">
                <a:solidFill>
                  <a:srgbClr val="374151"/>
                </a:solidFill>
                <a:effectLst/>
                <a:latin typeface="Söhne"/>
              </a:rPr>
              <a:t>Examples of commercial energy sources</a:t>
            </a:r>
          </a:p>
          <a:p>
            <a:pPr algn="ctr"/>
            <a:endParaRPr lang="en-IN" sz="2400" b="1" dirty="0"/>
          </a:p>
        </p:txBody>
      </p:sp>
      <p:sp>
        <p:nvSpPr>
          <p:cNvPr id="5" name="TextBox 4"/>
          <p:cNvSpPr txBox="1"/>
          <p:nvPr/>
        </p:nvSpPr>
        <p:spPr>
          <a:xfrm>
            <a:off x="1943100" y="1625225"/>
            <a:ext cx="8829676" cy="5157181"/>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Fossil Fuels</a:t>
            </a:r>
            <a:r>
              <a:rPr lang="en-GB" sz="2400" b="0" i="0" dirty="0">
                <a:solidFill>
                  <a:srgbClr val="374151"/>
                </a:solidFill>
                <a:effectLst/>
                <a:latin typeface="Söhne"/>
              </a:rPr>
              <a:t>: Natural Gas, coal and petroleum are most commonly used for generating electricity </a:t>
            </a:r>
            <a:r>
              <a:rPr lang="en-GB" sz="2400" dirty="0">
                <a:solidFill>
                  <a:srgbClr val="374151"/>
                </a:solidFill>
                <a:latin typeface="Söhne"/>
              </a:rPr>
              <a:t>utilised for</a:t>
            </a:r>
            <a:r>
              <a:rPr lang="en-GB" sz="2400" b="0" i="0" dirty="0">
                <a:solidFill>
                  <a:srgbClr val="374151"/>
                </a:solidFill>
                <a:effectLst/>
                <a:latin typeface="Söhne"/>
              </a:rPr>
              <a:t> various industrial processes.</a:t>
            </a:r>
          </a:p>
          <a:p>
            <a:pPr marL="342900" indent="-342900" algn="just">
              <a:lnSpc>
                <a:spcPct val="200000"/>
              </a:lnSpc>
              <a:buFont typeface="Arial" panose="020B0604020202020204" pitchFamily="34" charset="0"/>
              <a:buChar char="•"/>
            </a:pPr>
            <a:r>
              <a:rPr lang="en-GB" sz="2400" b="0" i="0" dirty="0">
                <a:solidFill>
                  <a:srgbClr val="374151"/>
                </a:solidFill>
                <a:effectLst/>
                <a:latin typeface="Söhne"/>
              </a:rPr>
              <a:t> </a:t>
            </a:r>
            <a:r>
              <a:rPr lang="en-GB" sz="2400" b="1" i="0" dirty="0">
                <a:solidFill>
                  <a:srgbClr val="374151"/>
                </a:solidFill>
                <a:effectLst/>
                <a:latin typeface="Söhne"/>
              </a:rPr>
              <a:t>Nuclear Energy</a:t>
            </a:r>
            <a:r>
              <a:rPr lang="en-GB" sz="2400" b="0" i="0" dirty="0">
                <a:solidFill>
                  <a:srgbClr val="374151"/>
                </a:solidFill>
                <a:effectLst/>
                <a:latin typeface="Söhne"/>
              </a:rPr>
              <a:t>: </a:t>
            </a:r>
            <a:r>
              <a:rPr lang="en-GB" sz="2400" b="0" i="0" dirty="0">
                <a:solidFill>
                  <a:srgbClr val="4D5156"/>
                </a:solidFill>
                <a:effectLst/>
                <a:latin typeface="Söhne"/>
              </a:rPr>
              <a:t>A nuclear reactor produces and controls the release of energy from splitting the atoms of certain elements. In a nuclear power reactor, the energy released is used as heat to make steam to generate electricity.</a:t>
            </a:r>
            <a:endParaRPr lang="en-GB" sz="2400" b="0" i="0" dirty="0">
              <a:solidFill>
                <a:srgbClr val="374151"/>
              </a:solidFill>
              <a:effectLst/>
              <a:latin typeface="Söhne"/>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3606AD0-3936-6366-197B-288B84296088}"/>
              </a:ext>
            </a:extLst>
          </p:cNvPr>
          <p:cNvSpPr txBox="1"/>
          <p:nvPr/>
        </p:nvSpPr>
        <p:spPr>
          <a:xfrm>
            <a:off x="2228850" y="425053"/>
            <a:ext cx="8072438" cy="616168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Global Energy Demand</a:t>
            </a:r>
            <a:r>
              <a:rPr lang="en-GB" sz="2000" b="0" i="0" dirty="0">
                <a:solidFill>
                  <a:srgbClr val="374151"/>
                </a:solidFill>
                <a:effectLst/>
                <a:latin typeface="Söhne"/>
              </a:rPr>
              <a:t>: The overall global energy demand is expected to continue growing in the long term, driven by population growth, urbanization, and economic development, especially in emerging economies.</a:t>
            </a:r>
          </a:p>
          <a:p>
            <a:pPr algn="just">
              <a:lnSpc>
                <a:spcPct val="200000"/>
              </a:lnSpc>
            </a:pPr>
            <a:r>
              <a:rPr lang="en-GB" sz="2000" dirty="0">
                <a:solidFill>
                  <a:srgbClr val="374151"/>
                </a:solidFill>
                <a:latin typeface="Söhne"/>
              </a:rPr>
              <a:t>In nutshell,</a:t>
            </a:r>
            <a:r>
              <a:rPr lang="en-GB" sz="2000" b="0" i="0" dirty="0">
                <a:solidFill>
                  <a:srgbClr val="374151"/>
                </a:solidFill>
                <a:effectLst/>
                <a:latin typeface="Söhne"/>
              </a:rPr>
              <a:t> energy scenarios can vary widely based on policy decisions, technological breakthroughs, and unforeseen events. Governments, industries, and international organizations will play a crucial role in shaping the energy landscape through their energy policies, investments, and collaborative efforts to address climate change and energy sustainability challenges.</a:t>
            </a:r>
          </a:p>
        </p:txBody>
      </p:sp>
    </p:spTree>
    <p:extLst>
      <p:ext uri="{BB962C8B-B14F-4D97-AF65-F5344CB8AC3E}">
        <p14:creationId xmlns:p14="http://schemas.microsoft.com/office/powerpoint/2010/main" val="11978163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6026A90-371B-F63D-2D88-073327DB16EE}"/>
              </a:ext>
            </a:extLst>
          </p:cNvPr>
          <p:cNvSpPr txBox="1"/>
          <p:nvPr/>
        </p:nvSpPr>
        <p:spPr>
          <a:xfrm>
            <a:off x="1579418" y="80760"/>
            <a:ext cx="10492509" cy="6247864"/>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Energy Pricing</a:t>
            </a:r>
            <a:endParaRPr lang="en-GB" sz="2000" b="1" dirty="0">
              <a:solidFill>
                <a:srgbClr val="374151"/>
              </a:solidFill>
              <a:latin typeface="Söhne"/>
            </a:endParaRPr>
          </a:p>
          <a:p>
            <a:pPr algn="just">
              <a:lnSpc>
                <a:spcPct val="200000"/>
              </a:lnSpc>
            </a:pPr>
            <a:r>
              <a:rPr lang="en-GB" sz="2000" b="0" i="0" dirty="0">
                <a:solidFill>
                  <a:srgbClr val="374151"/>
                </a:solidFill>
                <a:effectLst/>
                <a:latin typeface="Söhne"/>
              </a:rPr>
              <a:t>Energy pricing refers to the cost or rate at which energy, such as electricity, natural gas, or oil, is bought and sold in the market. It is a crucial aspect of the energy industry and plays a significant role in determining consumer and industrial behaviour, energy consumption patterns, and overall economic development.</a:t>
            </a:r>
          </a:p>
          <a:p>
            <a:pPr algn="just">
              <a:lnSpc>
                <a:spcPct val="200000"/>
              </a:lnSpc>
            </a:pPr>
            <a:r>
              <a:rPr lang="en-GB" sz="2000" b="0" i="0" dirty="0">
                <a:solidFill>
                  <a:srgbClr val="374151"/>
                </a:solidFill>
                <a:effectLst/>
                <a:latin typeface="Söhne"/>
              </a:rPr>
              <a:t>Several factors influence energy pricing, including:</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Supply and Demand</a:t>
            </a:r>
            <a:r>
              <a:rPr lang="en-GB" sz="2000" b="0" i="0" dirty="0">
                <a:solidFill>
                  <a:srgbClr val="374151"/>
                </a:solidFill>
                <a:effectLst/>
                <a:latin typeface="Söhne"/>
              </a:rPr>
              <a:t>: The fundamental economic principle of supply and demand greatly impacts energy prices. When demand for energy exceeds supply, prices tend to rise, and vice versa. Factors such as population growth, economic activity, weather conditions, and industrial output all affect energy demand.</a:t>
            </a:r>
          </a:p>
        </p:txBody>
      </p:sp>
    </p:spTree>
    <p:extLst>
      <p:ext uri="{BB962C8B-B14F-4D97-AF65-F5344CB8AC3E}">
        <p14:creationId xmlns:p14="http://schemas.microsoft.com/office/powerpoint/2010/main" val="35853623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2467E78-DDDE-40DD-3981-1AFB45F1B006}"/>
              </a:ext>
            </a:extLst>
          </p:cNvPr>
          <p:cNvSpPr txBox="1"/>
          <p:nvPr/>
        </p:nvSpPr>
        <p:spPr>
          <a:xfrm>
            <a:off x="2357257" y="280218"/>
            <a:ext cx="9068125"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Production and Distribution Costs</a:t>
            </a:r>
            <a:r>
              <a:rPr lang="en-GB" sz="2000" b="0" i="0" dirty="0">
                <a:solidFill>
                  <a:srgbClr val="374151"/>
                </a:solidFill>
                <a:effectLst/>
                <a:latin typeface="Söhne"/>
              </a:rPr>
              <a:t>: The costs associated with extracting, </a:t>
            </a:r>
            <a:r>
              <a:rPr lang="en-GB" sz="2000" b="0" i="0" dirty="0" smtClean="0">
                <a:solidFill>
                  <a:srgbClr val="374151"/>
                </a:solidFill>
                <a:effectLst/>
                <a:latin typeface="Söhne"/>
              </a:rPr>
              <a:t>refining </a:t>
            </a:r>
            <a:r>
              <a:rPr lang="en-GB" sz="2000" b="0" i="0" dirty="0">
                <a:solidFill>
                  <a:srgbClr val="374151"/>
                </a:solidFill>
                <a:effectLst/>
                <a:latin typeface="Söhne"/>
              </a:rPr>
              <a:t>and transporting energy sources influence their pricing. For example, the costs of drilling for oil, building and maintaining power plants, and operating distribution networks all play a role in determining energy prices</a:t>
            </a:r>
            <a:r>
              <a:rPr lang="en-GB" sz="2000" b="0" i="0" dirty="0" smtClean="0">
                <a:solidFill>
                  <a:srgbClr val="374151"/>
                </a:solidFill>
                <a:effectLst/>
                <a:latin typeface="Söhne"/>
              </a:rPr>
              <a:t>.</a:t>
            </a:r>
          </a:p>
          <a:p>
            <a:pPr algn="just">
              <a:lnSpc>
                <a:spcPct val="200000"/>
              </a:lnSpc>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Market Competition</a:t>
            </a:r>
            <a:r>
              <a:rPr lang="en-GB" sz="2000" b="0" i="0" dirty="0">
                <a:solidFill>
                  <a:srgbClr val="374151"/>
                </a:solidFill>
                <a:effectLst/>
                <a:latin typeface="Söhne"/>
              </a:rPr>
              <a:t>: The level of competition in the energy market can affect pricing. In competitive markets, multiple suppliers often compete to provide energy at the best prices, which can lead to lower costs for consumers.</a:t>
            </a:r>
          </a:p>
        </p:txBody>
      </p:sp>
    </p:spTree>
    <p:extLst>
      <p:ext uri="{BB962C8B-B14F-4D97-AF65-F5344CB8AC3E}">
        <p14:creationId xmlns:p14="http://schemas.microsoft.com/office/powerpoint/2010/main" val="9110747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53396D9-CAE5-AA18-CA6B-24E308F26DBF}"/>
              </a:ext>
            </a:extLst>
          </p:cNvPr>
          <p:cNvSpPr txBox="1"/>
          <p:nvPr/>
        </p:nvSpPr>
        <p:spPr>
          <a:xfrm>
            <a:off x="2703909" y="655933"/>
            <a:ext cx="8068866" cy="49305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Government Policies and Regulations</a:t>
            </a:r>
            <a:r>
              <a:rPr lang="en-GB" sz="2000" b="0" i="0" dirty="0">
                <a:solidFill>
                  <a:srgbClr val="374151"/>
                </a:solidFill>
                <a:effectLst/>
                <a:latin typeface="Söhne"/>
              </a:rPr>
              <a:t>: Energy prices can be influenced by government policies, subsidies, and taxes. For instance, governments may implement taxes on fossil fuels or provide subsidies for renewable energy sources, both of which can impact prices.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Global Events and Geopolitics</a:t>
            </a:r>
            <a:r>
              <a:rPr lang="en-GB" sz="2000" b="0" i="0" dirty="0">
                <a:solidFill>
                  <a:srgbClr val="374151"/>
                </a:solidFill>
                <a:effectLst/>
                <a:latin typeface="Söhne"/>
              </a:rPr>
              <a:t>: International events, geopolitical tensions, and conflicts in regions that produce or consume significant amounts of energy can disrupt the supply chain and lead to price fluctuations.</a:t>
            </a:r>
          </a:p>
        </p:txBody>
      </p:sp>
    </p:spTree>
    <p:extLst>
      <p:ext uri="{BB962C8B-B14F-4D97-AF65-F5344CB8AC3E}">
        <p14:creationId xmlns:p14="http://schemas.microsoft.com/office/powerpoint/2010/main" val="16628169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18F36F1-222C-F581-ED57-932982098F3B}"/>
              </a:ext>
            </a:extLst>
          </p:cNvPr>
          <p:cNvSpPr txBox="1"/>
          <p:nvPr/>
        </p:nvSpPr>
        <p:spPr>
          <a:xfrm>
            <a:off x="1972426" y="838749"/>
            <a:ext cx="8886825" cy="431502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Currency Exchange Rates</a:t>
            </a:r>
            <a:r>
              <a:rPr lang="en-GB" sz="2000" b="0" i="0" dirty="0">
                <a:solidFill>
                  <a:srgbClr val="374151"/>
                </a:solidFill>
                <a:effectLst/>
                <a:latin typeface="Söhne"/>
              </a:rPr>
              <a:t>: Energy prices can also be influenced by fluctuations in currency exchange rates. If energy is traded internationally, changes in exchange rates can impact the cost of importing or exporting energy resources.</a:t>
            </a:r>
          </a:p>
          <a:p>
            <a:pPr algn="just">
              <a:lnSpc>
                <a:spcPct val="200000"/>
              </a:lnSpc>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Environmental Factors</a:t>
            </a:r>
            <a:r>
              <a:rPr lang="en-GB" sz="2000" b="0" i="0" dirty="0">
                <a:solidFill>
                  <a:srgbClr val="374151"/>
                </a:solidFill>
                <a:effectLst/>
                <a:latin typeface="Söhne"/>
              </a:rPr>
              <a:t>: Increasing concerns about environmental sustainability and climate change can lead to the introduction of carbon pricing mechanisms, which may impact the cost of emitting greenhouse gases.</a:t>
            </a:r>
          </a:p>
        </p:txBody>
      </p:sp>
    </p:spTree>
    <p:extLst>
      <p:ext uri="{BB962C8B-B14F-4D97-AF65-F5344CB8AC3E}">
        <p14:creationId xmlns:p14="http://schemas.microsoft.com/office/powerpoint/2010/main" val="35120557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3FAAA94-F239-8A78-CB8D-6CB6144D94C2}"/>
              </a:ext>
            </a:extLst>
          </p:cNvPr>
          <p:cNvSpPr txBox="1"/>
          <p:nvPr/>
        </p:nvSpPr>
        <p:spPr>
          <a:xfrm>
            <a:off x="2054392" y="542925"/>
            <a:ext cx="9011653" cy="554613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Technological Advancements</a:t>
            </a:r>
            <a:r>
              <a:rPr lang="en-GB" sz="20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Advancements in energy technologies, such as improvements in renewable energy efficiency techniques, can influence the cost and availability of different energy sources.</a:t>
            </a:r>
          </a:p>
          <a:p>
            <a:pPr marL="342900" indent="-342900" algn="just">
              <a:lnSpc>
                <a:spcPct val="200000"/>
              </a:lnSpc>
              <a:buFont typeface="Arial" panose="020B0604020202020204" pitchFamily="34" charset="0"/>
              <a:buChar char="•"/>
            </a:pPr>
            <a:r>
              <a:rPr lang="en-GB"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Weather Conditions</a:t>
            </a:r>
            <a:r>
              <a:rPr lang="en-GB" sz="20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Weather plays a significant role in energy demand, especially for heating or cooling purposes. Extreme weather events can lead to sudden spikes in demand and, consequently, energy prices.</a:t>
            </a:r>
          </a:p>
          <a:p>
            <a:pPr algn="just">
              <a:lnSpc>
                <a:spcPct val="200000"/>
              </a:lnSpc>
            </a:pPr>
            <a:r>
              <a:rPr lang="en-GB" sz="20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Energy pricing varies significantly across countries and regions, depending on the specific mix of energy sources, market structures, government policies, and economic conditions. </a:t>
            </a:r>
          </a:p>
        </p:txBody>
      </p:sp>
    </p:spTree>
    <p:extLst>
      <p:ext uri="{BB962C8B-B14F-4D97-AF65-F5344CB8AC3E}">
        <p14:creationId xmlns:p14="http://schemas.microsoft.com/office/powerpoint/2010/main" val="18119909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E7D22DE-9962-F6E6-748F-5074A7D881F6}"/>
              </a:ext>
            </a:extLst>
          </p:cNvPr>
          <p:cNvSpPr txBox="1"/>
          <p:nvPr/>
        </p:nvSpPr>
        <p:spPr>
          <a:xfrm>
            <a:off x="1524000" y="40380"/>
            <a:ext cx="10363200" cy="6247864"/>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Energy Sector Reforms</a:t>
            </a:r>
          </a:p>
          <a:p>
            <a:pPr algn="just">
              <a:lnSpc>
                <a:spcPct val="200000"/>
              </a:lnSpc>
            </a:pPr>
            <a:r>
              <a:rPr lang="en-GB" sz="2000" b="0" i="0" dirty="0">
                <a:solidFill>
                  <a:srgbClr val="374151"/>
                </a:solidFill>
                <a:effectLst/>
                <a:latin typeface="Söhne"/>
              </a:rPr>
              <a:t>Energy sector reforms refer to the process of making changes and improvements in the energy industry to enhance its efficiency, sustainability, and competitiveness. These reforms can encompass various aspects of the energy sector, such as electricity generation, distribution, transmission, renewable energy adoption, energy pricing, regulatory frameworks, and market structures.</a:t>
            </a:r>
          </a:p>
          <a:p>
            <a:pPr algn="just">
              <a:lnSpc>
                <a:spcPct val="200000"/>
              </a:lnSpc>
            </a:pPr>
            <a:r>
              <a:rPr lang="en-GB" sz="2000" b="0" i="0" dirty="0" smtClean="0">
                <a:solidFill>
                  <a:srgbClr val="374151"/>
                </a:solidFill>
                <a:effectLst/>
                <a:latin typeface="Söhne"/>
              </a:rPr>
              <a:t>The </a:t>
            </a:r>
            <a:r>
              <a:rPr lang="en-GB" sz="2000" b="0" i="0" dirty="0">
                <a:solidFill>
                  <a:srgbClr val="374151"/>
                </a:solidFill>
                <a:effectLst/>
                <a:latin typeface="Söhne"/>
              </a:rPr>
              <a:t>objectives of energy sector reforms generally include: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Diversification of Energy Sources</a:t>
            </a:r>
            <a:r>
              <a:rPr lang="en-GB" sz="2000" b="0" i="0" dirty="0">
                <a:solidFill>
                  <a:srgbClr val="374151"/>
                </a:solidFill>
                <a:effectLst/>
                <a:latin typeface="Söhne"/>
              </a:rPr>
              <a:t>: Reducing dependency on a single energy source, typically fossil fuels, and promoting the use of a broader mix of energy sources, including renewable energy (solar, wind, hydro, geothermal, etc.).</a:t>
            </a:r>
          </a:p>
        </p:txBody>
      </p:sp>
    </p:spTree>
    <p:extLst>
      <p:ext uri="{BB962C8B-B14F-4D97-AF65-F5344CB8AC3E}">
        <p14:creationId xmlns:p14="http://schemas.microsoft.com/office/powerpoint/2010/main" val="5593427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51E60AF-909A-917C-4EA0-939B0E4B8726}"/>
              </a:ext>
            </a:extLst>
          </p:cNvPr>
          <p:cNvSpPr txBox="1"/>
          <p:nvPr/>
        </p:nvSpPr>
        <p:spPr>
          <a:xfrm>
            <a:off x="1717964" y="192078"/>
            <a:ext cx="9873672"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Market Liberalization</a:t>
            </a:r>
            <a:r>
              <a:rPr lang="en-GB" sz="2000" b="0" i="0" dirty="0">
                <a:solidFill>
                  <a:srgbClr val="374151"/>
                </a:solidFill>
                <a:effectLst/>
                <a:latin typeface="Söhne"/>
              </a:rPr>
              <a:t>: Introducing competition in the energy market to encourage innovation, efficiency, and lower prices for consumers. This may involve deregulation of the energy market and the introduction of private sector participation.</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Renewable Energy Promotion</a:t>
            </a:r>
            <a:r>
              <a:rPr lang="en-GB" sz="2000" b="0" i="0" dirty="0">
                <a:solidFill>
                  <a:srgbClr val="374151"/>
                </a:solidFill>
                <a:effectLst/>
                <a:latin typeface="Söhne"/>
              </a:rPr>
              <a:t>: Encouraging the adoption of renewable energy technologies by providing incentives, subsidies, feed-in tariffs, or other mechanisms to support their development and integration into the grid.</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Efficiency Measures</a:t>
            </a:r>
            <a:r>
              <a:rPr lang="en-GB" sz="2000" b="0" i="0" dirty="0">
                <a:solidFill>
                  <a:srgbClr val="374151"/>
                </a:solidFill>
                <a:effectLst/>
                <a:latin typeface="Söhne"/>
              </a:rPr>
              <a:t>: Implementing policies and initiatives to improve energy efficiency in various </a:t>
            </a:r>
            <a:r>
              <a:rPr lang="en-GB" sz="2000" b="0" i="0" dirty="0" smtClean="0">
                <a:solidFill>
                  <a:srgbClr val="374151"/>
                </a:solidFill>
                <a:effectLst/>
                <a:latin typeface="Söhne"/>
              </a:rPr>
              <a:t>sectors </a:t>
            </a:r>
            <a:r>
              <a:rPr lang="en-GB" sz="2000" b="0" i="0" dirty="0">
                <a:solidFill>
                  <a:srgbClr val="374151"/>
                </a:solidFill>
                <a:effectLst/>
                <a:latin typeface="Söhne"/>
              </a:rPr>
              <a:t>such as buildings, </a:t>
            </a:r>
            <a:r>
              <a:rPr lang="en-GB" sz="2000" b="0" i="0" dirty="0" smtClean="0">
                <a:solidFill>
                  <a:srgbClr val="374151"/>
                </a:solidFill>
                <a:effectLst/>
                <a:latin typeface="Söhne"/>
              </a:rPr>
              <a:t>transportation </a:t>
            </a:r>
            <a:r>
              <a:rPr lang="en-GB" sz="2000" b="0" i="0" dirty="0">
                <a:solidFill>
                  <a:srgbClr val="374151"/>
                </a:solidFill>
                <a:effectLst/>
                <a:latin typeface="Söhne"/>
              </a:rPr>
              <a:t>and industrial processes.</a:t>
            </a:r>
          </a:p>
        </p:txBody>
      </p:sp>
    </p:spTree>
    <p:extLst>
      <p:ext uri="{BB962C8B-B14F-4D97-AF65-F5344CB8AC3E}">
        <p14:creationId xmlns:p14="http://schemas.microsoft.com/office/powerpoint/2010/main" val="31091489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5C6ABE8-AE36-BA00-988E-E6EBF3D37E3F}"/>
              </a:ext>
            </a:extLst>
          </p:cNvPr>
          <p:cNvSpPr txBox="1"/>
          <p:nvPr/>
        </p:nvSpPr>
        <p:spPr>
          <a:xfrm>
            <a:off x="2386013" y="702053"/>
            <a:ext cx="8458199" cy="49305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Infrastructure Development</a:t>
            </a:r>
            <a:r>
              <a:rPr lang="en-GB" sz="2000" b="0" i="0" dirty="0">
                <a:solidFill>
                  <a:srgbClr val="374151"/>
                </a:solidFill>
                <a:effectLst/>
                <a:latin typeface="Söhne"/>
              </a:rPr>
              <a:t>: Investing in modernizing and expanding energy infrastructure, including power plants, transmission lines, and distribution networks, to ensure reliable and secure energy supply.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Climate Change Mitigation</a:t>
            </a:r>
            <a:r>
              <a:rPr lang="en-GB" sz="2000" b="0" i="0" dirty="0">
                <a:solidFill>
                  <a:srgbClr val="374151"/>
                </a:solidFill>
                <a:effectLst/>
                <a:latin typeface="Söhne"/>
              </a:rPr>
              <a:t>: Aligning energy sector policies with climate goals to reduce greenhouse gas emissions and combat global warming.</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Financial Sustainability: </a:t>
            </a:r>
            <a:r>
              <a:rPr lang="en-GB" sz="2000" b="0" i="0" dirty="0">
                <a:solidFill>
                  <a:srgbClr val="374151"/>
                </a:solidFill>
                <a:effectLst/>
                <a:latin typeface="Söhne"/>
              </a:rPr>
              <a:t>Ensuring the financial stability of energy utilities and companies by eliminating inefficiencies, reducing subsidies, and implementing transparent and fair pricing mechanisms.</a:t>
            </a:r>
          </a:p>
        </p:txBody>
      </p:sp>
    </p:spTree>
    <p:extLst>
      <p:ext uri="{BB962C8B-B14F-4D97-AF65-F5344CB8AC3E}">
        <p14:creationId xmlns:p14="http://schemas.microsoft.com/office/powerpoint/2010/main" val="9588441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9F468AF-7A36-69BF-F9CE-8D888CFAF029}"/>
              </a:ext>
            </a:extLst>
          </p:cNvPr>
          <p:cNvSpPr txBox="1"/>
          <p:nvPr/>
        </p:nvSpPr>
        <p:spPr>
          <a:xfrm>
            <a:off x="2700338" y="819567"/>
            <a:ext cx="7829550" cy="49305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dirty="0">
                <a:latin typeface="Calibri" panose="020F0502020204030204" pitchFamily="34" charset="0"/>
                <a:ea typeface="Calibri" panose="020F0502020204030204" pitchFamily="34" charset="0"/>
                <a:cs typeface="Calibri" panose="020F0502020204030204" pitchFamily="34" charset="0"/>
              </a:rPr>
              <a:t>International Cooperation</a:t>
            </a:r>
            <a:r>
              <a:rPr lang="en-GB" sz="2000" dirty="0">
                <a:latin typeface="Calibri" panose="020F0502020204030204" pitchFamily="34" charset="0"/>
                <a:ea typeface="Calibri" panose="020F0502020204030204" pitchFamily="34" charset="0"/>
                <a:cs typeface="Calibri" panose="020F0502020204030204" pitchFamily="34" charset="0"/>
              </a:rPr>
              <a:t>: Collaborating with other countries and international organizations to share best practices, technologies, and experiences in energy sector reforms.</a:t>
            </a:r>
          </a:p>
          <a:p>
            <a:pPr algn="just">
              <a:lnSpc>
                <a:spcPct val="200000"/>
              </a:lnSpc>
            </a:pPr>
            <a:r>
              <a:rPr lang="en-GB" sz="2000" dirty="0">
                <a:latin typeface="Calibri" panose="020F0502020204030204" pitchFamily="34" charset="0"/>
                <a:ea typeface="Calibri" panose="020F0502020204030204" pitchFamily="34" charset="0"/>
                <a:cs typeface="Calibri" panose="020F0502020204030204" pitchFamily="34" charset="0"/>
              </a:rPr>
              <a:t>Energy sector reforms are often driven by the need to address challenges such as climate change, energy security, increasing energy demand, and outdated energy systems. The specific nature of reforms varies from country to country, depending on their unique energy mix, policy priorities, and socioeconomic conditions.</a:t>
            </a:r>
          </a:p>
        </p:txBody>
      </p:sp>
    </p:spTree>
    <p:extLst>
      <p:ext uri="{BB962C8B-B14F-4D97-AF65-F5344CB8AC3E}">
        <p14:creationId xmlns:p14="http://schemas.microsoft.com/office/powerpoint/2010/main" val="398875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5913" y="800100"/>
            <a:ext cx="9658350" cy="4930581"/>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Electricity</a:t>
            </a:r>
            <a:r>
              <a:rPr lang="en-GB" sz="2000" b="0" i="0" dirty="0">
                <a:solidFill>
                  <a:srgbClr val="374151"/>
                </a:solidFill>
                <a:effectLst/>
                <a:latin typeface="Söhne"/>
              </a:rPr>
              <a:t>: </a:t>
            </a:r>
            <a:r>
              <a:rPr lang="en-GB" sz="2000" dirty="0">
                <a:solidFill>
                  <a:srgbClr val="374151"/>
                </a:solidFill>
                <a:latin typeface="Söhne"/>
              </a:rPr>
              <a:t>However,</a:t>
            </a:r>
            <a:r>
              <a:rPr lang="en-GB" sz="2000" b="0" i="0" dirty="0">
                <a:solidFill>
                  <a:srgbClr val="374151"/>
                </a:solidFill>
                <a:effectLst/>
                <a:latin typeface="Söhne"/>
              </a:rPr>
              <a:t> electricity can be used for both commercial and non-commercial purposes, it is considered commercial energy when it is produced and sold on a large scale to meet the energy needs of businesses and industries.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Renewables</a:t>
            </a:r>
            <a:r>
              <a:rPr lang="en-GB" sz="2000" b="0" i="0" dirty="0">
                <a:solidFill>
                  <a:srgbClr val="374151"/>
                </a:solidFill>
                <a:effectLst/>
                <a:latin typeface="Söhne"/>
              </a:rPr>
              <a:t>: While renewable energy sources like solar, wind, and hydropower can be used for commercial purposes, they are becoming increasingly important in the effort to transition to more sustainable energy practices.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Others</a:t>
            </a:r>
            <a:r>
              <a:rPr lang="en-GB" sz="2000" b="0" i="0" dirty="0">
                <a:solidFill>
                  <a:srgbClr val="374151"/>
                </a:solidFill>
                <a:effectLst/>
                <a:latin typeface="Söhne"/>
              </a:rPr>
              <a:t>: Commercial energy can also include energy obtained from sources like biomass and geothermal, though their usage is relatively limited compared to other sources.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88AD10D-91C1-6C6C-6794-8D5024D679DC}"/>
              </a:ext>
            </a:extLst>
          </p:cNvPr>
          <p:cNvSpPr txBox="1"/>
          <p:nvPr/>
        </p:nvSpPr>
        <p:spPr>
          <a:xfrm>
            <a:off x="1634836" y="9236"/>
            <a:ext cx="10557164" cy="6863417"/>
          </a:xfrm>
          <a:prstGeom prst="rect">
            <a:avLst/>
          </a:prstGeom>
          <a:noFill/>
        </p:spPr>
        <p:txBody>
          <a:bodyPr wrap="square">
            <a:spAutoFit/>
          </a:bodyPr>
          <a:lstStyle/>
          <a:p>
            <a:pPr algn="just">
              <a:lnSpc>
                <a:spcPct val="200000"/>
              </a:lnSpc>
            </a:pPr>
            <a:r>
              <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GB"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Energy and Environment</a:t>
            </a:r>
          </a:p>
          <a:p>
            <a:pPr algn="just">
              <a:lnSpc>
                <a:spcPct val="200000"/>
              </a:lnSpc>
            </a:pPr>
            <a:r>
              <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relationship between energy and the environment is critical as the way we produce, consume, and utilize energy has </a:t>
            </a:r>
            <a:r>
              <a:rPr lang="en-GB" sz="2000" dirty="0">
                <a:solidFill>
                  <a:srgbClr val="374151"/>
                </a:solidFill>
                <a:latin typeface="Calibri" panose="020F0502020204030204" pitchFamily="34" charset="0"/>
                <a:ea typeface="Calibri" panose="020F0502020204030204" pitchFamily="34" charset="0"/>
                <a:cs typeface="Calibri" panose="020F0502020204030204" pitchFamily="34" charset="0"/>
              </a:rPr>
              <a:t>lot of</a:t>
            </a:r>
            <a:r>
              <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implications for the natural world. The energy sector plays a significant role in environmental issues, particularly in the context of climate change, air and water pollution. Here are some key points to consider regarding the relationship between energy and the environment:</a:t>
            </a:r>
          </a:p>
          <a:p>
            <a:pPr marL="342900" indent="-342900" algn="just">
              <a:lnSpc>
                <a:spcPct val="200000"/>
              </a:lnSpc>
              <a:buFont typeface="Arial" panose="020B0604020202020204" pitchFamily="34" charset="0"/>
              <a:buChar char="•"/>
            </a:pPr>
            <a:r>
              <a:rPr lang="en-GB"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Climate Change</a:t>
            </a:r>
            <a:r>
              <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The burning of fossil fuels (coal, oil, and natural gas) for energy is the primary driver of greenhouse gas emissions, such as carbon dioxide (CO2) and methane (CH4). These emissions trap heat in the Earth's atmosphere, leading to global warming and climate change. Transitioning to cleaner and renewable energy sources like solar, wind, hydro, and geothermal can help reduce greenhouse gas emissions and mitigate the impacts of climate change.</a:t>
            </a:r>
          </a:p>
        </p:txBody>
      </p:sp>
    </p:spTree>
    <p:extLst>
      <p:ext uri="{BB962C8B-B14F-4D97-AF65-F5344CB8AC3E}">
        <p14:creationId xmlns:p14="http://schemas.microsoft.com/office/powerpoint/2010/main" val="38562735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9FD288-D0A0-545C-0CA8-CE0B48191AB6}"/>
              </a:ext>
            </a:extLst>
          </p:cNvPr>
          <p:cNvSpPr txBox="1"/>
          <p:nvPr/>
        </p:nvSpPr>
        <p:spPr>
          <a:xfrm>
            <a:off x="1736435" y="348156"/>
            <a:ext cx="10455565" cy="6186309"/>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2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Air Pollution</a:t>
            </a:r>
            <a:r>
              <a:rPr lang="en-GB" sz="2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The combustion of fossil fuels in power plants, </a:t>
            </a:r>
            <a:r>
              <a:rPr lang="en-GB" sz="2200" b="0" i="0" dirty="0" smtClean="0">
                <a:solidFill>
                  <a:srgbClr val="374151"/>
                </a:solidFill>
                <a:effectLst/>
                <a:latin typeface="Calibri" panose="020F0502020204030204" pitchFamily="34" charset="0"/>
                <a:ea typeface="Calibri" panose="020F0502020204030204" pitchFamily="34" charset="0"/>
                <a:cs typeface="Calibri" panose="020F0502020204030204" pitchFamily="34" charset="0"/>
              </a:rPr>
              <a:t>industries </a:t>
            </a:r>
            <a:r>
              <a:rPr lang="en-GB" sz="2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and vehicles releases various pollutants, including </a:t>
            </a:r>
            <a:r>
              <a:rPr lang="en-GB" sz="2200" dirty="0" smtClean="0">
                <a:solidFill>
                  <a:srgbClr val="374151"/>
                </a:solidFill>
                <a:latin typeface="Calibri" panose="020F0502020204030204" pitchFamily="34" charset="0"/>
                <a:ea typeface="Calibri" panose="020F0502020204030204" pitchFamily="34" charset="0"/>
                <a:cs typeface="Calibri" panose="020F0502020204030204" pitchFamily="34" charset="0"/>
              </a:rPr>
              <a:t>Sulphur</a:t>
            </a:r>
            <a:r>
              <a:rPr lang="en-GB" sz="2200" b="0" i="0" dirty="0" smtClean="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GB" sz="2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dioxide (SO2), nitrogen oxides (NOx), particulate </a:t>
            </a:r>
            <a:r>
              <a:rPr lang="en-GB" sz="2200" b="0" i="0" dirty="0" smtClean="0">
                <a:solidFill>
                  <a:srgbClr val="374151"/>
                </a:solidFill>
                <a:effectLst/>
                <a:latin typeface="Calibri" panose="020F0502020204030204" pitchFamily="34" charset="0"/>
                <a:ea typeface="Calibri" panose="020F0502020204030204" pitchFamily="34" charset="0"/>
                <a:cs typeface="Calibri" panose="020F0502020204030204" pitchFamily="34" charset="0"/>
              </a:rPr>
              <a:t>matter </a:t>
            </a:r>
            <a:r>
              <a:rPr lang="en-GB" sz="2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and volatile organic compounds (VOCs). These pollutants can contribute to smog, acid rain, and respiratory illnesses in humans and harm ecosystems.</a:t>
            </a:r>
          </a:p>
          <a:p>
            <a:pPr marL="342900" indent="-342900" algn="just">
              <a:lnSpc>
                <a:spcPct val="200000"/>
              </a:lnSpc>
              <a:buFont typeface="Arial" panose="020B0604020202020204" pitchFamily="34" charset="0"/>
              <a:buChar char="•"/>
            </a:pPr>
            <a:r>
              <a:rPr lang="en-GB" sz="22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Water Pollution</a:t>
            </a:r>
            <a:r>
              <a:rPr lang="en-GB" sz="2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Energy production can also impact water quality. For example, coal mining and oil drilling can lead to water contamination through spills or leakage, affecting aquatic life and drinking water sources. Nuclear power generation generates radioactive waste that needs careful management to prevent water pollution.</a:t>
            </a:r>
          </a:p>
        </p:txBody>
      </p:sp>
    </p:spTree>
    <p:extLst>
      <p:ext uri="{BB962C8B-B14F-4D97-AF65-F5344CB8AC3E}">
        <p14:creationId xmlns:p14="http://schemas.microsoft.com/office/powerpoint/2010/main" val="34874103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FF8AD81-B084-DEAF-412C-1CE7A369B12B}"/>
              </a:ext>
            </a:extLst>
          </p:cNvPr>
          <p:cNvSpPr txBox="1"/>
          <p:nvPr/>
        </p:nvSpPr>
        <p:spPr>
          <a:xfrm>
            <a:off x="1634836" y="80760"/>
            <a:ext cx="10307782"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Habitat Destruction</a:t>
            </a:r>
            <a:r>
              <a:rPr lang="en-GB" sz="2000" b="0" i="0" dirty="0">
                <a:solidFill>
                  <a:srgbClr val="374151"/>
                </a:solidFill>
                <a:effectLst/>
                <a:latin typeface="Söhne"/>
              </a:rPr>
              <a:t>: Extracting and transporting fossil fuels, such as oil sands and shale gas, can lead to habitat destruction and fragmentation, threatening biodiversity and wildlife.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Resource Depletion</a:t>
            </a:r>
            <a:r>
              <a:rPr lang="en-GB" sz="2000" b="0" i="0" dirty="0">
                <a:solidFill>
                  <a:srgbClr val="374151"/>
                </a:solidFill>
                <a:effectLst/>
                <a:latin typeface="Söhne"/>
              </a:rPr>
              <a:t>: Fossil fuel extraction is a non-renewable process that depletes finite resources. Overreliance on these resources can lead to shortages and price volatility.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Renewable Energy</a:t>
            </a:r>
            <a:r>
              <a:rPr lang="en-GB" sz="2000" b="0" i="0" dirty="0">
                <a:solidFill>
                  <a:srgbClr val="374151"/>
                </a:solidFill>
                <a:effectLst/>
                <a:latin typeface="Söhne"/>
              </a:rPr>
              <a:t>: Transitioning to renewable energy sources can significantly reduce environmental impacts. Solar, wind, and hydropower do not produce greenhouse gas emissions during operation, and their lifecycle impacts are generally lower than fossil fuel-based alternatives.</a:t>
            </a:r>
          </a:p>
        </p:txBody>
      </p:sp>
    </p:spTree>
    <p:extLst>
      <p:ext uri="{BB962C8B-B14F-4D97-AF65-F5344CB8AC3E}">
        <p14:creationId xmlns:p14="http://schemas.microsoft.com/office/powerpoint/2010/main" val="9950340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61D201F-3CF5-2F47-EE5D-F4DE056470A5}"/>
              </a:ext>
            </a:extLst>
          </p:cNvPr>
          <p:cNvSpPr txBox="1"/>
          <p:nvPr/>
        </p:nvSpPr>
        <p:spPr>
          <a:xfrm>
            <a:off x="2125790" y="484206"/>
            <a:ext cx="9393420" cy="5016758"/>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Efficiency</a:t>
            </a:r>
            <a:r>
              <a:rPr lang="en-GB" sz="2000" b="0" i="0" dirty="0">
                <a:solidFill>
                  <a:srgbClr val="374151"/>
                </a:solidFill>
                <a:effectLst/>
                <a:latin typeface="Söhne"/>
              </a:rPr>
              <a:t>: Improving energy efficiency across all sectors can reduce energy consumption and the associated environmental impacts. Energy-efficient buildings, appliances, and industrial processes help conserve resources and lower </a:t>
            </a:r>
            <a:r>
              <a:rPr lang="en-GB" sz="2000" b="0" i="0" dirty="0" smtClean="0">
                <a:solidFill>
                  <a:srgbClr val="374151"/>
                </a:solidFill>
                <a:effectLst/>
                <a:latin typeface="Söhne"/>
              </a:rPr>
              <a:t>emissions</a:t>
            </a:r>
          </a:p>
          <a:p>
            <a:pPr algn="just">
              <a:lnSpc>
                <a:spcPct val="200000"/>
              </a:lnSpc>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Land Use</a:t>
            </a:r>
            <a:r>
              <a:rPr lang="en-GB" sz="2000" b="0" i="0" dirty="0">
                <a:solidFill>
                  <a:srgbClr val="374151"/>
                </a:solidFill>
                <a:effectLst/>
                <a:latin typeface="Söhne"/>
              </a:rPr>
              <a:t>: Energy infrastructure, such as power plants and transmission lines, can require significant land use. Ensuring responsible siting and minimizing environmental disruption are essential considerations in energy planning.</a:t>
            </a:r>
          </a:p>
        </p:txBody>
      </p:sp>
    </p:spTree>
    <p:extLst>
      <p:ext uri="{BB962C8B-B14F-4D97-AF65-F5344CB8AC3E}">
        <p14:creationId xmlns:p14="http://schemas.microsoft.com/office/powerpoint/2010/main" val="14412700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A99C36B-6333-629D-5B79-4CFBF7398ABE}"/>
              </a:ext>
            </a:extLst>
          </p:cNvPr>
          <p:cNvSpPr txBox="1"/>
          <p:nvPr/>
        </p:nvSpPr>
        <p:spPr>
          <a:xfrm>
            <a:off x="2495802" y="289454"/>
            <a:ext cx="9308271" cy="5016758"/>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Environmental Regulations</a:t>
            </a:r>
            <a:r>
              <a:rPr lang="en-GB" sz="2000" b="0" i="0" dirty="0">
                <a:solidFill>
                  <a:srgbClr val="374151"/>
                </a:solidFill>
                <a:effectLst/>
                <a:latin typeface="Söhne"/>
              </a:rPr>
              <a:t>: Governments and international bodies play a crucial role in setting and enforcing environmental regulations related to energy production, emissions, and waste management.</a:t>
            </a:r>
          </a:p>
          <a:p>
            <a:pPr algn="just">
              <a:lnSpc>
                <a:spcPct val="200000"/>
              </a:lnSpc>
            </a:pPr>
            <a:endParaRPr lang="en-GB" sz="2000" b="0" i="0" dirty="0">
              <a:solidFill>
                <a:srgbClr val="374151"/>
              </a:solidFill>
              <a:effectLst/>
              <a:latin typeface="Söhne"/>
            </a:endParaRPr>
          </a:p>
          <a:p>
            <a:pPr algn="just">
              <a:lnSpc>
                <a:spcPct val="200000"/>
              </a:lnSpc>
            </a:pPr>
            <a:r>
              <a:rPr lang="en-GB" sz="2000" b="0" i="0" dirty="0">
                <a:solidFill>
                  <a:srgbClr val="374151"/>
                </a:solidFill>
                <a:effectLst/>
                <a:latin typeface="Söhne"/>
              </a:rPr>
              <a:t>In summary, the energy sector's choices and practices have direct and indirect effects on the environment. Transitioning to cleaner, more sustainable energy sources and adopting energy-efficient technologies are key strategies to minimize environmental impacts and work towards a more sustainable future.</a:t>
            </a:r>
          </a:p>
        </p:txBody>
      </p:sp>
    </p:spTree>
    <p:extLst>
      <p:ext uri="{BB962C8B-B14F-4D97-AF65-F5344CB8AC3E}">
        <p14:creationId xmlns:p14="http://schemas.microsoft.com/office/powerpoint/2010/main" val="11630227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C3DD340-8EFC-E74E-9B5E-0AAD423A1EA8}"/>
              </a:ext>
            </a:extLst>
          </p:cNvPr>
          <p:cNvSpPr txBox="1"/>
          <p:nvPr/>
        </p:nvSpPr>
        <p:spPr>
          <a:xfrm>
            <a:off x="1514765" y="0"/>
            <a:ext cx="10455562" cy="6247864"/>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Energy Security</a:t>
            </a:r>
          </a:p>
          <a:p>
            <a:pPr algn="just">
              <a:lnSpc>
                <a:spcPct val="200000"/>
              </a:lnSpc>
            </a:pPr>
            <a:r>
              <a:rPr lang="en-GB" sz="2000" b="0" i="0" dirty="0">
                <a:solidFill>
                  <a:srgbClr val="374151"/>
                </a:solidFill>
                <a:effectLst/>
                <a:latin typeface="Söhne"/>
              </a:rPr>
              <a:t>Energy security refers to a nation's ability to ensure a reliable, </a:t>
            </a:r>
            <a:r>
              <a:rPr lang="en-GB" sz="2000" b="0" i="0" dirty="0" smtClean="0">
                <a:solidFill>
                  <a:srgbClr val="374151"/>
                </a:solidFill>
                <a:effectLst/>
                <a:latin typeface="Söhne"/>
              </a:rPr>
              <a:t>affordable </a:t>
            </a:r>
            <a:r>
              <a:rPr lang="en-GB" sz="2000" b="0" i="0" dirty="0">
                <a:solidFill>
                  <a:srgbClr val="374151"/>
                </a:solidFill>
                <a:effectLst/>
                <a:latin typeface="Söhne"/>
              </a:rPr>
              <a:t>and sustainable supply of energy to meet its domestic needs and support its economic and social development goals. Without a stable and secure energy supply, countries may face significant economic, political, and social challenges.</a:t>
            </a:r>
          </a:p>
          <a:p>
            <a:pPr algn="just">
              <a:lnSpc>
                <a:spcPct val="200000"/>
              </a:lnSpc>
            </a:pPr>
            <a:r>
              <a:rPr lang="en-GB" sz="2000" b="0" i="0" dirty="0">
                <a:solidFill>
                  <a:srgbClr val="374151"/>
                </a:solidFill>
                <a:effectLst/>
                <a:latin typeface="Söhne"/>
              </a:rPr>
              <a:t>Key elements of energy security include: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Diversification of Energy Sources</a:t>
            </a:r>
            <a:r>
              <a:rPr lang="en-GB" sz="2000" b="0" i="0" dirty="0">
                <a:solidFill>
                  <a:srgbClr val="374151"/>
                </a:solidFill>
                <a:effectLst/>
                <a:latin typeface="Söhne"/>
              </a:rPr>
              <a:t>: Reducing reliance on a single source of energy, such as fossil fuels, by diversifying the energy mix. This may include increasing the share of renewable energy sources, nuclear power, and other alternatives to enhance resilience to supply disruptions.</a:t>
            </a:r>
          </a:p>
        </p:txBody>
      </p:sp>
    </p:spTree>
    <p:extLst>
      <p:ext uri="{BB962C8B-B14F-4D97-AF65-F5344CB8AC3E}">
        <p14:creationId xmlns:p14="http://schemas.microsoft.com/office/powerpoint/2010/main" val="21658381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C19E096-BA73-EC37-75C4-577F224CA584}"/>
              </a:ext>
            </a:extLst>
          </p:cNvPr>
          <p:cNvSpPr txBox="1"/>
          <p:nvPr/>
        </p:nvSpPr>
        <p:spPr>
          <a:xfrm>
            <a:off x="1782618" y="230565"/>
            <a:ext cx="10150763" cy="563231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Infrastructure</a:t>
            </a:r>
            <a:r>
              <a:rPr lang="en-GB" sz="2000" b="0" i="0" dirty="0">
                <a:solidFill>
                  <a:srgbClr val="374151"/>
                </a:solidFill>
                <a:effectLst/>
                <a:latin typeface="Söhne"/>
              </a:rPr>
              <a:t>: Developing and maintaining a robust energy infrastructure, including power plants, transmission lines, pipelines, and storage facilities, to ensure the reliable and efficient delivery of energy.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Supply and Demand Balance</a:t>
            </a:r>
            <a:r>
              <a:rPr lang="en-GB" sz="2000" b="0" i="0" dirty="0">
                <a:solidFill>
                  <a:srgbClr val="374151"/>
                </a:solidFill>
                <a:effectLst/>
                <a:latin typeface="Söhne"/>
              </a:rPr>
              <a:t>: Striving for a balance between energy supply and demand to prevent shortages or excessive dependence on energy imports.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Storage and Flexibility</a:t>
            </a:r>
            <a:r>
              <a:rPr lang="en-GB" sz="2000" b="0" i="0" dirty="0">
                <a:solidFill>
                  <a:srgbClr val="374151"/>
                </a:solidFill>
                <a:effectLst/>
                <a:latin typeface="Söhne"/>
              </a:rPr>
              <a:t>: Utilizing energy storage technologies and flexible demand response measures to manage fluctuations in energy supply and demand, particularly with intermittent renewable energy sources.</a:t>
            </a:r>
          </a:p>
        </p:txBody>
      </p:sp>
    </p:spTree>
    <p:extLst>
      <p:ext uri="{BB962C8B-B14F-4D97-AF65-F5344CB8AC3E}">
        <p14:creationId xmlns:p14="http://schemas.microsoft.com/office/powerpoint/2010/main" val="35929524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C1B1BBE-DF56-F691-E364-50FC151A04DE}"/>
              </a:ext>
            </a:extLst>
          </p:cNvPr>
          <p:cNvSpPr txBox="1"/>
          <p:nvPr/>
        </p:nvSpPr>
        <p:spPr>
          <a:xfrm>
            <a:off x="1459345" y="243273"/>
            <a:ext cx="10510981"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Efficiency</a:t>
            </a:r>
            <a:r>
              <a:rPr lang="en-GB" sz="2000" b="0" i="0" dirty="0">
                <a:solidFill>
                  <a:srgbClr val="374151"/>
                </a:solidFill>
                <a:effectLst/>
                <a:latin typeface="Söhne"/>
              </a:rPr>
              <a:t>: Improving energy efficiency across all sectors to reduce energy waste and decrease the overall energy demand</a:t>
            </a:r>
            <a:r>
              <a:rPr lang="en-GB" sz="2000" b="0" i="0" dirty="0" smtClean="0">
                <a:solidFill>
                  <a:srgbClr val="374151"/>
                </a:solidFill>
                <a:effectLst/>
                <a:latin typeface="Söhne"/>
              </a:rPr>
              <a:t>.</a:t>
            </a:r>
          </a:p>
          <a:p>
            <a:pPr marL="342900" indent="-342900" algn="just">
              <a:lnSpc>
                <a:spcPct val="200000"/>
              </a:lnSpc>
              <a:buFont typeface="Arial" panose="020B0604020202020204" pitchFamily="34" charset="0"/>
              <a:buChar char="•"/>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Diplomacy and Cooperation</a:t>
            </a:r>
            <a:r>
              <a:rPr lang="en-GB" sz="2000" b="0" i="0" dirty="0">
                <a:solidFill>
                  <a:srgbClr val="374151"/>
                </a:solidFill>
                <a:effectLst/>
                <a:latin typeface="Söhne"/>
              </a:rPr>
              <a:t>: Engaging in international energy cooperation, trade agreements, and diplomatic efforts to ensure access to diverse and stable energy sources</a:t>
            </a:r>
            <a:r>
              <a:rPr lang="en-GB" sz="2000" b="0" i="0" dirty="0" smtClean="0">
                <a:solidFill>
                  <a:srgbClr val="374151"/>
                </a:solidFill>
                <a:effectLst/>
                <a:latin typeface="Söhne"/>
              </a:rPr>
              <a:t>.</a:t>
            </a:r>
          </a:p>
          <a:p>
            <a:pPr marL="342900" indent="-342900" algn="just">
              <a:lnSpc>
                <a:spcPct val="200000"/>
              </a:lnSpc>
              <a:buFont typeface="Arial" panose="020B0604020202020204" pitchFamily="34" charset="0"/>
              <a:buChar char="•"/>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Resilience and Emergency Preparedness</a:t>
            </a:r>
            <a:r>
              <a:rPr lang="en-GB" sz="2000" b="0" i="0" dirty="0">
                <a:solidFill>
                  <a:srgbClr val="374151"/>
                </a:solidFill>
                <a:effectLst/>
                <a:latin typeface="Söhne"/>
              </a:rPr>
              <a:t>: Developing contingency plans and response mechanisms to address energy supply disruptions caused by natural disasters, geopolitical </a:t>
            </a:r>
            <a:r>
              <a:rPr lang="en-GB" sz="2000" b="0" i="0" dirty="0" smtClean="0">
                <a:solidFill>
                  <a:srgbClr val="374151"/>
                </a:solidFill>
                <a:effectLst/>
                <a:latin typeface="Söhne"/>
              </a:rPr>
              <a:t>events </a:t>
            </a:r>
            <a:r>
              <a:rPr lang="en-GB" sz="2000" b="0" i="0" dirty="0">
                <a:solidFill>
                  <a:srgbClr val="374151"/>
                </a:solidFill>
                <a:effectLst/>
                <a:latin typeface="Söhne"/>
              </a:rPr>
              <a:t>or other unforeseen </a:t>
            </a:r>
            <a:r>
              <a:rPr lang="en-GB" sz="2000" b="0" i="0" dirty="0" smtClean="0">
                <a:solidFill>
                  <a:srgbClr val="374151"/>
                </a:solidFill>
                <a:effectLst/>
                <a:latin typeface="Söhne"/>
              </a:rPr>
              <a:t>circumstances</a:t>
            </a:r>
            <a:endParaRPr lang="en-GB" sz="2000" b="0" i="0" dirty="0">
              <a:solidFill>
                <a:srgbClr val="374151"/>
              </a:solidFill>
              <a:effectLst/>
              <a:latin typeface="Söhne"/>
            </a:endParaRPr>
          </a:p>
        </p:txBody>
      </p:sp>
    </p:spTree>
    <p:extLst>
      <p:ext uri="{BB962C8B-B14F-4D97-AF65-F5344CB8AC3E}">
        <p14:creationId xmlns:p14="http://schemas.microsoft.com/office/powerpoint/2010/main" val="10116350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0D1A6F6-4B67-845C-C028-296164A1ECB4}"/>
              </a:ext>
            </a:extLst>
          </p:cNvPr>
          <p:cNvSpPr txBox="1"/>
          <p:nvPr/>
        </p:nvSpPr>
        <p:spPr>
          <a:xfrm>
            <a:off x="1662545" y="143679"/>
            <a:ext cx="10289309"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Governance and Regulation</a:t>
            </a:r>
            <a:r>
              <a:rPr lang="en-GB" sz="2000" b="0" i="0" dirty="0">
                <a:solidFill>
                  <a:srgbClr val="374151"/>
                </a:solidFill>
                <a:effectLst/>
                <a:latin typeface="Söhne"/>
              </a:rPr>
              <a:t>: Establishing effective governance and regulatory frameworks to promote a stable and transparent energy market, attract investments, and protect consumers' interests.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Innovation and Research</a:t>
            </a:r>
            <a:r>
              <a:rPr lang="en-GB" sz="2000" b="0" i="0" dirty="0">
                <a:solidFill>
                  <a:srgbClr val="374151"/>
                </a:solidFill>
                <a:effectLst/>
                <a:latin typeface="Söhne"/>
              </a:rPr>
              <a:t>: Investing in research and development of new technologies to improve energy production, distribution, and consumption processes.</a:t>
            </a:r>
          </a:p>
          <a:p>
            <a:pPr algn="just">
              <a:lnSpc>
                <a:spcPct val="200000"/>
              </a:lnSpc>
            </a:pPr>
            <a:r>
              <a:rPr lang="en-GB" sz="2000" b="0" i="0" dirty="0">
                <a:solidFill>
                  <a:srgbClr val="374151"/>
                </a:solidFill>
                <a:effectLst/>
                <a:latin typeface="Söhne"/>
              </a:rPr>
              <a:t>Energy security is a complex and evolving challenge that requires a comprehensive approach, considering both the domestic and international dimensions of energy supply and demand. Countries with strong energy security are better equipped to withstand energy crises, economic shocks, and geopolitical pressures, ensuring the well-being of their citizens and the stability of their economies.</a:t>
            </a:r>
          </a:p>
        </p:txBody>
      </p:sp>
    </p:spTree>
    <p:extLst>
      <p:ext uri="{BB962C8B-B14F-4D97-AF65-F5344CB8AC3E}">
        <p14:creationId xmlns:p14="http://schemas.microsoft.com/office/powerpoint/2010/main" val="14425850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E373AB1-F143-0CC8-ED47-9EE666E04AA8}"/>
              </a:ext>
            </a:extLst>
          </p:cNvPr>
          <p:cNvSpPr txBox="1"/>
          <p:nvPr/>
        </p:nvSpPr>
        <p:spPr>
          <a:xfrm>
            <a:off x="1736436" y="230565"/>
            <a:ext cx="10104581" cy="6247864"/>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Energy Conservation and its Importance</a:t>
            </a:r>
          </a:p>
          <a:p>
            <a:pPr algn="just">
              <a:lnSpc>
                <a:spcPct val="200000"/>
              </a:lnSpc>
            </a:pPr>
            <a:r>
              <a:rPr lang="en-GB" sz="2000" b="0" i="0" dirty="0">
                <a:solidFill>
                  <a:srgbClr val="374151"/>
                </a:solidFill>
                <a:effectLst/>
                <a:latin typeface="Söhne"/>
              </a:rPr>
              <a:t>Energy conservation refers to the practice of using energy more efficiently and reducing energy consumption without sacrificing the quality of life or productivity. It involves adopting measures and technologies to optimize energy use, minimize waste, and preserve valuable energy resources. Energy conservation is crucial for several reasons</a:t>
            </a:r>
            <a:r>
              <a:rPr lang="en-GB" sz="2000" b="0" i="0" dirty="0" smtClean="0">
                <a:solidFill>
                  <a:srgbClr val="374151"/>
                </a:solidFill>
                <a:effectLst/>
                <a:latin typeface="Söhne"/>
              </a:rPr>
              <a:t>:</a:t>
            </a:r>
          </a:p>
          <a:p>
            <a:pPr algn="just">
              <a:lnSpc>
                <a:spcPct val="200000"/>
              </a:lnSpc>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Environmental Benefits</a:t>
            </a:r>
            <a:r>
              <a:rPr lang="en-GB" sz="2000" b="0" i="0" dirty="0">
                <a:solidFill>
                  <a:srgbClr val="374151"/>
                </a:solidFill>
                <a:effectLst/>
                <a:latin typeface="Söhne"/>
              </a:rPr>
              <a:t>: Reducing energy consumption helps decrease greenhouse gas emissions and other pollutants associated with energy production. By conserving energy, we can mitigate the impacts of climate change, improve air quality, and protect ecosystems.</a:t>
            </a:r>
          </a:p>
        </p:txBody>
      </p:sp>
    </p:spTree>
    <p:extLst>
      <p:ext uri="{BB962C8B-B14F-4D97-AF65-F5344CB8AC3E}">
        <p14:creationId xmlns:p14="http://schemas.microsoft.com/office/powerpoint/2010/main" val="3514342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56501" y="0"/>
            <a:ext cx="9593371" cy="6284797"/>
          </a:xfrm>
          <a:prstGeom prst="rect">
            <a:avLst/>
          </a:prstGeom>
          <a:noFill/>
        </p:spPr>
        <p:txBody>
          <a:bodyPr wrap="square" rtlCol="0">
            <a:spAutoFit/>
          </a:bodyPr>
          <a:lstStyle/>
          <a:p>
            <a:pPr algn="just">
              <a:lnSpc>
                <a:spcPct val="200000"/>
              </a:lnSpc>
            </a:pPr>
            <a:r>
              <a:rPr lang="en-GB" sz="2000" b="0" i="0" dirty="0">
                <a:solidFill>
                  <a:srgbClr val="374151"/>
                </a:solidFill>
                <a:effectLst/>
                <a:latin typeface="Söhne"/>
              </a:rPr>
              <a:t>						</a:t>
            </a:r>
            <a:r>
              <a:rPr lang="en-GB" sz="2400" b="1" i="0" dirty="0">
                <a:solidFill>
                  <a:srgbClr val="374151"/>
                </a:solidFill>
                <a:effectLst/>
                <a:latin typeface="Söhne"/>
              </a:rPr>
              <a:t>Non-commercial Energy</a:t>
            </a:r>
            <a:endParaRPr lang="en-GB" sz="2000" b="1"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dirty="0">
                <a:latin typeface="Söhne"/>
              </a:rPr>
              <a:t>The energy sources that are not available in the commercial market for a price are classified as non-commercial energy.</a:t>
            </a:r>
          </a:p>
          <a:p>
            <a:pPr marL="342900" indent="-342900" algn="just">
              <a:lnSpc>
                <a:spcPct val="200000"/>
              </a:lnSpc>
              <a:buFont typeface="Arial" panose="020B0604020202020204" pitchFamily="34" charset="0"/>
              <a:buChar char="•"/>
            </a:pPr>
            <a:r>
              <a:rPr lang="en-GB" sz="2000" b="0" i="0" dirty="0">
                <a:solidFill>
                  <a:srgbClr val="273239"/>
                </a:solidFill>
                <a:effectLst/>
                <a:latin typeface="Söhne"/>
              </a:rPr>
              <a:t>The sources of energy that individuals utilise for domestic usage.</a:t>
            </a:r>
          </a:p>
          <a:p>
            <a:pPr marL="342900" indent="-342900" algn="just">
              <a:lnSpc>
                <a:spcPct val="200000"/>
              </a:lnSpc>
              <a:buFont typeface="Arial" panose="020B0604020202020204" pitchFamily="34" charset="0"/>
              <a:buChar char="•"/>
            </a:pPr>
            <a:r>
              <a:rPr lang="en-GB" sz="2000" b="0" i="0" dirty="0">
                <a:solidFill>
                  <a:srgbClr val="273239"/>
                </a:solidFill>
                <a:effectLst/>
                <a:latin typeface="Söhne"/>
              </a:rPr>
              <a:t>The country’s living standards can be determined by the usage of non-commercial energy sources.</a:t>
            </a: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Non-commercial energy refers to energy sources that are primarily used for personal or subsistence purposes and are not part of the formal energy market.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Non-commercial energy is not bought or sold in the market, and its production and consumption are often based on local or traditional methods.</a:t>
            </a:r>
            <a:endParaRPr lang="en-US" sz="2000" b="1" dirty="0">
              <a:latin typeface="Söhne"/>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FD723FA-0107-8D51-E68E-4CEEF72D19F8}"/>
              </a:ext>
            </a:extLst>
          </p:cNvPr>
          <p:cNvSpPr txBox="1"/>
          <p:nvPr/>
        </p:nvSpPr>
        <p:spPr>
          <a:xfrm>
            <a:off x="1706137" y="650594"/>
            <a:ext cx="10091853" cy="4401205"/>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Climate Change Mitigation</a:t>
            </a:r>
            <a:r>
              <a:rPr lang="en-GB" sz="2000" b="0" i="0" dirty="0">
                <a:solidFill>
                  <a:srgbClr val="374151"/>
                </a:solidFill>
                <a:effectLst/>
                <a:latin typeface="Söhne"/>
              </a:rPr>
              <a:t>: Energy conservation plays a vital role in global efforts to combat climate change. Reducing energy consumption means less reliance on fossil fuels, which are the primary contributors to greenhouse gas emissions</a:t>
            </a:r>
            <a:r>
              <a:rPr lang="en-GB" sz="2000" b="0" i="0" dirty="0" smtClean="0">
                <a:solidFill>
                  <a:srgbClr val="374151"/>
                </a:solidFill>
                <a:effectLst/>
                <a:latin typeface="Söhne"/>
              </a:rPr>
              <a:t>.</a:t>
            </a:r>
          </a:p>
          <a:p>
            <a:pPr algn="just">
              <a:lnSpc>
                <a:spcPct val="200000"/>
              </a:lnSpc>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Resource Conservation</a:t>
            </a:r>
            <a:r>
              <a:rPr lang="en-GB" sz="2000" b="0" i="0" dirty="0">
                <a:solidFill>
                  <a:srgbClr val="374151"/>
                </a:solidFill>
                <a:effectLst/>
                <a:latin typeface="Söhne"/>
              </a:rPr>
              <a:t>: Energy resources, especially fossil fuels like coal, oil, and natural gas, are finite and non-renewable. By conserving energy, we can extend the lifespan of these resources and reduce our dependence on imports.</a:t>
            </a:r>
          </a:p>
        </p:txBody>
      </p:sp>
    </p:spTree>
    <p:extLst>
      <p:ext uri="{BB962C8B-B14F-4D97-AF65-F5344CB8AC3E}">
        <p14:creationId xmlns:p14="http://schemas.microsoft.com/office/powerpoint/2010/main" val="35171621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FC732E1-5C21-1FD5-5E6B-4A6CD840B503}"/>
              </a:ext>
            </a:extLst>
          </p:cNvPr>
          <p:cNvSpPr txBox="1"/>
          <p:nvPr/>
        </p:nvSpPr>
        <p:spPr>
          <a:xfrm>
            <a:off x="1736436" y="342654"/>
            <a:ext cx="10002982" cy="563231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Cost Savings</a:t>
            </a:r>
            <a:r>
              <a:rPr lang="en-GB" sz="2000" b="0" i="0" dirty="0">
                <a:solidFill>
                  <a:srgbClr val="374151"/>
                </a:solidFill>
                <a:effectLst/>
                <a:latin typeface="Söhne"/>
              </a:rPr>
              <a:t>: Using energy more efficiently can lead to significant cost savings for individuals, businesses, and governments. Energy-efficient technologies and practices can lower electricity and fuel bills, making it more affordable for consumers and reducing the financial burden on industries</a:t>
            </a:r>
            <a:r>
              <a:rPr lang="en-GB" sz="2000" b="0" i="0" dirty="0" smtClean="0">
                <a:solidFill>
                  <a:srgbClr val="374151"/>
                </a:solidFill>
                <a:effectLst/>
                <a:latin typeface="Söhne"/>
              </a:rPr>
              <a:t>.</a:t>
            </a:r>
          </a:p>
          <a:p>
            <a:pPr marL="342900" indent="-342900" algn="just">
              <a:lnSpc>
                <a:spcPct val="200000"/>
              </a:lnSpc>
              <a:buFont typeface="Arial" panose="020B0604020202020204" pitchFamily="34" charset="0"/>
              <a:buChar char="•"/>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Security: </a:t>
            </a:r>
            <a:r>
              <a:rPr lang="en-GB" sz="2000" b="0" i="0" dirty="0">
                <a:solidFill>
                  <a:srgbClr val="374151"/>
                </a:solidFill>
                <a:effectLst/>
                <a:latin typeface="Söhne"/>
              </a:rPr>
              <a:t>Reducing energy consumption enhances energy security by decreasing a nation's reliance on energy imports and vulnerable supply chains. Energy conservation makes a country more resilient to external disruptions and price fluctuations.</a:t>
            </a:r>
          </a:p>
        </p:txBody>
      </p:sp>
    </p:spTree>
    <p:extLst>
      <p:ext uri="{BB962C8B-B14F-4D97-AF65-F5344CB8AC3E}">
        <p14:creationId xmlns:p14="http://schemas.microsoft.com/office/powerpoint/2010/main" val="11088492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BE0DB9E-4F7F-C822-C633-C90D7A6A9535}"/>
              </a:ext>
            </a:extLst>
          </p:cNvPr>
          <p:cNvSpPr txBox="1"/>
          <p:nvPr/>
        </p:nvSpPr>
        <p:spPr>
          <a:xfrm>
            <a:off x="1524001" y="348156"/>
            <a:ext cx="10390908"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Sustainable Development</a:t>
            </a:r>
            <a:r>
              <a:rPr lang="en-GB" sz="2000" b="0" i="0" dirty="0">
                <a:solidFill>
                  <a:srgbClr val="374151"/>
                </a:solidFill>
                <a:effectLst/>
                <a:latin typeface="Söhne"/>
              </a:rPr>
              <a:t>: Energy conservation is a fundamental aspect of sustainable development. By managing energy resources responsibly, we can meet current energy needs without compromising the ability of future generations to meet their own needs.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Increased Competitiveness</a:t>
            </a:r>
            <a:r>
              <a:rPr lang="en-GB" sz="2000" b="0" i="0" dirty="0">
                <a:solidFill>
                  <a:srgbClr val="374151"/>
                </a:solidFill>
                <a:effectLst/>
                <a:latin typeface="Söhne"/>
              </a:rPr>
              <a:t>: Energy-efficient businesses and industries can gain a competitive advantage by reducing operational costs, enabling them to invest in other areas of growth and innovation.</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Job Creation</a:t>
            </a:r>
            <a:r>
              <a:rPr lang="en-GB" sz="2000" b="0" i="0" dirty="0">
                <a:solidFill>
                  <a:srgbClr val="374151"/>
                </a:solidFill>
                <a:effectLst/>
                <a:latin typeface="Söhne"/>
              </a:rPr>
              <a:t>: The adoption of energy-efficient technologies and practices can create new job opportunities in sectors related to clean energy, energy auditing, and retrofitting.</a:t>
            </a:r>
          </a:p>
        </p:txBody>
      </p:sp>
    </p:spTree>
    <p:extLst>
      <p:ext uri="{BB962C8B-B14F-4D97-AF65-F5344CB8AC3E}">
        <p14:creationId xmlns:p14="http://schemas.microsoft.com/office/powerpoint/2010/main" val="35820892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60B8F13-6C59-E498-5226-8669C4809FB1}"/>
              </a:ext>
            </a:extLst>
          </p:cNvPr>
          <p:cNvSpPr txBox="1"/>
          <p:nvPr/>
        </p:nvSpPr>
        <p:spPr>
          <a:xfrm>
            <a:off x="1625600" y="40380"/>
            <a:ext cx="10418618"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Improved Infrastructure</a:t>
            </a:r>
            <a:r>
              <a:rPr lang="en-GB" sz="2000" b="0" i="0" dirty="0">
                <a:solidFill>
                  <a:srgbClr val="374151"/>
                </a:solidFill>
                <a:effectLst/>
                <a:latin typeface="Söhne"/>
              </a:rPr>
              <a:t>: Emphasizing energy conservation can lead to the modernization and upgrading of energy infrastructure, making it more reliable, efficient, and resilient.</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Personal Empowerment</a:t>
            </a:r>
            <a:r>
              <a:rPr lang="en-GB" sz="2000" b="0" i="0" dirty="0">
                <a:solidFill>
                  <a:srgbClr val="374151"/>
                </a:solidFill>
                <a:effectLst/>
                <a:latin typeface="Söhne"/>
              </a:rPr>
              <a:t>: Energy conservation empowers individuals and communities to take an active role in reducing their environmental impact and contributing to a more sustainable future.</a:t>
            </a:r>
          </a:p>
          <a:p>
            <a:pPr algn="just">
              <a:lnSpc>
                <a:spcPct val="200000"/>
              </a:lnSpc>
            </a:pPr>
            <a:r>
              <a:rPr lang="en-GB" sz="2000" b="0" i="0" dirty="0">
                <a:solidFill>
                  <a:srgbClr val="374151"/>
                </a:solidFill>
                <a:effectLst/>
                <a:latin typeface="Söhne"/>
              </a:rPr>
              <a:t>Overall, energy conservation is a crucial component of sustainable development and a key strategy in addressing climate change and environmental degradation. It offers numerous benefits, ranging from cost savings and improved energy security to reduced greenhouse gas emissions and a healthier environment for current and future generations.</a:t>
            </a:r>
          </a:p>
        </p:txBody>
      </p:sp>
    </p:spTree>
    <p:extLst>
      <p:ext uri="{BB962C8B-B14F-4D97-AF65-F5344CB8AC3E}">
        <p14:creationId xmlns:p14="http://schemas.microsoft.com/office/powerpoint/2010/main" val="33812863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F8E0A8C-CE68-9BD3-B68E-CC7DD0067153}"/>
              </a:ext>
            </a:extLst>
          </p:cNvPr>
          <p:cNvSpPr txBox="1"/>
          <p:nvPr/>
        </p:nvSpPr>
        <p:spPr>
          <a:xfrm>
            <a:off x="1690255" y="0"/>
            <a:ext cx="9954058" cy="6863417"/>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Restructuring the energy supply sector</a:t>
            </a:r>
          </a:p>
          <a:p>
            <a:pPr algn="just">
              <a:lnSpc>
                <a:spcPct val="200000"/>
              </a:lnSpc>
            </a:pPr>
            <a:r>
              <a:rPr lang="en-GB" sz="2000" b="0" i="0" dirty="0">
                <a:solidFill>
                  <a:srgbClr val="374151"/>
                </a:solidFill>
                <a:effectLst/>
                <a:latin typeface="Söhne"/>
              </a:rPr>
              <a:t>Restructuring the energy supply sector typically involves making significant changes to the way energy is generated, transmitted, and distributed. The primary goals of such restructuring are often to increase efficiency, promote sustainability, and ensure a reliable and affordable energy supply. Here are some key aspects and strategies that are commonly involved in the restructuring of the energy supply sector:</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Diversification of Energy Sources</a:t>
            </a:r>
            <a:r>
              <a:rPr lang="en-GB" sz="2000" b="0" i="0" dirty="0">
                <a:solidFill>
                  <a:srgbClr val="374151"/>
                </a:solidFill>
                <a:effectLst/>
                <a:latin typeface="Söhne"/>
              </a:rPr>
              <a:t>: Moving away from a heavy reliance on fossil fuels (coal, oil, and natural gas) and incorporating a mix of renewable energy sources such as solar, wind, hydroelectric, and geothermal power. This diversification reduces greenhouse gas emissions and dependence on finite resources.</a:t>
            </a:r>
          </a:p>
        </p:txBody>
      </p:sp>
    </p:spTree>
    <p:extLst>
      <p:ext uri="{BB962C8B-B14F-4D97-AF65-F5344CB8AC3E}">
        <p14:creationId xmlns:p14="http://schemas.microsoft.com/office/powerpoint/2010/main" val="27315269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202680F-06AC-9074-E11D-33F5BE6D11B5}"/>
              </a:ext>
            </a:extLst>
          </p:cNvPr>
          <p:cNvSpPr txBox="1"/>
          <p:nvPr/>
        </p:nvSpPr>
        <p:spPr>
          <a:xfrm>
            <a:off x="1570182" y="348156"/>
            <a:ext cx="10317018" cy="563231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Decentralization and Distributed Generation</a:t>
            </a:r>
            <a:r>
              <a:rPr lang="en-GB" sz="2000" b="0" i="0" dirty="0">
                <a:solidFill>
                  <a:srgbClr val="374151"/>
                </a:solidFill>
                <a:effectLst/>
                <a:latin typeface="Söhne"/>
              </a:rPr>
              <a:t>: Encouraging smaller-scale energy generation facilities, such as rooftop solar panels and local wind turbines, to reduce transmission losses and enhance grid resilience.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Smart Grid Integration</a:t>
            </a:r>
            <a:r>
              <a:rPr lang="en-GB" sz="2000" b="0" i="0" dirty="0">
                <a:solidFill>
                  <a:srgbClr val="374151"/>
                </a:solidFill>
                <a:effectLst/>
                <a:latin typeface="Söhne"/>
              </a:rPr>
              <a:t>: Implementing advanced technologies like smart meters, sensors, and automation to create a more responsive and flexible energy grid. This allows for better management of energy flows, peak demand, and supply variability.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Storage</a:t>
            </a:r>
            <a:r>
              <a:rPr lang="en-GB" sz="2000" b="0" i="0" dirty="0">
                <a:solidFill>
                  <a:srgbClr val="374151"/>
                </a:solidFill>
                <a:effectLst/>
                <a:latin typeface="Söhne"/>
              </a:rPr>
              <a:t>: Investing in energy storage technologies like batteries, pumped hydro storage, and advanced materials to store excess energy generated during low-demand periods for use during high-demand times.</a:t>
            </a:r>
          </a:p>
        </p:txBody>
      </p:sp>
    </p:spTree>
    <p:extLst>
      <p:ext uri="{BB962C8B-B14F-4D97-AF65-F5344CB8AC3E}">
        <p14:creationId xmlns:p14="http://schemas.microsoft.com/office/powerpoint/2010/main" val="26461896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5F4E5E2-ABA5-CF3E-589B-02DA87D22BE7}"/>
              </a:ext>
            </a:extLst>
          </p:cNvPr>
          <p:cNvSpPr txBox="1"/>
          <p:nvPr/>
        </p:nvSpPr>
        <p:spPr>
          <a:xfrm>
            <a:off x="1348508" y="440978"/>
            <a:ext cx="10667999" cy="563231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Demand Response Programs</a:t>
            </a:r>
            <a:r>
              <a:rPr lang="en-GB" sz="2000" b="0" i="0" dirty="0">
                <a:solidFill>
                  <a:srgbClr val="374151"/>
                </a:solidFill>
                <a:effectLst/>
                <a:latin typeface="Söhne"/>
              </a:rPr>
              <a:t>: Creating mechanisms to incentivize consumers to adjust their energy usage during peak demand periods, which helps balance the grid and reduce the need for additional generation capacity.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Market Liberalization and Competition</a:t>
            </a:r>
            <a:r>
              <a:rPr lang="en-GB" sz="2000" b="0" i="0" dirty="0">
                <a:solidFill>
                  <a:srgbClr val="374151"/>
                </a:solidFill>
                <a:effectLst/>
                <a:latin typeface="Söhne"/>
              </a:rPr>
              <a:t>: Introducing competitive market structures to encourage innovation, efficiency, and cost reductions. This often involves separating energy generation, transmission, and distribution activities to prevent monopolies.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Regulatory and Policy Reforms</a:t>
            </a:r>
            <a:r>
              <a:rPr lang="en-GB" sz="2000" b="0" i="0" dirty="0">
                <a:solidFill>
                  <a:srgbClr val="374151"/>
                </a:solidFill>
                <a:effectLst/>
                <a:latin typeface="Söhne"/>
              </a:rPr>
              <a:t>: Implementing policies that promote renewable energy deployment, energy efficiency, and emission reductions. This can include feed-in tariffs, tax incentives, emission reduction targets, and carbon pricing mechanisms.</a:t>
            </a:r>
          </a:p>
        </p:txBody>
      </p:sp>
    </p:spTree>
    <p:extLst>
      <p:ext uri="{BB962C8B-B14F-4D97-AF65-F5344CB8AC3E}">
        <p14:creationId xmlns:p14="http://schemas.microsoft.com/office/powerpoint/2010/main" val="36020725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E208E01-48AD-2458-4127-13585698CCCA}"/>
              </a:ext>
            </a:extLst>
          </p:cNvPr>
          <p:cNvSpPr txBox="1"/>
          <p:nvPr/>
        </p:nvSpPr>
        <p:spPr>
          <a:xfrm>
            <a:off x="1717964" y="506403"/>
            <a:ext cx="10363200" cy="563231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Grid Modernization</a:t>
            </a:r>
            <a:r>
              <a:rPr lang="en-GB" sz="2000" b="0" i="0" dirty="0">
                <a:solidFill>
                  <a:srgbClr val="374151"/>
                </a:solidFill>
                <a:effectLst/>
                <a:latin typeface="Söhne"/>
              </a:rPr>
              <a:t>: Upgrading and expanding the energy transmission and distribution infrastructure to accommodate new technologies, higher capacity, and bidirectional energy flows.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Investment in Research and Development</a:t>
            </a:r>
            <a:r>
              <a:rPr lang="en-GB" sz="2000" b="0" i="0" dirty="0">
                <a:solidFill>
                  <a:srgbClr val="374151"/>
                </a:solidFill>
                <a:effectLst/>
                <a:latin typeface="Söhne"/>
              </a:rPr>
              <a:t>: Supporting research into new and emerging energy technologies, as well as improvements in existing technologies, to drive innovation and decrease costs.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Public Awareness and Education</a:t>
            </a:r>
            <a:r>
              <a:rPr lang="en-GB" sz="2000" b="0" i="0" dirty="0">
                <a:solidFill>
                  <a:srgbClr val="374151"/>
                </a:solidFill>
                <a:effectLst/>
                <a:latin typeface="Söhne"/>
              </a:rPr>
              <a:t>: Educating the public about the benefits of cleaner energy sources, energy conservation, and the importance of transitioning to a more sustainable energy supply system.</a:t>
            </a:r>
          </a:p>
        </p:txBody>
      </p:sp>
    </p:spTree>
    <p:extLst>
      <p:ext uri="{BB962C8B-B14F-4D97-AF65-F5344CB8AC3E}">
        <p14:creationId xmlns:p14="http://schemas.microsoft.com/office/powerpoint/2010/main" val="15420779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B29443B-D529-4398-599B-D9BC6EC86413}"/>
              </a:ext>
            </a:extLst>
          </p:cNvPr>
          <p:cNvSpPr txBox="1"/>
          <p:nvPr/>
        </p:nvSpPr>
        <p:spPr>
          <a:xfrm>
            <a:off x="1607128" y="80760"/>
            <a:ext cx="10584872"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International Collaboration</a:t>
            </a:r>
            <a:r>
              <a:rPr lang="en-GB" sz="2000" b="0" i="0" dirty="0">
                <a:solidFill>
                  <a:srgbClr val="374151"/>
                </a:solidFill>
                <a:effectLst/>
                <a:latin typeface="Söhne"/>
              </a:rPr>
              <a:t>: Collaborating with other countries to share best practices, technology advancements, and policy insights for more effective energy sector restructuring.</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Transitioning Workforce</a:t>
            </a:r>
            <a:r>
              <a:rPr lang="en-GB" sz="2000" b="0" i="0" dirty="0">
                <a:solidFill>
                  <a:srgbClr val="374151"/>
                </a:solidFill>
                <a:effectLst/>
                <a:latin typeface="Söhne"/>
              </a:rPr>
              <a:t>: Addressing the employment implications of energy sector restructuring by providing training and support to workers in traditional energy industries, ensuring a smooth transition to new job opportunities.</a:t>
            </a:r>
          </a:p>
          <a:p>
            <a:pPr algn="just">
              <a:lnSpc>
                <a:spcPct val="200000"/>
              </a:lnSpc>
            </a:pPr>
            <a:r>
              <a:rPr lang="en-GB" sz="2000" b="0" i="0" dirty="0">
                <a:solidFill>
                  <a:srgbClr val="374151"/>
                </a:solidFill>
                <a:effectLst/>
                <a:latin typeface="Söhne"/>
              </a:rPr>
              <a:t>It's important to note that energy sector restructuring can vary significantly based on the existing energy landscape, political context, economic conditions, and technological advancements of each region or country. Successful restructuring requires careful planning, stakeholder engagement, and a long-term perspective to achieve the desired outcomes.</a:t>
            </a:r>
          </a:p>
        </p:txBody>
      </p:sp>
    </p:spTree>
    <p:extLst>
      <p:ext uri="{BB962C8B-B14F-4D97-AF65-F5344CB8AC3E}">
        <p14:creationId xmlns:p14="http://schemas.microsoft.com/office/powerpoint/2010/main" val="38150023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B97DDB9-251A-BEBA-0906-8F22FD316037}"/>
              </a:ext>
            </a:extLst>
          </p:cNvPr>
          <p:cNvSpPr txBox="1"/>
          <p:nvPr/>
        </p:nvSpPr>
        <p:spPr>
          <a:xfrm>
            <a:off x="1588655" y="0"/>
            <a:ext cx="10474035" cy="6863417"/>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Energy strategy for Future</a:t>
            </a:r>
          </a:p>
          <a:p>
            <a:pPr algn="just">
              <a:lnSpc>
                <a:spcPct val="200000"/>
              </a:lnSpc>
            </a:pPr>
            <a:r>
              <a:rPr lang="en-GB" sz="2000" b="0" i="0" dirty="0">
                <a:solidFill>
                  <a:srgbClr val="374151"/>
                </a:solidFill>
                <a:effectLst/>
                <a:latin typeface="Söhne"/>
              </a:rPr>
              <a:t>Developing an energy strategy for the future requires a comprehensive and forward-thinking approach to address the challenges of sustainability, reliability, and affordability. Here's a broad outline of an energy strategy for the future: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Transition to Renewable Energy Sources</a:t>
            </a:r>
            <a:r>
              <a:rPr lang="en-GB" sz="2000" b="0" i="0" dirty="0">
                <a:solidFill>
                  <a:srgbClr val="374151"/>
                </a:solidFill>
                <a:effectLst/>
                <a:latin typeface="Söhne"/>
              </a:rPr>
              <a:t>: Prioritize the shift from fossil fuels to renewable energy sources such as solar, wind, hydro, geothermal, and biomass. Set clear targets for renewable energy capacity expansion and provide incentives for research and innovation in renewable technologies.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Efficiency and Conservation</a:t>
            </a:r>
            <a:r>
              <a:rPr lang="en-GB" sz="2000" b="0" i="0" dirty="0">
                <a:solidFill>
                  <a:srgbClr val="374151"/>
                </a:solidFill>
                <a:effectLst/>
                <a:latin typeface="Söhne"/>
              </a:rPr>
              <a:t>: Implement aggressive energy efficiency measures across all sectors, including buildings, transportation, and industry. Promote the adoption of energy-efficient appliances, practices, and technologies.</a:t>
            </a:r>
          </a:p>
        </p:txBody>
      </p:sp>
    </p:spTree>
    <p:extLst>
      <p:ext uri="{BB962C8B-B14F-4D97-AF65-F5344CB8AC3E}">
        <p14:creationId xmlns:p14="http://schemas.microsoft.com/office/powerpoint/2010/main" val="1478821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4586" y="978356"/>
            <a:ext cx="9926877" cy="4420890"/>
          </a:xfrm>
          <a:prstGeom prst="rect">
            <a:avLst/>
          </a:prstGeom>
        </p:spPr>
        <p:txBody>
          <a:bodyPr wrap="square">
            <a:spAutoFit/>
          </a:bodyPr>
          <a:lstStyle/>
          <a:p>
            <a:pPr algn="just">
              <a:lnSpc>
                <a:spcPct val="200000"/>
              </a:lnSpc>
            </a:pPr>
            <a:r>
              <a:rPr lang="en-GB" sz="2400" b="0" i="0" dirty="0">
                <a:solidFill>
                  <a:srgbClr val="374151"/>
                </a:solidFill>
                <a:effectLst/>
                <a:latin typeface="Söhne"/>
              </a:rPr>
              <a:t>			</a:t>
            </a:r>
            <a:r>
              <a:rPr lang="en-GB" sz="2400" b="1" i="0" dirty="0">
                <a:solidFill>
                  <a:srgbClr val="374151"/>
                </a:solidFill>
                <a:effectLst/>
                <a:latin typeface="Söhne"/>
              </a:rPr>
              <a:t>Examples of non-commercial energy sources include</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Biomass</a:t>
            </a:r>
            <a:r>
              <a:rPr lang="en-GB" sz="2400" b="0" i="0" dirty="0">
                <a:solidFill>
                  <a:srgbClr val="374151"/>
                </a:solidFill>
                <a:effectLst/>
                <a:latin typeface="Söhne"/>
              </a:rPr>
              <a:t>: Agriculture waste, animal dung, wood and other biomass sources are commonly used for heating and cooking in many rural areas.</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Non-commercial Hydroelectricity</a:t>
            </a:r>
            <a:r>
              <a:rPr lang="en-GB" sz="2400" b="0" i="0" dirty="0">
                <a:solidFill>
                  <a:srgbClr val="374151"/>
                </a:solidFill>
                <a:effectLst/>
                <a:latin typeface="Söhne"/>
              </a:rPr>
              <a:t>: Locally designed small-scale hydropower systems </a:t>
            </a:r>
            <a:r>
              <a:rPr lang="en-GB" sz="2400" dirty="0">
                <a:solidFill>
                  <a:srgbClr val="374151"/>
                </a:solidFill>
                <a:latin typeface="Söhne"/>
              </a:rPr>
              <a:t>are </a:t>
            </a:r>
            <a:r>
              <a:rPr lang="en-GB" sz="2400" b="0" i="0" dirty="0">
                <a:solidFill>
                  <a:srgbClr val="374151"/>
                </a:solidFill>
                <a:effectLst/>
                <a:latin typeface="Söhne"/>
              </a:rPr>
              <a:t>operated to provide electricity for communities residing in remote areas.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24D80AB-6AB0-7C06-3746-227B7B4E54B9}"/>
              </a:ext>
            </a:extLst>
          </p:cNvPr>
          <p:cNvSpPr txBox="1"/>
          <p:nvPr/>
        </p:nvSpPr>
        <p:spPr>
          <a:xfrm>
            <a:off x="1681018" y="115104"/>
            <a:ext cx="10510982"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Grid Modernization and Smart Technologies</a:t>
            </a:r>
            <a:r>
              <a:rPr lang="en-GB" sz="2000" b="0" i="0" dirty="0">
                <a:solidFill>
                  <a:srgbClr val="374151"/>
                </a:solidFill>
                <a:effectLst/>
                <a:latin typeface="Söhne"/>
              </a:rPr>
              <a:t>: Invest in modernizing energy grids to accommodate bidirectional energy flows, accommodate distributed energy resources, and enhance grid resilience. Integrate smart technologies like advanced metering, demand response systems, and real-time monitoring.</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Storage Solutions</a:t>
            </a:r>
            <a:r>
              <a:rPr lang="en-GB" sz="2000" b="0" i="0" dirty="0">
                <a:solidFill>
                  <a:srgbClr val="374151"/>
                </a:solidFill>
                <a:effectLst/>
                <a:latin typeface="Söhne"/>
              </a:rPr>
              <a:t>: Support the development and deployment of energy storage technologies to store excess energy from intermittent renewable sources and ensure a reliable energy supply during peak demand periods.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Electrification of Transportation</a:t>
            </a:r>
            <a:r>
              <a:rPr lang="en-GB" sz="2000" b="0" i="0" dirty="0">
                <a:solidFill>
                  <a:srgbClr val="374151"/>
                </a:solidFill>
                <a:effectLst/>
                <a:latin typeface="Söhne"/>
              </a:rPr>
              <a:t>: Promote the electrification of the transportation sector through incentives for electric vehicles (EVs), development of EV charging infrastructure, and integration with renewable energy sources.</a:t>
            </a:r>
          </a:p>
        </p:txBody>
      </p:sp>
    </p:spTree>
    <p:extLst>
      <p:ext uri="{BB962C8B-B14F-4D97-AF65-F5344CB8AC3E}">
        <p14:creationId xmlns:p14="http://schemas.microsoft.com/office/powerpoint/2010/main" val="6598083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23D0781-6041-AAF8-333E-6375A92496C4}"/>
              </a:ext>
            </a:extLst>
          </p:cNvPr>
          <p:cNvSpPr txBox="1"/>
          <p:nvPr/>
        </p:nvSpPr>
        <p:spPr>
          <a:xfrm>
            <a:off x="1597891" y="80760"/>
            <a:ext cx="10455564"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Carbon Pricing and Emissions Reduction Targets</a:t>
            </a:r>
            <a:r>
              <a:rPr lang="en-GB" sz="2000" b="0" i="0" dirty="0">
                <a:solidFill>
                  <a:srgbClr val="374151"/>
                </a:solidFill>
                <a:effectLst/>
                <a:latin typeface="Söhne"/>
              </a:rPr>
              <a:t>: Implement carbon pricing mechanisms such as carbon taxes or cap-and-trade systems to incentivize emissions reductions across industries. Set clear emissions reduction targets aligned with international climate goals.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Research and Innovation</a:t>
            </a:r>
            <a:r>
              <a:rPr lang="en-GB" sz="2000" b="0" i="0" dirty="0">
                <a:solidFill>
                  <a:srgbClr val="374151"/>
                </a:solidFill>
                <a:effectLst/>
                <a:latin typeface="Söhne"/>
              </a:rPr>
              <a:t>: Invest in research and development of breakthrough technologies, including advanced energy storage, carbon capture and utilization, sustainable fuels, and more efficient energy conversion methods.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Public and Private Collaboration</a:t>
            </a:r>
            <a:r>
              <a:rPr lang="en-GB" sz="2000" b="0" i="0" dirty="0">
                <a:solidFill>
                  <a:srgbClr val="374151"/>
                </a:solidFill>
                <a:effectLst/>
                <a:latin typeface="Söhne"/>
              </a:rPr>
              <a:t>: Foster partnerships between governments, industries, research institutions, and civil society to create a shared vision for the energy transition and to pool resources for sustainable development.</a:t>
            </a:r>
          </a:p>
        </p:txBody>
      </p:sp>
    </p:spTree>
    <p:extLst>
      <p:ext uri="{BB962C8B-B14F-4D97-AF65-F5344CB8AC3E}">
        <p14:creationId xmlns:p14="http://schemas.microsoft.com/office/powerpoint/2010/main" val="8468164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9E11D0C-0B18-6AF1-6E23-A99981304D9E}"/>
              </a:ext>
            </a:extLst>
          </p:cNvPr>
          <p:cNvSpPr txBox="1"/>
          <p:nvPr/>
        </p:nvSpPr>
        <p:spPr>
          <a:xfrm>
            <a:off x="1801091" y="0"/>
            <a:ext cx="10104582" cy="563231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International Cooperation</a:t>
            </a:r>
            <a:r>
              <a:rPr lang="en-GB" sz="2000" b="0" i="0" dirty="0">
                <a:solidFill>
                  <a:srgbClr val="374151"/>
                </a:solidFill>
                <a:effectLst/>
                <a:latin typeface="Söhne"/>
              </a:rPr>
              <a:t>: Collaborate with other countries to share best practices, technology transfer, and policy insights to accelerate the global transition to clean energy.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Resilience and Adaptation</a:t>
            </a:r>
            <a:r>
              <a:rPr lang="en-GB" sz="2000" b="0" i="0" dirty="0">
                <a:solidFill>
                  <a:srgbClr val="374151"/>
                </a:solidFill>
                <a:effectLst/>
                <a:latin typeface="Söhne"/>
              </a:rPr>
              <a:t>: Develop strategies to ensure energy supply resilience in the face of extreme weather events, natural disasters, and cybersecurity threats. Incorporate climate adaptation measures into energy infrastructure planning.</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Community Engagement and Education</a:t>
            </a:r>
            <a:r>
              <a:rPr lang="en-GB" sz="2000" b="0" i="0" dirty="0">
                <a:solidFill>
                  <a:srgbClr val="374151"/>
                </a:solidFill>
                <a:effectLst/>
                <a:latin typeface="Söhne"/>
              </a:rPr>
              <a:t>: Engage communities to raise awareness about the importance of clean energy, involve local stakeholders in decision-making processes, and ensure a just transition for affected communities.</a:t>
            </a:r>
          </a:p>
        </p:txBody>
      </p:sp>
    </p:spTree>
    <p:extLst>
      <p:ext uri="{BB962C8B-B14F-4D97-AF65-F5344CB8AC3E}">
        <p14:creationId xmlns:p14="http://schemas.microsoft.com/office/powerpoint/2010/main" val="21511122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B1B1257-8022-B8EB-EE21-313858E69D87}"/>
              </a:ext>
            </a:extLst>
          </p:cNvPr>
          <p:cNvSpPr txBox="1"/>
          <p:nvPr/>
        </p:nvSpPr>
        <p:spPr>
          <a:xfrm>
            <a:off x="1542472" y="80760"/>
            <a:ext cx="10455563"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Circular Economy Principles</a:t>
            </a:r>
            <a:r>
              <a:rPr lang="en-GB" sz="2000" b="0" i="0" dirty="0">
                <a:solidFill>
                  <a:srgbClr val="374151"/>
                </a:solidFill>
                <a:effectLst/>
                <a:latin typeface="Söhne"/>
              </a:rPr>
              <a:t>: Embrace the concept of a circular economy by optimizing resource use, reducing waste, and promoting recycling and reuse within the energy sector.</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Tracking and Reporting</a:t>
            </a:r>
            <a:r>
              <a:rPr lang="en-GB" sz="2000" b="0" i="0" dirty="0">
                <a:solidFill>
                  <a:srgbClr val="374151"/>
                </a:solidFill>
                <a:effectLst/>
                <a:latin typeface="Söhne"/>
              </a:rPr>
              <a:t>: Establish monitoring, reporting, and evaluation mechanisms to track progress toward energy goals, assess the impact of policies, and make necessary adjustments over time.</a:t>
            </a:r>
          </a:p>
          <a:p>
            <a:pPr algn="just">
              <a:lnSpc>
                <a:spcPct val="200000"/>
              </a:lnSpc>
            </a:pPr>
            <a:r>
              <a:rPr lang="en-GB" sz="2000" b="0" i="0" dirty="0">
                <a:solidFill>
                  <a:srgbClr val="374151"/>
                </a:solidFill>
                <a:effectLst/>
                <a:latin typeface="Söhne"/>
              </a:rPr>
              <a:t>Remember that an effective energy strategy must be tailored to the specific context of each region or country, considering factors such as available resources, existing infrastructure, political landscape, and societal needs. It's also essential to engage stakeholders from various sectors to ensure the strategy's successful implementation.</a:t>
            </a:r>
          </a:p>
        </p:txBody>
      </p:sp>
    </p:spTree>
    <p:extLst>
      <p:ext uri="{BB962C8B-B14F-4D97-AF65-F5344CB8AC3E}">
        <p14:creationId xmlns:p14="http://schemas.microsoft.com/office/powerpoint/2010/main" val="4983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3178" y="0"/>
            <a:ext cx="9851135" cy="6531019"/>
          </a:xfrm>
          <a:prstGeom prst="rect">
            <a:avLst/>
          </a:prstGeom>
        </p:spPr>
        <p:txBody>
          <a:bodyPr wrap="square">
            <a:spAutoFit/>
          </a:bodyPr>
          <a:lstStyle/>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Non-commercial </a:t>
            </a:r>
            <a:r>
              <a:rPr lang="en-GB" sz="2400" b="1" dirty="0">
                <a:solidFill>
                  <a:srgbClr val="374151"/>
                </a:solidFill>
                <a:latin typeface="Söhne"/>
              </a:rPr>
              <a:t>Wind</a:t>
            </a:r>
            <a:r>
              <a:rPr lang="en-GB" sz="2400" b="1" i="0" dirty="0">
                <a:solidFill>
                  <a:srgbClr val="374151"/>
                </a:solidFill>
                <a:effectLst/>
                <a:latin typeface="Söhne"/>
              </a:rPr>
              <a:t> and </a:t>
            </a:r>
            <a:r>
              <a:rPr lang="en-GB" sz="2400" b="1" dirty="0">
                <a:solidFill>
                  <a:srgbClr val="374151"/>
                </a:solidFill>
                <a:latin typeface="Söhne"/>
              </a:rPr>
              <a:t>Solar</a:t>
            </a:r>
            <a:r>
              <a:rPr lang="en-GB" sz="2400" b="0" i="0" dirty="0">
                <a:solidFill>
                  <a:srgbClr val="374151"/>
                </a:solidFill>
                <a:effectLst/>
                <a:latin typeface="Söhne"/>
              </a:rPr>
              <a:t>: In some </a:t>
            </a:r>
            <a:r>
              <a:rPr lang="en-GB" sz="2400" dirty="0">
                <a:solidFill>
                  <a:srgbClr val="374151"/>
                </a:solidFill>
                <a:latin typeface="Söhne"/>
              </a:rPr>
              <a:t>sub-urban or </a:t>
            </a:r>
            <a:r>
              <a:rPr lang="en-GB" sz="2400" b="0" i="0" dirty="0">
                <a:solidFill>
                  <a:srgbClr val="374151"/>
                </a:solidFill>
                <a:effectLst/>
                <a:latin typeface="Söhne"/>
              </a:rPr>
              <a:t>remote areas, individuals or communities may set up small solar panels or wind turbines to meet their energy needs.</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Traditional Practices</a:t>
            </a:r>
            <a:r>
              <a:rPr lang="en-GB" sz="2400" b="0" i="0" dirty="0">
                <a:solidFill>
                  <a:srgbClr val="374151"/>
                </a:solidFill>
                <a:effectLst/>
                <a:latin typeface="Söhne"/>
              </a:rPr>
              <a:t>: In certain regions, traditional practices like animal traction and manual </a:t>
            </a:r>
            <a:r>
              <a:rPr lang="en-GB" sz="2400" b="0" i="0" dirty="0" err="1">
                <a:solidFill>
                  <a:srgbClr val="374151"/>
                </a:solidFill>
                <a:effectLst/>
                <a:latin typeface="Söhne"/>
              </a:rPr>
              <a:t>labor</a:t>
            </a:r>
            <a:r>
              <a:rPr lang="en-GB" sz="2400" b="0" i="0" dirty="0">
                <a:solidFill>
                  <a:srgbClr val="374151"/>
                </a:solidFill>
                <a:effectLst/>
                <a:latin typeface="Söhne"/>
              </a:rPr>
              <a:t> are still used for various tasks.</a:t>
            </a:r>
          </a:p>
          <a:p>
            <a:pPr algn="just">
              <a:lnSpc>
                <a:spcPct val="200000"/>
              </a:lnSpc>
            </a:pPr>
            <a:r>
              <a:rPr lang="en-GB" sz="2400" b="0" i="0" dirty="0">
                <a:solidFill>
                  <a:srgbClr val="374151"/>
                </a:solidFill>
                <a:effectLst/>
                <a:latin typeface="Söhne"/>
              </a:rPr>
              <a:t>Non-commercial energy sources are particularly relevant in developing or remote regions where access to modern commercial energy is limited or unavailable.</a:t>
            </a:r>
          </a:p>
          <a:p>
            <a:pPr algn="just">
              <a:lnSpc>
                <a:spcPct val="200000"/>
              </a:lnSpc>
            </a:pP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58DB11E-0BB6-C4C7-EFD1-FAE7583464D6}"/>
              </a:ext>
            </a:extLst>
          </p:cNvPr>
          <p:cNvSpPr txBox="1"/>
          <p:nvPr/>
        </p:nvSpPr>
        <p:spPr>
          <a:xfrm>
            <a:off x="1914526" y="849223"/>
            <a:ext cx="8658819" cy="515955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It's important to note that the distinction between commercial and non-commercial energy can sometimes be blurred, especially as renewable energy sources gain prominence and decentralized energy solutions become more widespread. </a:t>
            </a:r>
          </a:p>
          <a:p>
            <a:pPr marL="342900" indent="-342900" algn="just">
              <a:lnSpc>
                <a:spcPct val="200000"/>
              </a:lnSpc>
              <a:buFont typeface="Arial" panose="020B0604020202020204" pitchFamily="34" charset="0"/>
              <a:buChar char="•"/>
            </a:pPr>
            <a:r>
              <a:rPr lang="en-GB"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While considering the specific needs and contexts of different </a:t>
            </a:r>
            <a:r>
              <a:rPr lang="en-GB" sz="2400" dirty="0">
                <a:solidFill>
                  <a:srgbClr val="374151"/>
                </a:solidFill>
                <a:latin typeface="Calibri" panose="020F0502020204030204" pitchFamily="34" charset="0"/>
                <a:ea typeface="Calibri" panose="020F0502020204030204" pitchFamily="34" charset="0"/>
                <a:cs typeface="Calibri" panose="020F0502020204030204" pitchFamily="34" charset="0"/>
              </a:rPr>
              <a:t>economics and communities, t</a:t>
            </a:r>
            <a:r>
              <a:rPr lang="en-GB"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he overall aim is to ensure energy access and sustainability.</a:t>
            </a:r>
          </a:p>
        </p:txBody>
      </p:sp>
    </p:spTree>
    <p:extLst>
      <p:ext uri="{BB962C8B-B14F-4D97-AF65-F5344CB8AC3E}">
        <p14:creationId xmlns:p14="http://schemas.microsoft.com/office/powerpoint/2010/main" val="32416323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4274</TotalTime>
  <Words>4519</Words>
  <Application>Microsoft Office PowerPoint</Application>
  <PresentationFormat>Widescreen</PresentationFormat>
  <Paragraphs>234</Paragraphs>
  <Slides>73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Calibri</vt:lpstr>
      <vt:lpstr>Corbel</vt:lpstr>
      <vt:lpstr>Söhne</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Prabhakar</dc:creator>
  <cp:lastModifiedBy>DELL</cp:lastModifiedBy>
  <cp:revision>256</cp:revision>
  <dcterms:created xsi:type="dcterms:W3CDTF">2022-01-21T14:16:00Z</dcterms:created>
  <dcterms:modified xsi:type="dcterms:W3CDTF">2023-08-17T01:34:54Z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