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58" r:id="rId4"/>
    <p:sldId id="259" r:id="rId5"/>
    <p:sldId id="264"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initials="A" lastIdx="1" clrIdx="0">
    <p:extLst>
      <p:ext uri="{19B8F6BF-5375-455C-9EA6-DF929625EA0E}">
        <p15:presenceInfo xmlns:p15="http://schemas.microsoft.com/office/powerpoint/2012/main" userId="Anki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2-17T16:05:48.999"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19-12-2023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177435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19-12-2023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717061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19-12-2023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8308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19-12-2023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10403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904A9C-3FC4-45B2-A765-A206EC729EBD}" type="datetimeFigureOut">
              <a:rPr lang="en-IN" smtClean="0"/>
              <a:t>19-12-2023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284225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C904A9C-3FC4-45B2-A765-A206EC729EBD}" type="datetimeFigureOut">
              <a:rPr lang="en-IN" smtClean="0"/>
              <a:t>19-12-2023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629495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C904A9C-3FC4-45B2-A765-A206EC729EBD}" type="datetimeFigureOut">
              <a:rPr lang="en-IN" smtClean="0"/>
              <a:t>19-12-2023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07294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C904A9C-3FC4-45B2-A765-A206EC729EBD}" type="datetimeFigureOut">
              <a:rPr lang="en-IN" smtClean="0"/>
              <a:t>19-12-2023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808846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904A9C-3FC4-45B2-A765-A206EC729EBD}" type="datetimeFigureOut">
              <a:rPr lang="en-IN" smtClean="0"/>
              <a:t>19-12-2023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6014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19-12-2023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018369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19-12-2023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64336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04A9C-3FC4-45B2-A765-A206EC729EBD}" type="datetimeFigureOut">
              <a:rPr lang="en-IN" smtClean="0"/>
              <a:t>19-12-2023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A2873-FC4F-4F61-A952-30BDA241D8FD}" type="slidenum">
              <a:rPr lang="en-IN" smtClean="0"/>
              <a:t>‹#›</a:t>
            </a:fld>
            <a:endParaRPr lang="en-IN"/>
          </a:p>
        </p:txBody>
      </p:sp>
    </p:spTree>
    <p:extLst>
      <p:ext uri="{BB962C8B-B14F-4D97-AF65-F5344CB8AC3E}">
        <p14:creationId xmlns:p14="http://schemas.microsoft.com/office/powerpoint/2010/main" val="3439664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981051" y="1562755"/>
            <a:ext cx="9210124" cy="362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a:latin typeface="Times New Roman" panose="02020603050405020304" pitchFamily="18" charset="0"/>
                <a:ea typeface="Calibri" panose="020F0502020204030204" pitchFamily="34" charset="0"/>
                <a:cs typeface="Times New Roman" panose="02020603050405020304" pitchFamily="18" charset="0"/>
              </a:rPr>
              <a:t>Name: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Big Data Analytics</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 </a:t>
            </a:r>
            <a:r>
              <a:rPr lang="en-US" sz="2800" b="1" dirty="0" smtClean="0">
                <a:solidFill>
                  <a:prstClr val="black">
                    <a:lumMod val="85000"/>
                    <a:lumOff val="15000"/>
                  </a:prstClr>
                </a:solidFill>
                <a:latin typeface="Times New Roman" panose="02020603050405020304" pitchFamily="18" charset="0"/>
                <a:cs typeface="Times New Roman" panose="02020603050405020304" pitchFamily="18" charset="0"/>
              </a:rPr>
              <a:t>20CST-471</a:t>
            </a:r>
            <a:endParaRPr lang="en-US" sz="28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44778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smtClean="0">
                <a:latin typeface="Times New Roman" panose="02020603050405020304" pitchFamily="18" charset="0"/>
                <a:cs typeface="Times New Roman" panose="02020603050405020304" pitchFamily="18" charset="0"/>
              </a:rPr>
              <a:t>Er. Ankita Sharma</a:t>
            </a:r>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638944" y="4925829"/>
            <a:ext cx="2149819" cy="923330"/>
          </a:xfrm>
          <a:prstGeom prst="rect">
            <a:avLst/>
          </a:prstGeom>
          <a:noFill/>
        </p:spPr>
        <p:txBody>
          <a:bodyPr wrap="none" rtlCol="0">
            <a:spAutoFit/>
          </a:bodyPr>
          <a:lstStyle/>
          <a:p>
            <a:endParaRPr lang="en-IN" b="1" dirty="0" smtClean="0"/>
          </a:p>
          <a:p>
            <a:r>
              <a:rPr lang="en-IN" dirty="0"/>
              <a:t>Introduction to </a:t>
            </a:r>
            <a:r>
              <a:rPr lang="en-IN" dirty="0" smtClean="0"/>
              <a:t>HDFS</a:t>
            </a:r>
            <a:endParaRPr lang="en-IN" dirty="0" smtClean="0"/>
          </a:p>
          <a:p>
            <a:r>
              <a:rPr lang="en-US" b="1" dirty="0" smtClean="0"/>
              <a:t>Mapped with CO3</a:t>
            </a:r>
            <a:endParaRPr lang="en-IN" b="1" dirty="0"/>
          </a:p>
        </p:txBody>
      </p:sp>
    </p:spTree>
    <p:extLst>
      <p:ext uri="{BB962C8B-B14F-4D97-AF65-F5344CB8AC3E}">
        <p14:creationId xmlns:p14="http://schemas.microsoft.com/office/powerpoint/2010/main" val="20042819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Hadoop Distributed File System (HDFS), </a:t>
            </a:r>
            <a:endParaRPr lang="en-IN" sz="4000" b="1" dirty="0"/>
          </a:p>
        </p:txBody>
      </p:sp>
      <p:sp>
        <p:nvSpPr>
          <p:cNvPr id="3" name="Content Placeholder 2"/>
          <p:cNvSpPr>
            <a:spLocks noGrp="1"/>
          </p:cNvSpPr>
          <p:nvPr>
            <p:ph idx="1"/>
          </p:nvPr>
        </p:nvSpPr>
        <p:spPr/>
        <p:txBody>
          <a:bodyPr>
            <a:normAutofit/>
          </a:bodyPr>
          <a:lstStyle/>
          <a:p>
            <a:pPr algn="just" fontAlgn="base"/>
            <a:r>
              <a:rPr lang="en-US" dirty="0"/>
              <a:t>The Hadoop Distributed File System (HDFS) is a fundamental component of the Apache Hadoop framework, designed for distributed storage and processing of large-scale datasets. HDFS is inspired by the Google File System (GFS) and serves as the primary storage system for Hadoop applications</a:t>
            </a:r>
            <a:r>
              <a:rPr lang="en-US" dirty="0" smtClean="0"/>
              <a:t>.</a:t>
            </a:r>
          </a:p>
          <a:p>
            <a:pPr algn="just" fontAlgn="base"/>
            <a:endParaRPr lang="en-US" dirty="0"/>
          </a:p>
          <a:p>
            <a:pPr algn="just" fontAlgn="base"/>
            <a:r>
              <a:rPr lang="en-US" dirty="0"/>
              <a:t>HDFS divides large files into smaller blocks (typically 128 MB or 256 MB) and distributes these blocks across multiple nodes in a Hadoop cluster. Each block is stored on a separate </a:t>
            </a:r>
            <a:r>
              <a:rPr lang="en-US" dirty="0" err="1"/>
              <a:t>DataNode</a:t>
            </a:r>
            <a:r>
              <a:rPr lang="en-US" dirty="0"/>
              <a:t>.</a:t>
            </a:r>
            <a:endParaRPr lang="en-IN"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98831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0452" y="1045029"/>
            <a:ext cx="10515600" cy="4504917"/>
          </a:xfrm>
        </p:spPr>
        <p:txBody>
          <a:bodyPr>
            <a:normAutofit/>
          </a:bodyPr>
          <a:lstStyle/>
          <a:p>
            <a:r>
              <a:rPr lang="en-US" dirty="0"/>
              <a:t>To ensure fault tolerance, HDFS replicates each data block multiple times across different nodes. The default replication factor is typically set to three, meaning that each block has three copies stored on different nodes. If a node or block becomes unavailable, the system can still access the data from the replicated copies.</a:t>
            </a:r>
            <a:endParaRPr lang="en-IN"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Hadoop - Pros and Cons - GeeksforGeek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02200" y="3260936"/>
            <a:ext cx="4711330" cy="3235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0092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5909" y="1216025"/>
            <a:ext cx="10515600" cy="4351338"/>
          </a:xfrm>
        </p:spPr>
        <p:txBody>
          <a:bodyPr>
            <a:normAutofit/>
          </a:bodyPr>
          <a:lstStyle/>
          <a:p>
            <a:r>
              <a:rPr lang="en-US" b="1" dirty="0"/>
              <a:t>Master-Slave Architecture:</a:t>
            </a:r>
            <a:endParaRPr lang="en-US" dirty="0"/>
          </a:p>
          <a:p>
            <a:r>
              <a:rPr lang="en-US" dirty="0"/>
              <a:t>HDFS follows a master-slave architecture with two main components:</a:t>
            </a:r>
          </a:p>
          <a:p>
            <a:pPr lvl="1"/>
            <a:r>
              <a:rPr lang="en-US" b="1" dirty="0" err="1"/>
              <a:t>NameNode</a:t>
            </a:r>
            <a:r>
              <a:rPr lang="en-US" b="1" dirty="0"/>
              <a:t>:</a:t>
            </a:r>
            <a:r>
              <a:rPr lang="en-US" dirty="0"/>
              <a:t> The master server that manages the metadata, including the namespace, file-to-block mapping, and the location of data blocks.</a:t>
            </a:r>
          </a:p>
          <a:p>
            <a:pPr lvl="1"/>
            <a:r>
              <a:rPr lang="en-US" b="1" dirty="0" err="1"/>
              <a:t>DataNodes</a:t>
            </a:r>
            <a:r>
              <a:rPr lang="en-US" b="1" dirty="0"/>
              <a:t>:</a:t>
            </a:r>
            <a:r>
              <a:rPr lang="en-US" dirty="0"/>
              <a:t> The slave nodes that store the actual data blocks. They periodically send heartbeat signals to the </a:t>
            </a:r>
            <a:r>
              <a:rPr lang="en-US" dirty="0" err="1"/>
              <a:t>NameNode</a:t>
            </a:r>
            <a:r>
              <a:rPr lang="en-US" dirty="0"/>
              <a:t> to confirm their availability.</a:t>
            </a:r>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72971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1446" y="1211581"/>
            <a:ext cx="10515600" cy="4351338"/>
          </a:xfrm>
        </p:spPr>
        <p:txBody>
          <a:bodyPr>
            <a:normAutofit/>
          </a:bodyPr>
          <a:lstStyle/>
          <a:p>
            <a:r>
              <a:rPr lang="en-US" b="1" dirty="0"/>
              <a:t>Write Once, Read Many (WORM):</a:t>
            </a:r>
            <a:endParaRPr lang="en-US" dirty="0"/>
          </a:p>
          <a:p>
            <a:pPr lvl="1"/>
            <a:r>
              <a:rPr lang="en-US" dirty="0"/>
              <a:t>HDFS is optimized for batch processing and follows a Write Once, Read Many model. Once data is written to HDFS, it is typically not updated. New data is appended to existing files, and the original data remains unchanged.</a:t>
            </a:r>
          </a:p>
          <a:p>
            <a:r>
              <a:rPr lang="en-US" b="1" dirty="0"/>
              <a:t>Scalability:</a:t>
            </a:r>
            <a:endParaRPr lang="en-US" dirty="0"/>
          </a:p>
          <a:p>
            <a:pPr lvl="1"/>
            <a:r>
              <a:rPr lang="en-US" dirty="0"/>
              <a:t>HDFS is designed to scale horizontally by adding more commodity hardware to the cluster. This enables organizations to expand their storage capacity and processing power as their data grows.</a:t>
            </a:r>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050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949" y="1237796"/>
            <a:ext cx="10515600" cy="5010604"/>
          </a:xfrm>
        </p:spPr>
        <p:txBody>
          <a:bodyPr>
            <a:normAutofit fontScale="92500" lnSpcReduction="10000"/>
          </a:bodyPr>
          <a:lstStyle/>
          <a:p>
            <a:r>
              <a:rPr lang="en-US" b="1" dirty="0"/>
              <a:t>Operations in HDFS:</a:t>
            </a:r>
          </a:p>
          <a:p>
            <a:r>
              <a:rPr lang="en-US" b="1" dirty="0"/>
              <a:t>Read and Write Operations:</a:t>
            </a:r>
            <a:endParaRPr lang="en-US" dirty="0"/>
          </a:p>
          <a:p>
            <a:pPr marL="457200" lvl="1" indent="0">
              <a:buNone/>
            </a:pPr>
            <a:r>
              <a:rPr lang="en-US" dirty="0"/>
              <a:t>Users can read and write data to HDFS using standard file system operations. HDFS supports both random access and sequential access patterns.</a:t>
            </a:r>
          </a:p>
          <a:p>
            <a:r>
              <a:rPr lang="en-US" b="1" dirty="0"/>
              <a:t>Replication Management:</a:t>
            </a:r>
            <a:endParaRPr lang="en-US" dirty="0"/>
          </a:p>
          <a:p>
            <a:pPr marL="457200" lvl="1" indent="0">
              <a:buNone/>
            </a:pPr>
            <a:r>
              <a:rPr lang="en-US" dirty="0"/>
              <a:t>The </a:t>
            </a:r>
            <a:r>
              <a:rPr lang="en-US" dirty="0" smtClean="0"/>
              <a:t>Name Node </a:t>
            </a:r>
            <a:r>
              <a:rPr lang="en-US" dirty="0"/>
              <a:t>manages the replication factor of data blocks. It monitors the health of </a:t>
            </a:r>
            <a:r>
              <a:rPr lang="en-US" dirty="0" smtClean="0"/>
              <a:t>Data Nodes </a:t>
            </a:r>
            <a:r>
              <a:rPr lang="en-US" dirty="0"/>
              <a:t>and initiates replication of blocks if a node becomes unavailable.</a:t>
            </a:r>
          </a:p>
          <a:p>
            <a:r>
              <a:rPr lang="en-US" b="1" dirty="0"/>
              <a:t>Block Balancing:</a:t>
            </a:r>
            <a:endParaRPr lang="en-US" dirty="0"/>
          </a:p>
          <a:p>
            <a:pPr marL="457200" lvl="1" indent="0">
              <a:buNone/>
            </a:pPr>
            <a:r>
              <a:rPr lang="en-US" dirty="0"/>
              <a:t>HDFS periodically balances the distribution of data blocks across </a:t>
            </a:r>
            <a:r>
              <a:rPr lang="en-US" dirty="0" smtClean="0"/>
              <a:t>Data Nodes </a:t>
            </a:r>
            <a:r>
              <a:rPr lang="en-US" dirty="0"/>
              <a:t>to ensure uniform data storage and optimal utilization of cluster resources.</a:t>
            </a:r>
          </a:p>
          <a:p>
            <a:r>
              <a:rPr lang="en-US" b="1" dirty="0"/>
              <a:t>Metadata Operations:</a:t>
            </a:r>
            <a:endParaRPr lang="en-US" dirty="0"/>
          </a:p>
          <a:p>
            <a:pPr marL="457200" lvl="1" indent="0">
              <a:buNone/>
            </a:pPr>
            <a:r>
              <a:rPr lang="en-US" dirty="0"/>
              <a:t>Metadata operations, such as creating, deleting, and renaming files or directories, are managed by the </a:t>
            </a:r>
            <a:r>
              <a:rPr lang="en-US" dirty="0" smtClean="0"/>
              <a:t>Name Node</a:t>
            </a:r>
            <a:r>
              <a:rPr lang="en-US" dirty="0"/>
              <a:t>.</a:t>
            </a:r>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09782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TotalTime>
  <Words>459</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Arial Black</vt:lpstr>
      <vt:lpstr>Calibri</vt:lpstr>
      <vt:lpstr>Calibri Light</vt:lpstr>
      <vt:lpstr>Casper</vt:lpstr>
      <vt:lpstr>Karla</vt:lpstr>
      <vt:lpstr>Raleway ExtraBold</vt:lpstr>
      <vt:lpstr>Times New Roman</vt:lpstr>
      <vt:lpstr>Office Theme</vt:lpstr>
      <vt:lpstr>PowerPoint Presentation</vt:lpstr>
      <vt:lpstr>Hadoop Distributed File System (HDFS),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Ankita</cp:lastModifiedBy>
  <cp:revision>61</cp:revision>
  <dcterms:created xsi:type="dcterms:W3CDTF">2022-02-18T00:35:21Z</dcterms:created>
  <dcterms:modified xsi:type="dcterms:W3CDTF">2023-12-19T15:20:54Z</dcterms:modified>
</cp:coreProperties>
</file>