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8" r:id="rId4"/>
    <p:sldId id="265" r:id="rId5"/>
    <p:sldId id="264" r:id="rId6"/>
    <p:sldId id="266" r:id="rId7"/>
    <p:sldId id="267" r:id="rId8"/>
    <p:sldId id="268" r:id="rId9"/>
    <p:sldId id="269"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initials="A" lastIdx="1" clrIdx="0">
    <p:extLst>
      <p:ext uri="{19B8F6BF-5375-455C-9EA6-DF929625EA0E}">
        <p15:presenceInfo xmlns:p15="http://schemas.microsoft.com/office/powerpoint/2012/main" userId="Ank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17743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71706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8308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1040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904A9C-3FC4-45B2-A765-A206EC729EBD}"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84225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C904A9C-3FC4-45B2-A765-A206EC729EBD}"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62949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C904A9C-3FC4-45B2-A765-A206EC729EBD}" type="datetimeFigureOut">
              <a:rPr lang="en-IN" smtClean="0"/>
              <a:t>06-01-2024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0729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C904A9C-3FC4-45B2-A765-A206EC729EBD}" type="datetimeFigureOut">
              <a:rPr lang="en-IN" smtClean="0"/>
              <a:t>06-01-2024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80884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04A9C-3FC4-45B2-A765-A206EC729EBD}" type="datetimeFigureOut">
              <a:rPr lang="en-IN" smtClean="0"/>
              <a:t>06-01-2024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601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0183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6433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04A9C-3FC4-45B2-A765-A206EC729EBD}" type="datetimeFigureOut">
              <a:rPr lang="en-IN" smtClean="0"/>
              <a:t>06-01-2024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A2873-FC4F-4F61-A952-30BDA241D8FD}" type="slidenum">
              <a:rPr lang="en-IN" smtClean="0"/>
              <a:t>‹#›</a:t>
            </a:fld>
            <a:endParaRPr lang="en-IN"/>
          </a:p>
        </p:txBody>
      </p:sp>
    </p:spTree>
    <p:extLst>
      <p:ext uri="{BB962C8B-B14F-4D97-AF65-F5344CB8AC3E}">
        <p14:creationId xmlns:p14="http://schemas.microsoft.com/office/powerpoint/2010/main" val="343966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Big Data Analytics</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20CST-471</a:t>
            </a: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smtClean="0">
                <a:latin typeface="Times New Roman" panose="02020603050405020304" pitchFamily="18" charset="0"/>
                <a:cs typeface="Times New Roman" panose="02020603050405020304" pitchFamily="18" charset="0"/>
              </a:rPr>
              <a:t>Er. Ankita Sharma</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638944" y="4925829"/>
            <a:ext cx="3279872" cy="923330"/>
          </a:xfrm>
          <a:prstGeom prst="rect">
            <a:avLst/>
          </a:prstGeom>
          <a:noFill/>
        </p:spPr>
        <p:txBody>
          <a:bodyPr wrap="none" rtlCol="0">
            <a:spAutoFit/>
          </a:bodyPr>
          <a:lstStyle/>
          <a:p>
            <a:endParaRPr lang="en-IN" b="1" dirty="0" smtClean="0"/>
          </a:p>
          <a:p>
            <a:r>
              <a:rPr lang="en-IN" dirty="0"/>
              <a:t>Introduction to NoSQL databases</a:t>
            </a:r>
            <a:endParaRPr lang="en-US" dirty="0" smtClean="0"/>
          </a:p>
          <a:p>
            <a:r>
              <a:rPr lang="en-US" b="1" dirty="0" smtClean="0"/>
              <a:t>Mapped with CO2</a:t>
            </a:r>
            <a:endParaRPr lang="en-IN" b="1" dirty="0"/>
          </a:p>
        </p:txBody>
      </p:sp>
    </p:spTree>
    <p:extLst>
      <p:ext uri="{BB962C8B-B14F-4D97-AF65-F5344CB8AC3E}">
        <p14:creationId xmlns:p14="http://schemas.microsoft.com/office/powerpoint/2010/main" val="2004281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838200" y="1231900"/>
            <a:ext cx="10515600" cy="4945063"/>
          </a:xfrm>
        </p:spPr>
        <p:txBody>
          <a:bodyPr>
            <a:normAutofit/>
          </a:bodyPr>
          <a:lstStyle/>
          <a:p>
            <a:pPr algn="ctr"/>
            <a:r>
              <a:rPr lang="en-US" sz="7200" dirty="0" smtClean="0"/>
              <a:t>Thankyou</a:t>
            </a:r>
            <a:endParaRPr lang="en-US" sz="7200" dirty="0"/>
          </a:p>
        </p:txBody>
      </p:sp>
    </p:spTree>
    <p:extLst>
      <p:ext uri="{BB962C8B-B14F-4D97-AF65-F5344CB8AC3E}">
        <p14:creationId xmlns:p14="http://schemas.microsoft.com/office/powerpoint/2010/main" val="3857712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4800" y="382247"/>
            <a:ext cx="9982200" cy="1325563"/>
          </a:xfrm>
        </p:spPr>
        <p:txBody>
          <a:bodyPr>
            <a:normAutofit/>
          </a:bodyPr>
          <a:lstStyle/>
          <a:p>
            <a:pPr algn="ctr"/>
            <a:r>
              <a:rPr lang="en-IN" b="1" dirty="0"/>
              <a:t>Introduction to NoSQL databases</a:t>
            </a:r>
            <a:endParaRPr lang="en-IN" sz="4000" b="1" dirty="0"/>
          </a:p>
        </p:txBody>
      </p:sp>
      <p:sp>
        <p:nvSpPr>
          <p:cNvPr id="3" name="Content Placeholder 2"/>
          <p:cNvSpPr>
            <a:spLocks noGrp="1"/>
          </p:cNvSpPr>
          <p:nvPr>
            <p:ph idx="1"/>
          </p:nvPr>
        </p:nvSpPr>
        <p:spPr/>
        <p:txBody>
          <a:bodyPr>
            <a:normAutofit/>
          </a:bodyPr>
          <a:lstStyle/>
          <a:p>
            <a:r>
              <a:rPr lang="en-US" dirty="0"/>
              <a:t>NoSQL databases represent a revolutionary departure from traditional relational database management systems, providing a flexible and scalable alternative to handle the burgeoning volumes and diverse structures of modern data</a:t>
            </a:r>
            <a:r>
              <a:rPr lang="en-US" dirty="0" smtClean="0"/>
              <a:t>.</a:t>
            </a:r>
          </a:p>
          <a:p>
            <a:r>
              <a:rPr lang="en-US" dirty="0" smtClean="0"/>
              <a:t> </a:t>
            </a:r>
            <a:r>
              <a:rPr lang="en-US" dirty="0"/>
              <a:t>The term "NoSQL" stands for "Not Only SQL," emphasizing the departure from the rigid tabular structures and SQL query language associated with traditional databases.</a:t>
            </a:r>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883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NoSQL Databases - Types of NoSQL Databases and How to Use Them | DataCamp"/>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3302302" y="1143000"/>
            <a:ext cx="5587395" cy="5033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009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10858500" cy="5270500"/>
          </a:xfrm>
        </p:spPr>
        <p:txBody>
          <a:bodyPr>
            <a:normAutofit/>
          </a:bodyPr>
          <a:lstStyle/>
          <a:p>
            <a:pPr algn="just"/>
            <a:r>
              <a:rPr lang="en-US" dirty="0"/>
              <a:t>NoSQL databases are designed to accommodate various data types, including unstructured and semi-structured data, offering a dynamic and schema-less approach to </a:t>
            </a:r>
            <a:r>
              <a:rPr lang="en-US" dirty="0" smtClean="0"/>
              <a:t>data </a:t>
            </a:r>
            <a:r>
              <a:rPr lang="en-US" dirty="0"/>
              <a:t>storage</a:t>
            </a:r>
            <a:r>
              <a:rPr lang="en-US" dirty="0" smtClean="0"/>
              <a:t>.</a:t>
            </a:r>
          </a:p>
          <a:p>
            <a:pPr algn="just"/>
            <a:endParaRPr lang="en-US" dirty="0"/>
          </a:p>
          <a:p>
            <a:pPr algn="just"/>
            <a:r>
              <a:rPr lang="en-US" dirty="0"/>
              <a:t>One of the key characteristics of NoSQL databases is their ability to scale horizontally, allowing them to efficiently handle large amounts of data across distributed and often commodity hardware. Unlike relational databases, </a:t>
            </a:r>
          </a:p>
          <a:p>
            <a:pPr algn="just"/>
            <a:r>
              <a:rPr lang="en-US" dirty="0" smtClean="0"/>
              <a:t>NoSQL </a:t>
            </a:r>
            <a:r>
              <a:rPr lang="en-US" dirty="0"/>
              <a:t>databases do not adhere to a fixed schema, enabling developers to adapt and evolve data models on-the-fly to meet changing application requirements. </a:t>
            </a:r>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6684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446" y="1211581"/>
            <a:ext cx="10515600" cy="4351338"/>
          </a:xfrm>
        </p:spPr>
        <p:txBody>
          <a:bodyPr>
            <a:normAutofit/>
          </a:bodyPr>
          <a:lstStyle/>
          <a:p>
            <a:r>
              <a:rPr lang="en-US" dirty="0"/>
              <a:t>This flexibility is particularly advantageous in the context of rapidly evolving web applications, real-time analytics, and other scenarios where data structures are subject to frequent changes</a:t>
            </a:r>
            <a:r>
              <a:rPr lang="en-US" dirty="0" smtClean="0"/>
              <a:t>.</a:t>
            </a:r>
          </a:p>
          <a:p>
            <a:endParaRPr lang="en-US" dirty="0" smtClean="0"/>
          </a:p>
          <a:p>
            <a:r>
              <a:rPr lang="en-IN" dirty="0"/>
              <a:t>NoSQL databases are categorized into several types, each tailored to specific use cases: </a:t>
            </a:r>
            <a:endParaRPr lang="en-IN" dirty="0" smtClean="0"/>
          </a:p>
          <a:p>
            <a:r>
              <a:rPr lang="en-IN" dirty="0" smtClean="0"/>
              <a:t>Document-oriented </a:t>
            </a:r>
            <a:r>
              <a:rPr lang="en-IN" dirty="0"/>
              <a:t>databases (e.g., MongoDB), Column-family databases (e.g., Apache Cassandra), Key-value stores (e.g., </a:t>
            </a:r>
            <a:r>
              <a:rPr lang="en-IN" dirty="0" err="1"/>
              <a:t>Redis</a:t>
            </a:r>
            <a:r>
              <a:rPr lang="en-IN" dirty="0"/>
              <a:t>), and Graph databases (e.g., Neo4j).</a:t>
            </a:r>
            <a:endParaRPr lang="en-US"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050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838200" y="1231900"/>
            <a:ext cx="10515600" cy="4945063"/>
          </a:xfrm>
        </p:spPr>
        <p:txBody>
          <a:bodyPr/>
          <a:lstStyle/>
          <a:p>
            <a:r>
              <a:rPr lang="en-US" dirty="0"/>
              <a:t>Each type addresses different aspects of data storage and retrieval, offering unique features that cater to the diverse needs of modern applications</a:t>
            </a:r>
            <a:r>
              <a:rPr lang="en-US" dirty="0" smtClean="0"/>
              <a:t>.</a:t>
            </a:r>
          </a:p>
          <a:p>
            <a:endParaRPr lang="en-US" dirty="0"/>
          </a:p>
          <a:p>
            <a:r>
              <a:rPr lang="en-US" dirty="0" smtClean="0"/>
              <a:t> </a:t>
            </a:r>
            <a:r>
              <a:rPr lang="en-US" dirty="0"/>
              <a:t>As organizations grapple with the challenges of big data and dynamic data requirements, NoSQL databases have become instrumental in providing scalable, flexible, and efficient solutions for data management.</a:t>
            </a:r>
          </a:p>
        </p:txBody>
      </p:sp>
    </p:spTree>
    <p:extLst>
      <p:ext uri="{BB962C8B-B14F-4D97-AF65-F5344CB8AC3E}">
        <p14:creationId xmlns:p14="http://schemas.microsoft.com/office/powerpoint/2010/main" val="1300327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Future Internet | Free Full-Text | Consistency Models of NoSQL Databases"/>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1279532" y="1231900"/>
            <a:ext cx="9632935" cy="4945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896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iscovery and Visualization of NoSQL Database Schemas"/>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295329" y="1812034"/>
            <a:ext cx="7601341" cy="3784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407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ypes of NoSQL Databases and their Features | Medium"/>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535488" y="657134"/>
            <a:ext cx="7294309" cy="5735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758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TotalTime>
  <Words>329</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Calibri</vt:lpstr>
      <vt:lpstr>Calibri Light</vt:lpstr>
      <vt:lpstr>Casper</vt:lpstr>
      <vt:lpstr>Karla</vt:lpstr>
      <vt:lpstr>Raleway ExtraBold</vt:lpstr>
      <vt:lpstr>Times New Roman</vt:lpstr>
      <vt:lpstr>Office Theme</vt:lpstr>
      <vt:lpstr>PowerPoint Presentation</vt:lpstr>
      <vt:lpstr>Introduction to NoSQL databases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67</cp:revision>
  <dcterms:created xsi:type="dcterms:W3CDTF">2022-02-18T00:35:21Z</dcterms:created>
  <dcterms:modified xsi:type="dcterms:W3CDTF">2024-01-06T07:47:14Z</dcterms:modified>
</cp:coreProperties>
</file>