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6" r:id="rId7"/>
    <p:sldId id="267"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06-01-2024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06-01-2024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Big Data Analytics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20CST-471</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67831" y="4729776"/>
            <a:ext cx="5184995" cy="923330"/>
          </a:xfrm>
          <a:prstGeom prst="rect">
            <a:avLst/>
          </a:prstGeom>
          <a:noFill/>
        </p:spPr>
        <p:txBody>
          <a:bodyPr wrap="square" rtlCol="0">
            <a:spAutoFit/>
          </a:bodyPr>
          <a:lstStyle/>
          <a:p>
            <a:endParaRPr lang="en-US" b="1" dirty="0" smtClean="0"/>
          </a:p>
          <a:p>
            <a:r>
              <a:rPr lang="en-IN" b="1" dirty="0"/>
              <a:t>Transform, Load (ETL) processes</a:t>
            </a:r>
            <a:endParaRPr lang="en-IN" b="1" dirty="0" smtClean="0"/>
          </a:p>
          <a:p>
            <a:r>
              <a:rPr lang="en-US" b="1" dirty="0" smtClean="0"/>
              <a:t>Mapped with CO3</a:t>
            </a:r>
            <a:endParaRPr lang="en-IN" b="1" dirty="0"/>
          </a:p>
        </p:txBody>
      </p:sp>
    </p:spTree>
    <p:extLst>
      <p:ext uri="{BB962C8B-B14F-4D97-AF65-F5344CB8AC3E}">
        <p14:creationId xmlns:p14="http://schemas.microsoft.com/office/powerpoint/2010/main" val="2004281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pPr algn="ctr"/>
            <a:r>
              <a:rPr lang="en-US" sz="7200" dirty="0" smtClean="0"/>
              <a:t>Thankyou</a:t>
            </a:r>
            <a:endParaRPr lang="en-US" sz="7200" dirty="0"/>
          </a:p>
        </p:txBody>
      </p:sp>
    </p:spTree>
    <p:extLst>
      <p:ext uri="{BB962C8B-B14F-4D97-AF65-F5344CB8AC3E}">
        <p14:creationId xmlns:p14="http://schemas.microsoft.com/office/powerpoint/2010/main" val="2070293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536" y="534765"/>
            <a:ext cx="9597572" cy="1325563"/>
          </a:xfrm>
        </p:spPr>
        <p:txBody>
          <a:bodyPr>
            <a:normAutofit/>
          </a:bodyPr>
          <a:lstStyle/>
          <a:p>
            <a:pPr algn="ctr"/>
            <a:r>
              <a:rPr lang="en-US" sz="3600" b="1" dirty="0"/>
              <a:t>Transform, Load (ETL) processes</a:t>
            </a:r>
            <a:endParaRPr lang="en-IN" sz="3600" b="1" dirty="0"/>
          </a:p>
        </p:txBody>
      </p:sp>
      <p:sp>
        <p:nvSpPr>
          <p:cNvPr id="3" name="Content Placeholder 2"/>
          <p:cNvSpPr>
            <a:spLocks noGrp="1"/>
          </p:cNvSpPr>
          <p:nvPr>
            <p:ph idx="1"/>
          </p:nvPr>
        </p:nvSpPr>
        <p:spPr>
          <a:xfrm>
            <a:off x="580571" y="1782762"/>
            <a:ext cx="10628086" cy="4618038"/>
          </a:xfrm>
        </p:spPr>
        <p:txBody>
          <a:bodyPr>
            <a:normAutofit/>
          </a:bodyPr>
          <a:lstStyle/>
          <a:p>
            <a:pPr algn="just"/>
            <a:r>
              <a:rPr lang="en-US" dirty="0"/>
              <a:t>ETL processes are a critical component in the data integration pipeline, playing a central role in preparing and transforming raw data from diverse sources into a format suitable for storage, analysis, and reporting. </a:t>
            </a:r>
            <a:endParaRPr lang="en-US" dirty="0" smtClean="0"/>
          </a:p>
          <a:p>
            <a:pPr algn="just"/>
            <a:r>
              <a:rPr lang="en-US" dirty="0" smtClean="0"/>
              <a:t>The </a:t>
            </a:r>
            <a:r>
              <a:rPr lang="en-US" dirty="0"/>
              <a:t>acronym ETL refers to the three key stages involved in this process: Extract, Transform, and Load.</a:t>
            </a: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1257" y="1204686"/>
            <a:ext cx="11567886" cy="5312228"/>
          </a:xfrm>
        </p:spPr>
        <p:txBody>
          <a:bodyPr>
            <a:normAutofit/>
          </a:bodyPr>
          <a:lstStyle/>
          <a:p>
            <a:r>
              <a:rPr lang="en-US" b="1" dirty="0"/>
              <a:t>Extract:</a:t>
            </a:r>
            <a:endParaRPr lang="en-US" dirty="0"/>
          </a:p>
          <a:p>
            <a:r>
              <a:rPr lang="en-US" b="1" dirty="0"/>
              <a:t>Definition:</a:t>
            </a:r>
            <a:r>
              <a:rPr lang="en-US" dirty="0"/>
              <a:t> The extraction phase involves retrieving data from various source systems, which can include databases, applications, flat files, APIs, and more.</a:t>
            </a:r>
          </a:p>
          <a:p>
            <a:r>
              <a:rPr lang="en-US" b="1" dirty="0"/>
              <a:t>Methods:</a:t>
            </a:r>
            <a:r>
              <a:rPr lang="en-US" dirty="0"/>
              <a:t> Extraction methods depend on the source system's capabilities and requirements. It may involve full extraction of the entire dataset or incremental extraction to capture changes since the last extraction.</a:t>
            </a:r>
          </a:p>
          <a:p>
            <a:r>
              <a:rPr lang="en-US" b="1" dirty="0"/>
              <a:t>Challenges:</a:t>
            </a:r>
            <a:r>
              <a:rPr lang="en-US" dirty="0"/>
              <a:t> Challenges in extraction include dealing with different data formats, heterogeneous structures, and ensuring data consistency and integrity during extraction.</a:t>
            </a:r>
          </a:p>
          <a:p>
            <a:pPr lvl="1"/>
            <a:endParaRPr lang="en-US" dirty="0"/>
          </a:p>
        </p:txBody>
      </p:sp>
    </p:spTree>
    <p:extLst>
      <p:ext uri="{BB962C8B-B14F-4D97-AF65-F5344CB8AC3E}">
        <p14:creationId xmlns:p14="http://schemas.microsoft.com/office/powerpoint/2010/main" val="4246009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607" y="1346200"/>
            <a:ext cx="11384249" cy="5270500"/>
          </a:xfrm>
        </p:spPr>
        <p:txBody>
          <a:bodyPr>
            <a:normAutofit/>
          </a:bodyPr>
          <a:lstStyle/>
          <a:p>
            <a:r>
              <a:rPr lang="en-US" b="1" dirty="0"/>
              <a:t>Transform:</a:t>
            </a:r>
            <a:endParaRPr lang="en-US" dirty="0"/>
          </a:p>
          <a:p>
            <a:r>
              <a:rPr lang="en-US" b="1" dirty="0"/>
              <a:t>Definition:</a:t>
            </a:r>
            <a:r>
              <a:rPr lang="en-US" dirty="0"/>
              <a:t> Transformation is the process of cleaning, converting, and restructuring the extracted data to meet the needs of the target system, such as a data warehouse or analytical database.</a:t>
            </a:r>
          </a:p>
          <a:p>
            <a:r>
              <a:rPr lang="en-US" b="1" dirty="0"/>
              <a:t>Tasks:</a:t>
            </a:r>
            <a:r>
              <a:rPr lang="en-US" dirty="0"/>
              <a:t> Transformation tasks include data cleaning, validation, enrichment, aggregation, and applying business rules. This phase is crucial for ensuring data quality and consistency across diverse sources.</a:t>
            </a:r>
          </a:p>
          <a:p>
            <a:r>
              <a:rPr lang="en-US" b="1" dirty="0"/>
              <a:t>Tools:</a:t>
            </a:r>
            <a:r>
              <a:rPr lang="en-US" dirty="0"/>
              <a:t> ETL tools, ranging from open-source solutions like Apache </a:t>
            </a:r>
            <a:r>
              <a:rPr lang="en-US" dirty="0" err="1"/>
              <a:t>NiFi</a:t>
            </a:r>
            <a:r>
              <a:rPr lang="en-US" dirty="0"/>
              <a:t> to commercial platforms like </a:t>
            </a:r>
            <a:r>
              <a:rPr lang="en-US" dirty="0" err="1"/>
              <a:t>Informatica</a:t>
            </a:r>
            <a:r>
              <a:rPr lang="en-US" dirty="0"/>
              <a:t> and Microsoft SSIS, are often employed to automate and streamline the transformation process.</a:t>
            </a:r>
          </a:p>
          <a:p>
            <a:endParaRPr lang="en-US"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684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6" name="Picture 14" descr="What is ETL? (Extract Transform Load) | Informatica Taiwan"/>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663631" y="1825625"/>
            <a:ext cx="886473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5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r>
              <a:rPr lang="en-US" b="1" dirty="0"/>
              <a:t>Load:</a:t>
            </a:r>
            <a:endParaRPr lang="en-US" dirty="0"/>
          </a:p>
          <a:p>
            <a:r>
              <a:rPr lang="en-US" b="1" dirty="0"/>
              <a:t>Definition:</a:t>
            </a:r>
            <a:r>
              <a:rPr lang="en-US" dirty="0"/>
              <a:t> The loading phase involves inserting the transformed data into the target system, whether it's a data warehouse, data mart, or another storage solution.</a:t>
            </a:r>
          </a:p>
          <a:p>
            <a:r>
              <a:rPr lang="en-US" b="1" dirty="0"/>
              <a:t>Strategies:</a:t>
            </a:r>
            <a:r>
              <a:rPr lang="en-US" dirty="0"/>
              <a:t> Loading strategies may include bulk loading for efficiency or incremental loading to update only the changed or new data. This step aims to optimize performance and ensure the data is available for analysis in a timely manner.</a:t>
            </a:r>
          </a:p>
          <a:p>
            <a:r>
              <a:rPr lang="en-US" b="1" dirty="0"/>
              <a:t>Validation:</a:t>
            </a:r>
            <a:r>
              <a:rPr lang="en-US" dirty="0"/>
              <a:t> Data integrity checks and validations are performed during the loading phase to ensure that the data meets the quality standards set by the organization.</a:t>
            </a:r>
          </a:p>
          <a:p>
            <a:endParaRPr lang="en-US" dirty="0"/>
          </a:p>
        </p:txBody>
      </p:sp>
    </p:spTree>
    <p:extLst>
      <p:ext uri="{BB962C8B-B14F-4D97-AF65-F5344CB8AC3E}">
        <p14:creationId xmlns:p14="http://schemas.microsoft.com/office/powerpoint/2010/main" val="1300327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r>
              <a:rPr lang="en-US" b="1" dirty="0"/>
              <a:t>Key Considerations in ETL Processes:</a:t>
            </a:r>
            <a:endParaRPr lang="en-US" dirty="0"/>
          </a:p>
          <a:p>
            <a:r>
              <a:rPr lang="en-US" b="1" dirty="0"/>
              <a:t>Scalability:</a:t>
            </a:r>
            <a:endParaRPr lang="en-US" dirty="0"/>
          </a:p>
          <a:p>
            <a:pPr lvl="1"/>
            <a:r>
              <a:rPr lang="en-US" dirty="0"/>
              <a:t>ETL processes must be scalable to handle increasing volumes of data as organizations grow and accumulate more information.</a:t>
            </a:r>
          </a:p>
          <a:p>
            <a:r>
              <a:rPr lang="en-US" b="1" dirty="0"/>
              <a:t>Flexibility:</a:t>
            </a:r>
            <a:endParaRPr lang="en-US" dirty="0"/>
          </a:p>
          <a:p>
            <a:pPr lvl="1"/>
            <a:r>
              <a:rPr lang="en-US" dirty="0"/>
              <a:t>The ETL system should be flexible enough to accommodate changes in source systems, data structures, and business requirements without significant disruptions.</a:t>
            </a:r>
          </a:p>
          <a:p>
            <a:r>
              <a:rPr lang="en-US" b="1" dirty="0"/>
              <a:t>Timeliness:</a:t>
            </a:r>
            <a:endParaRPr lang="en-US" dirty="0"/>
          </a:p>
          <a:p>
            <a:pPr lvl="1"/>
            <a:r>
              <a:rPr lang="en-US" dirty="0"/>
              <a:t>ETL processes should be designed to provide timely updates to the target system, ensuring that analytical insights are based on the most recent information available.</a:t>
            </a:r>
          </a:p>
          <a:p>
            <a:endParaRPr lang="en-US" dirty="0"/>
          </a:p>
        </p:txBody>
      </p:sp>
    </p:spTree>
    <p:extLst>
      <p:ext uri="{BB962C8B-B14F-4D97-AF65-F5344CB8AC3E}">
        <p14:creationId xmlns:p14="http://schemas.microsoft.com/office/powerpoint/2010/main" val="3848146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xtract, transform, load - Wikipedia"/>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095279" y="1231900"/>
            <a:ext cx="8001441" cy="494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309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ETL Process (Extract Transform Load) - TatvaSoft Blo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468269" y="1231900"/>
            <a:ext cx="7255461" cy="494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378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484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Casper</vt:lpstr>
      <vt:lpstr>Karla</vt:lpstr>
      <vt:lpstr>Raleway ExtraBold</vt:lpstr>
      <vt:lpstr>Times New Roman</vt:lpstr>
      <vt:lpstr>Office Theme</vt:lpstr>
      <vt:lpstr>PowerPoint Presentation</vt:lpstr>
      <vt:lpstr>Transform, Load (ETL)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73</cp:revision>
  <dcterms:created xsi:type="dcterms:W3CDTF">2022-02-18T00:35:21Z</dcterms:created>
  <dcterms:modified xsi:type="dcterms:W3CDTF">2024-01-06T08:03:23Z</dcterms:modified>
</cp:coreProperties>
</file>