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64"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9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28-12-2023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28-12-2023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28-12-2023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28-12-2023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28-12-2023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Big Data Analytics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20CST-471</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67831" y="4729776"/>
            <a:ext cx="5184995" cy="923330"/>
          </a:xfrm>
          <a:prstGeom prst="rect">
            <a:avLst/>
          </a:prstGeom>
          <a:noFill/>
        </p:spPr>
        <p:txBody>
          <a:bodyPr wrap="square" rtlCol="0">
            <a:spAutoFit/>
          </a:bodyPr>
          <a:lstStyle/>
          <a:p>
            <a:endParaRPr lang="en-US" b="1" dirty="0" smtClean="0"/>
          </a:p>
          <a:p>
            <a:r>
              <a:rPr lang="en-IN" b="1" dirty="0" smtClean="0"/>
              <a:t>Data lakes</a:t>
            </a:r>
            <a:endParaRPr lang="en-IN" b="1" dirty="0" smtClean="0"/>
          </a:p>
          <a:p>
            <a:r>
              <a:rPr lang="en-US" b="1" dirty="0" smtClean="0"/>
              <a:t>Mapped </a:t>
            </a:r>
            <a:r>
              <a:rPr lang="en-US" b="1" dirty="0" smtClean="0"/>
              <a:t>with </a:t>
            </a:r>
            <a:r>
              <a:rPr lang="en-US" b="1" dirty="0" smtClean="0"/>
              <a:t>CO3</a:t>
            </a:r>
            <a:endParaRPr lang="en-IN" b="1" dirty="0"/>
          </a:p>
        </p:txBody>
      </p:sp>
    </p:spTree>
    <p:extLst>
      <p:ext uri="{BB962C8B-B14F-4D97-AF65-F5344CB8AC3E}">
        <p14:creationId xmlns:p14="http://schemas.microsoft.com/office/powerpoint/2010/main" val="2004281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2790" y="193561"/>
            <a:ext cx="9096695" cy="1325563"/>
          </a:xfrm>
        </p:spPr>
        <p:txBody>
          <a:bodyPr>
            <a:normAutofit/>
          </a:bodyPr>
          <a:lstStyle/>
          <a:p>
            <a:pPr algn="ctr"/>
            <a:r>
              <a:rPr lang="en-US" sz="3200" b="1" dirty="0"/>
              <a:t>Data Lakes: Concept and a Architecture and Use of Amazon S3 and Azure Data Lake</a:t>
            </a:r>
          </a:p>
        </p:txBody>
      </p:sp>
      <p:sp>
        <p:nvSpPr>
          <p:cNvPr id="3" name="Content Placeholder 2"/>
          <p:cNvSpPr>
            <a:spLocks noGrp="1"/>
          </p:cNvSpPr>
          <p:nvPr>
            <p:ph idx="1"/>
          </p:nvPr>
        </p:nvSpPr>
        <p:spPr>
          <a:xfrm>
            <a:off x="580571" y="1782762"/>
            <a:ext cx="10628086" cy="4618038"/>
          </a:xfrm>
        </p:spPr>
        <p:txBody>
          <a:bodyPr>
            <a:normAutofit/>
          </a:bodyPr>
          <a:lstStyle/>
          <a:p>
            <a:pPr algn="just"/>
            <a:r>
              <a:rPr lang="en-US" dirty="0"/>
              <a:t>A Data Lake is a centralized repository that allows organizations to store vast amounts of raw and processed data in its native format until needed. It provides a scalable and cost-effective solution for handling diverse types of data, including structured, semi-structured, and unstructured data. Unlike traditional data warehouses, Data Lakes offer a schema-on-read approach, allowing users to structure and interpret the data when it's retrieved rather than imposing a predefined schema during storage. This flexibility makes Data Lakes well-suited for big data analytics, machine learning, and other advanced data processing tasks.</a:t>
            </a:r>
            <a:endParaRPr lang="en-US"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61257" y="1204686"/>
            <a:ext cx="11567886" cy="5312228"/>
          </a:xfrm>
        </p:spPr>
        <p:txBody>
          <a:bodyPr>
            <a:normAutofit/>
          </a:bodyPr>
          <a:lstStyle/>
          <a:p>
            <a:r>
              <a:rPr lang="en-US" b="1" dirty="0"/>
              <a:t>Architecture:</a:t>
            </a:r>
            <a:r>
              <a:rPr lang="en-US" dirty="0"/>
              <a:t> The architecture of a Data Lake typically consists of three main layers:</a:t>
            </a:r>
          </a:p>
          <a:p>
            <a:r>
              <a:rPr lang="en-US" b="1" dirty="0"/>
              <a:t>Storage Layer:</a:t>
            </a:r>
            <a:endParaRPr lang="en-US" dirty="0"/>
          </a:p>
          <a:p>
            <a:pPr lvl="1"/>
            <a:r>
              <a:rPr lang="en-US" dirty="0"/>
              <a:t>Data Lakes leverage scalable and distributed storage systems. In cloud environments, object storage services are commonly used. In the case of Amazon S3 (Simple Storage Service) or Azure Data Lake Storage, these services provide the foundation for storing vast amounts of data with high durability and availability.</a:t>
            </a:r>
          </a:p>
          <a:p>
            <a:r>
              <a:rPr lang="en-US" b="1" dirty="0"/>
              <a:t>Processing Layer:</a:t>
            </a:r>
            <a:endParaRPr lang="en-US" dirty="0"/>
          </a:p>
          <a:p>
            <a:pPr lvl="1"/>
            <a:r>
              <a:rPr lang="en-US" dirty="0"/>
              <a:t>The processing layer involves tools and frameworks for analyzing and processing the data stored in the lake. Technologies like Apache Spark, Apache </a:t>
            </a:r>
            <a:r>
              <a:rPr lang="en-US" dirty="0" err="1"/>
              <a:t>Flink</a:t>
            </a:r>
            <a:r>
              <a:rPr lang="en-US" dirty="0"/>
              <a:t>, and Hadoop are often used for large-scale data processing and analytics. These tools can operate directly on the data stored in the Data Lake without the need for complex ETL processes.</a:t>
            </a:r>
          </a:p>
        </p:txBody>
      </p:sp>
    </p:spTree>
    <p:extLst>
      <p:ext uri="{BB962C8B-B14F-4D97-AF65-F5344CB8AC3E}">
        <p14:creationId xmlns:p14="http://schemas.microsoft.com/office/powerpoint/2010/main" val="4246009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Data Lake Architecture - Detailed Explanation - InterviewBi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958440" y="1346200"/>
            <a:ext cx="7776645" cy="527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68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a:xfrm>
            <a:off x="838200" y="1161143"/>
            <a:ext cx="10515600" cy="5015820"/>
          </a:xfrm>
        </p:spPr>
        <p:txBody>
          <a:bodyPr>
            <a:normAutofit/>
          </a:bodyPr>
          <a:lstStyle/>
          <a:p>
            <a:r>
              <a:rPr lang="en-US" b="1" dirty="0"/>
              <a:t>Management Layer:</a:t>
            </a:r>
            <a:endParaRPr lang="en-US" dirty="0"/>
          </a:p>
          <a:p>
            <a:pPr lvl="1"/>
            <a:r>
              <a:rPr lang="en-US" dirty="0"/>
              <a:t>The management layer includes metadata, governance, and security mechanisms. Metadata management is crucial for cataloging and understanding the data stored in the lake. Governance and security tools help enforce access controls, ensuring that data is appropriately protected and complies with regulatory requirements.</a:t>
            </a:r>
          </a:p>
          <a:p>
            <a:r>
              <a:rPr lang="en-US" b="1" dirty="0"/>
              <a:t>Use of Amazon S3 and Azure Data Lake:</a:t>
            </a:r>
            <a:endParaRPr lang="en-US" dirty="0"/>
          </a:p>
          <a:p>
            <a:r>
              <a:rPr lang="en-US" b="1" dirty="0"/>
              <a:t>Amazon S3:</a:t>
            </a:r>
            <a:endParaRPr lang="en-US" dirty="0"/>
          </a:p>
          <a:p>
            <a:r>
              <a:rPr lang="en-US" b="1" dirty="0"/>
              <a:t>Storage and Scalability:</a:t>
            </a:r>
            <a:r>
              <a:rPr lang="en-US" dirty="0"/>
              <a:t> Amazon S3 is a highly scalable and durable object storage service. It provides virtually unlimited storage capacity, making it suitable for storing massive amounts of raw and processed data in a Data Lake</a:t>
            </a:r>
            <a:r>
              <a:rPr lang="en-US" dirty="0" smtClean="0"/>
              <a:t>. </a:t>
            </a:r>
            <a:endParaRPr lang="en-IN" dirty="0"/>
          </a:p>
        </p:txBody>
      </p:sp>
    </p:spTree>
    <p:extLst>
      <p:ext uri="{BB962C8B-B14F-4D97-AF65-F5344CB8AC3E}">
        <p14:creationId xmlns:p14="http://schemas.microsoft.com/office/powerpoint/2010/main" val="307050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a:bodyPr>
          <a:lstStyle/>
          <a:p>
            <a:r>
              <a:rPr lang="en-US" b="1" dirty="0"/>
              <a:t>Cost-effectiveness:</a:t>
            </a:r>
            <a:r>
              <a:rPr lang="en-US" dirty="0"/>
              <a:t> S3 offers a cost-effective solution with pay-as-you-go pricing, allowing organizations to scale their Data Lake storage needs without the need for upfront investments. </a:t>
            </a:r>
            <a:r>
              <a:rPr lang="en-US" b="1" dirty="0"/>
              <a:t>Azure Data Lake Storage:</a:t>
            </a:r>
            <a:endParaRPr lang="en-US" dirty="0"/>
          </a:p>
          <a:p>
            <a:r>
              <a:rPr lang="en-US" b="1" dirty="0"/>
              <a:t>Integration with Azure Services:</a:t>
            </a:r>
            <a:r>
              <a:rPr lang="en-US" dirty="0"/>
              <a:t> Azure Data Lake Storage (ADLS) seamlessly integrates with other Azure services, providing a cohesive ecosystem for building and deploying data-driven applications.</a:t>
            </a:r>
          </a:p>
          <a:p>
            <a:r>
              <a:rPr lang="en-US" b="1" dirty="0"/>
              <a:t>Hierarchical Namespace:</a:t>
            </a:r>
            <a:r>
              <a:rPr lang="en-US" dirty="0"/>
              <a:t> ADLS includes a hierarchical namespace, which organizes data into directories and subdirectories, allowing for more efficient organization and retrieval of data.</a:t>
            </a:r>
          </a:p>
          <a:p>
            <a:endParaRPr lang="en-IN" dirty="0"/>
          </a:p>
          <a:p>
            <a:endParaRPr lang="en-US" dirty="0"/>
          </a:p>
        </p:txBody>
      </p:sp>
    </p:spTree>
    <p:extLst>
      <p:ext uri="{BB962C8B-B14F-4D97-AF65-F5344CB8AC3E}">
        <p14:creationId xmlns:p14="http://schemas.microsoft.com/office/powerpoint/2010/main" val="1300327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normAutofit lnSpcReduction="10000"/>
          </a:bodyPr>
          <a:lstStyle/>
          <a:p>
            <a:r>
              <a:rPr lang="en-US" b="1" dirty="0"/>
              <a:t>Common Use Cases:</a:t>
            </a:r>
            <a:endParaRPr lang="en-US" dirty="0"/>
          </a:p>
          <a:p>
            <a:r>
              <a:rPr lang="en-US" b="1" dirty="0"/>
              <a:t>Analytics and Business Intelligence:</a:t>
            </a:r>
            <a:endParaRPr lang="en-US" dirty="0"/>
          </a:p>
          <a:p>
            <a:pPr lvl="1"/>
            <a:r>
              <a:rPr lang="en-US" dirty="0"/>
              <a:t>Data Lakes support advanced analytics and business intelligence by providing a unified platform to analyze diverse datasets without the constraints of predefined schemas.</a:t>
            </a:r>
          </a:p>
          <a:p>
            <a:r>
              <a:rPr lang="en-US" b="1" dirty="0"/>
              <a:t>Machine Learning and Data Science:</a:t>
            </a:r>
            <a:endParaRPr lang="en-US" dirty="0"/>
          </a:p>
          <a:p>
            <a:pPr lvl="1"/>
            <a:r>
              <a:rPr lang="en-US" dirty="0"/>
              <a:t>Data Lakes serve as a valuable resource for machine learning and data science applications, providing access to a wide variety of data that can be used to train models and derive insights.</a:t>
            </a:r>
          </a:p>
          <a:p>
            <a:r>
              <a:rPr lang="en-US" b="1" dirty="0"/>
              <a:t>Real-time Data Processing:</a:t>
            </a:r>
            <a:endParaRPr lang="en-US" dirty="0"/>
          </a:p>
          <a:p>
            <a:pPr lvl="1"/>
            <a:r>
              <a:rPr lang="en-US" dirty="0"/>
              <a:t>With the right architecture and tools, Data Lakes can support real-time data processing, enabling organizations to ingest, process, and analyze streaming data for immediate insights.</a:t>
            </a:r>
          </a:p>
        </p:txBody>
      </p:sp>
    </p:spTree>
    <p:extLst>
      <p:ext uri="{BB962C8B-B14F-4D97-AF65-F5344CB8AC3E}">
        <p14:creationId xmlns:p14="http://schemas.microsoft.com/office/powerpoint/2010/main" val="3848146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595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Data Lakes: Concept and a Architecture and Use of Amazon S3 and Azure Data Lake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73</cp:revision>
  <dcterms:created xsi:type="dcterms:W3CDTF">2022-02-18T00:35:21Z</dcterms:created>
  <dcterms:modified xsi:type="dcterms:W3CDTF">2023-12-28T06:23:30Z</dcterms:modified>
</cp:coreProperties>
</file>