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9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28-12-2023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0857" y="4729776"/>
            <a:ext cx="5817030" cy="923330"/>
          </a:xfrm>
          <a:prstGeom prst="rect">
            <a:avLst/>
          </a:prstGeom>
          <a:noFill/>
        </p:spPr>
        <p:txBody>
          <a:bodyPr wrap="square" rtlCol="0">
            <a:spAutoFit/>
          </a:bodyPr>
          <a:lstStyle/>
          <a:p>
            <a:endParaRPr lang="en-US" b="1" dirty="0" smtClean="0"/>
          </a:p>
          <a:p>
            <a:r>
              <a:rPr lang="en-US" b="1" dirty="0"/>
              <a:t>Privacy Concerns and Compliance (GDPR, </a:t>
            </a:r>
            <a:r>
              <a:rPr lang="en-US" b="1" dirty="0" smtClean="0"/>
              <a:t>CCPA)</a:t>
            </a:r>
          </a:p>
          <a:p>
            <a:r>
              <a:rPr lang="en-US" b="1" dirty="0" smtClean="0"/>
              <a:t>Mapped </a:t>
            </a:r>
            <a:r>
              <a:rPr lang="en-US" b="1" dirty="0" smtClean="0"/>
              <a:t>with </a:t>
            </a:r>
            <a:r>
              <a:rPr lang="en-US" b="1" dirty="0" smtClean="0"/>
              <a:t>CO2</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790" y="193561"/>
            <a:ext cx="9096695" cy="1325563"/>
          </a:xfrm>
        </p:spPr>
        <p:txBody>
          <a:bodyPr>
            <a:normAutofit/>
          </a:bodyPr>
          <a:lstStyle/>
          <a:p>
            <a:pPr algn="ctr"/>
            <a:r>
              <a:rPr lang="en-US" b="1" dirty="0"/>
              <a:t>Privacy Concerns and Compliance (GDPR, CCPA</a:t>
            </a:r>
            <a:r>
              <a:rPr lang="en-US" b="1" dirty="0" smtClean="0"/>
              <a:t>)</a:t>
            </a:r>
            <a:endParaRPr lang="en-US" sz="3200" b="1" dirty="0"/>
          </a:p>
        </p:txBody>
      </p:sp>
      <p:sp>
        <p:nvSpPr>
          <p:cNvPr id="3" name="Content Placeholder 2"/>
          <p:cNvSpPr>
            <a:spLocks noGrp="1"/>
          </p:cNvSpPr>
          <p:nvPr>
            <p:ph idx="1"/>
          </p:nvPr>
        </p:nvSpPr>
        <p:spPr>
          <a:xfrm>
            <a:off x="580571" y="1782762"/>
            <a:ext cx="10628086" cy="4618038"/>
          </a:xfrm>
        </p:spPr>
        <p:txBody>
          <a:bodyPr>
            <a:normAutofit/>
          </a:bodyPr>
          <a:lstStyle/>
          <a:p>
            <a:pPr algn="just"/>
            <a:r>
              <a:rPr lang="en-US" dirty="0"/>
              <a:t>Privacy concerns in the context of personal data have become paramount in the digital age, leading to the introduction of comprehensive regulations to protect individuals' rights and ensure responsible data handling. Two significant regulations addressing privacy concerns are the General Data Protection Regulation (GDPR) in the European Union and the California Consumer Privacy Act (CCPA) in the United States.</a:t>
            </a:r>
            <a:endParaRPr lang="en-US"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Privacy Concerns:</a:t>
            </a:r>
            <a:endParaRPr lang="en-US" dirty="0"/>
          </a:p>
          <a:p>
            <a:r>
              <a:rPr lang="en-US" b="1" dirty="0"/>
              <a:t>Data Breaches:</a:t>
            </a:r>
            <a:endParaRPr lang="en-US" dirty="0"/>
          </a:p>
          <a:p>
            <a:pPr lvl="1"/>
            <a:r>
              <a:rPr lang="en-US" dirty="0"/>
              <a:t>The unauthorized access or exposure of personal data due to security breaches is a significant privacy concern. Such incidents can lead to identity theft, financial loss, or other forms of harm to individuals.</a:t>
            </a:r>
          </a:p>
          <a:p>
            <a:r>
              <a:rPr lang="en-US" b="1" dirty="0"/>
              <a:t>Data Collection and Profiling:</a:t>
            </a:r>
            <a:endParaRPr lang="en-US" dirty="0"/>
          </a:p>
          <a:p>
            <a:pPr lvl="1"/>
            <a:r>
              <a:rPr lang="en-US" dirty="0"/>
              <a:t>The extensive collection and profiling of individuals' personal data by organizations for various purposes, including targeted advertising, has raised concerns about user privacy and the potential for abuse.</a:t>
            </a:r>
          </a:p>
          <a:p>
            <a:r>
              <a:rPr lang="en-US" b="1" dirty="0"/>
              <a:t>Lack of Transparency:</a:t>
            </a:r>
            <a:endParaRPr lang="en-US" dirty="0"/>
          </a:p>
          <a:p>
            <a:pPr lvl="1"/>
            <a:r>
              <a:rPr lang="en-US" dirty="0"/>
              <a:t>Users are often unaware of how their data is collected, processed, and shared. Lack of transparency in data practices can erode trust and raise concerns about the misuse of personal </a:t>
            </a:r>
            <a:r>
              <a:rPr lang="en-US" dirty="0" smtClean="0"/>
              <a:t>information</a:t>
            </a:r>
            <a:r>
              <a:rPr lang="en-US" dirty="0"/>
              <a:t>.</a:t>
            </a:r>
            <a:endParaRPr lang="en-US" dirty="0"/>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494971"/>
            <a:ext cx="10515600" cy="4681992"/>
          </a:xfrm>
        </p:spPr>
        <p:txBody>
          <a:bodyPr>
            <a:normAutofit/>
          </a:bodyPr>
          <a:lstStyle/>
          <a:p>
            <a:r>
              <a:rPr lang="en-US" b="1" dirty="0"/>
              <a:t>User Consent:</a:t>
            </a:r>
            <a:endParaRPr lang="en-US" dirty="0"/>
          </a:p>
          <a:p>
            <a:pPr lvl="1"/>
            <a:r>
              <a:rPr lang="en-US" dirty="0"/>
              <a:t>Obtaining informed and freely given consent for processing personal data is a critical aspect of privacy. Concerns arise when organizations rely on unclear or overly broad consent forms.</a:t>
            </a:r>
          </a:p>
          <a:p>
            <a:r>
              <a:rPr lang="en-US" b="1" dirty="0"/>
              <a:t>Cross-Border Data Transfers:</a:t>
            </a:r>
            <a:endParaRPr lang="en-US" dirty="0"/>
          </a:p>
          <a:p>
            <a:pPr lvl="1"/>
            <a:r>
              <a:rPr lang="en-US" dirty="0"/>
              <a:t>The global nature of data flows raises concerns about the transfer of personal data across borders and the potential lack of adequate protection in certain jurisdictions.</a:t>
            </a:r>
          </a:p>
          <a:p>
            <a:endParaRPr lang="en-IN" dirty="0"/>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a:xfrm>
            <a:off x="838200" y="1161143"/>
            <a:ext cx="10515600" cy="5015820"/>
          </a:xfrm>
        </p:spPr>
        <p:txBody>
          <a:bodyPr>
            <a:normAutofit lnSpcReduction="10000"/>
          </a:bodyPr>
          <a:lstStyle/>
          <a:p>
            <a:r>
              <a:rPr lang="en-US" b="1" dirty="0"/>
              <a:t>GDPR (General Data Protection Regulation):</a:t>
            </a:r>
            <a:endParaRPr lang="en-US" dirty="0"/>
          </a:p>
          <a:p>
            <a:r>
              <a:rPr lang="en-US" b="1" dirty="0"/>
              <a:t>Data Subject Rights:</a:t>
            </a:r>
            <a:endParaRPr lang="en-US" dirty="0"/>
          </a:p>
          <a:p>
            <a:pPr lvl="1"/>
            <a:r>
              <a:rPr lang="en-US" dirty="0"/>
              <a:t>GDPR grants individuals extensive rights over their personal data, including the right to access, rectify, erase, and restrict processing. Organizations must facilitate the exercise of these rights.</a:t>
            </a:r>
          </a:p>
          <a:p>
            <a:r>
              <a:rPr lang="en-US" b="1" dirty="0"/>
              <a:t>Data Protection Impact Assessments (DPIA):</a:t>
            </a:r>
            <a:endParaRPr lang="en-US" dirty="0"/>
          </a:p>
          <a:p>
            <a:pPr lvl="1"/>
            <a:r>
              <a:rPr lang="en-US" dirty="0"/>
              <a:t>Organizations are required to conduct DPIAs for high-risk processing activities, ensuring that the potential impact on individuals' privacy is carefully assessed and mitigated.</a:t>
            </a:r>
          </a:p>
          <a:p>
            <a:r>
              <a:rPr lang="en-US" b="1" dirty="0"/>
              <a:t>Data Protection Officer (DPO):</a:t>
            </a:r>
            <a:endParaRPr lang="en-US" dirty="0"/>
          </a:p>
          <a:p>
            <a:pPr lvl="1"/>
            <a:r>
              <a:rPr lang="en-US" dirty="0"/>
              <a:t>Certain organizations are mandated to appoint a Data Protection Officer responsible for ensuring compliance with GDPR and serving as a point of contact for data protection matters.</a:t>
            </a:r>
          </a:p>
          <a:p>
            <a:pPr marL="0" indent="0">
              <a:buNone/>
            </a:pPr>
            <a:endParaRPr lang="en-IN" dirty="0"/>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CCPA (California Consumer Privacy Act):</a:t>
            </a:r>
            <a:endParaRPr lang="en-US" dirty="0"/>
          </a:p>
          <a:p>
            <a:r>
              <a:rPr lang="en-US" b="1" dirty="0"/>
              <a:t>Consumer Rights:</a:t>
            </a:r>
            <a:endParaRPr lang="en-US" dirty="0"/>
          </a:p>
          <a:p>
            <a:pPr lvl="1"/>
            <a:r>
              <a:rPr lang="en-US" dirty="0"/>
              <a:t>CCPA grants California residents specific rights regarding their personal information, including the right to know what information is collected and how it's used, the right to opt-out of the sale of their data, and the right to request the deletion of their information.</a:t>
            </a:r>
          </a:p>
          <a:p>
            <a:r>
              <a:rPr lang="en-US" b="1" dirty="0"/>
              <a:t>Business Obligations:</a:t>
            </a:r>
            <a:endParaRPr lang="en-US" dirty="0"/>
          </a:p>
          <a:p>
            <a:pPr lvl="1"/>
            <a:r>
              <a:rPr lang="en-US" dirty="0"/>
              <a:t>Businesses subject to CCPA must provide clear privacy notices, disclose the categories of personal information collected, and implement mechanisms for consumers to exercise their rights.</a:t>
            </a:r>
          </a:p>
          <a:p>
            <a:endParaRPr lang="en-US" dirty="0"/>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fontScale="92500"/>
          </a:bodyPr>
          <a:lstStyle/>
          <a:p>
            <a:r>
              <a:rPr lang="en-US" b="1" dirty="0"/>
              <a:t>Opt-In for Minors:</a:t>
            </a:r>
            <a:endParaRPr lang="en-US" dirty="0"/>
          </a:p>
          <a:p>
            <a:pPr lvl="1"/>
            <a:r>
              <a:rPr lang="en-US" dirty="0"/>
              <a:t>CCPA requires the opt-in consent of minors aged 13 to 16 before their personal information is sold. For children under 13, parental consent is required.</a:t>
            </a:r>
          </a:p>
          <a:p>
            <a:r>
              <a:rPr lang="en-US" b="1" dirty="0"/>
              <a:t>Non-Discrimination:</a:t>
            </a:r>
            <a:endParaRPr lang="en-US" dirty="0"/>
          </a:p>
          <a:p>
            <a:pPr lvl="1"/>
            <a:r>
              <a:rPr lang="en-US" dirty="0"/>
              <a:t>CCPA prohibits businesses from discriminating against consumers who exercise their privacy rights, ensuring that opting out of data sharing does not result in a lesser quality of service.</a:t>
            </a:r>
          </a:p>
          <a:p>
            <a:r>
              <a:rPr lang="en-US" dirty="0"/>
              <a:t>Both GDPR and CCPA signify a paradigm shift in the protection of individuals' privacy, emphasizing transparency, user control, and accountability. </a:t>
            </a:r>
            <a:r>
              <a:rPr lang="en-US"/>
              <a:t>Organizations worldwide are increasingly adopting privacy-centric practices to not only comply with these regulations but also to build trust with users and demonstrate a commitment to responsible data handling. </a:t>
            </a:r>
          </a:p>
        </p:txBody>
      </p:sp>
    </p:spTree>
    <p:extLst>
      <p:ext uri="{BB962C8B-B14F-4D97-AF65-F5344CB8AC3E}">
        <p14:creationId xmlns:p14="http://schemas.microsoft.com/office/powerpoint/2010/main" val="3848146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628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Privacy Concerns and Compliance (GDPR, CCPA)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76</cp:revision>
  <dcterms:created xsi:type="dcterms:W3CDTF">2022-02-18T00:35:21Z</dcterms:created>
  <dcterms:modified xsi:type="dcterms:W3CDTF">2023-12-28T06:37:10Z</dcterms:modified>
</cp:coreProperties>
</file>