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5" r:id="rId5"/>
    <p:sldId id="264" r:id="rId6"/>
    <p:sldId id="269" r:id="rId7"/>
    <p:sldId id="266" r:id="rId8"/>
    <p:sldId id="268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20CST-471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7831" y="4729776"/>
            <a:ext cx="51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Distributed machine learning</a:t>
            </a:r>
            <a:endParaRPr lang="en-US" b="1" dirty="0" smtClean="0"/>
          </a:p>
          <a:p>
            <a:r>
              <a:rPr lang="en-US" b="1" dirty="0" smtClean="0"/>
              <a:t>Mapped </a:t>
            </a:r>
            <a:r>
              <a:rPr lang="en-US" b="1" dirty="0" smtClean="0"/>
              <a:t>with </a:t>
            </a:r>
            <a:r>
              <a:rPr lang="en-US" b="1" dirty="0" smtClean="0"/>
              <a:t>CO5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702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536" y="534765"/>
            <a:ext cx="959757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Distributed machine learning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1" y="1782762"/>
            <a:ext cx="10628086" cy="4618038"/>
          </a:xfrm>
        </p:spPr>
        <p:txBody>
          <a:bodyPr>
            <a:normAutofit/>
          </a:bodyPr>
          <a:lstStyle/>
          <a:p>
            <a:r>
              <a:rPr lang="en-US" dirty="0"/>
              <a:t>Feature engineering and model evaluation are crucial steps in the machine learning pipeline, and their significance is magnified in the context of big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Dealing with large and complex datasets requires thoughtful feature engineering and robust model evaluation techniques to ensure the effectiveness and efficiency of the machine learning process.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686"/>
            <a:ext cx="11567886" cy="531222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Dimensionality Reduction: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Use methods like Principal Component Analysis (PCA) or t-Distributed Stochastic Neighbor Embedding (t-SNE) to reduce the number of features while retaining important information.</a:t>
            </a:r>
          </a:p>
          <a:p>
            <a:r>
              <a:rPr lang="en-US" b="1" dirty="0"/>
              <a:t>Categorical Variable Encoding: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Apply one-hot encoding, label encoding, or feature hashing to represent categorical variables in a format suitable for machine learning models</a:t>
            </a:r>
            <a:r>
              <a:rPr lang="en-US" dirty="0" smtClean="0"/>
              <a:t>.</a:t>
            </a:r>
          </a:p>
          <a:p>
            <a:r>
              <a:rPr lang="en-US" b="1" dirty="0"/>
              <a:t>Text Data Processing: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Tokenization, stemming, and vectorization are essential for handling text data. Convert text into numerical representations using techniques like TF-IDF or word </a:t>
            </a:r>
            <a:r>
              <a:rPr lang="en-US" dirty="0" err="1"/>
              <a:t>embeddings</a:t>
            </a:r>
            <a:r>
              <a:rPr lang="en-US" dirty="0"/>
              <a:t>.</a:t>
            </a:r>
          </a:p>
          <a:p>
            <a:r>
              <a:rPr lang="en-US" b="1" dirty="0"/>
              <a:t>Time-Series Feature Extraction: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Extract meaningful features from time-series data, such as lag features, rolling statistics, and Fourier transforms.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07" y="1346200"/>
            <a:ext cx="11384249" cy="5270500"/>
          </a:xfrm>
        </p:spPr>
        <p:txBody>
          <a:bodyPr>
            <a:normAutofit/>
          </a:bodyPr>
          <a:lstStyle/>
          <a:p>
            <a:r>
              <a:rPr lang="en-US" b="1" dirty="0"/>
              <a:t>Handling Missing Values: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Impute missing values using statistical measures, or employ advanced imputation methods such as k-nearest neighbors or data-driven imputation models.</a:t>
            </a:r>
          </a:p>
          <a:p>
            <a:r>
              <a:rPr lang="en-US" b="1" dirty="0"/>
              <a:t>Feature Scaling: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Normalize or standardize numerical features to bring them to a common scale, ensuring that no particular feature dominates the model due to its scale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Interaction </a:t>
            </a:r>
            <a:r>
              <a:rPr lang="en-US" b="1" dirty="0"/>
              <a:t>and Polynomial Features: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Create interaction features or polynomial features to capture non-linear relationships between variables.</a:t>
            </a:r>
          </a:p>
          <a:p>
            <a:r>
              <a:rPr lang="en-US" b="1" dirty="0"/>
              <a:t>Binning and Discretization: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Group continuous numerical variables into bins or discrete intervals to handle non-linearity and improve model performance.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257" y="1329236"/>
            <a:ext cx="10515600" cy="4953997"/>
          </a:xfrm>
        </p:spPr>
        <p:txBody>
          <a:bodyPr>
            <a:normAutofit/>
          </a:bodyPr>
          <a:lstStyle/>
          <a:p>
            <a:r>
              <a:rPr lang="en-US" b="1" dirty="0"/>
              <a:t>Domain-Specific Feature Engineering: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Leverage domain knowledge to create features that encapsulate specific patterns or characteristics relevant to the problem at hand.</a:t>
            </a:r>
          </a:p>
          <a:p>
            <a:r>
              <a:rPr lang="en-US" b="1" dirty="0"/>
              <a:t>Feature Importance and Selection: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Use algorithms or techniques (e.g., Recursive Feature Elimination) to identify and select the most relevant features for modeling.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22" descr="Distributed Machine Learning Architecture Fig 9 shows the operation... |  Download Scientific Diagram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306286"/>
            <a:ext cx="10515600" cy="487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b="1" dirty="0"/>
              <a:t>Model Evaluation in Big Data:</a:t>
            </a:r>
          </a:p>
          <a:p>
            <a:r>
              <a:rPr lang="en-US" b="1" dirty="0"/>
              <a:t>Train-Test Split in Big Data:</a:t>
            </a:r>
            <a:endParaRPr lang="en-US" dirty="0"/>
          </a:p>
          <a:p>
            <a:pPr lvl="1"/>
            <a:r>
              <a:rPr lang="en-US" b="1" dirty="0"/>
              <a:t>Challenge:</a:t>
            </a:r>
            <a:r>
              <a:rPr lang="en-US" dirty="0"/>
              <a:t> Traditional train-test splits may not be feasible with extremely large datasets.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Use techniques like cross-validation or bootstrapping to assess model performance on multiple subsets of the data.</a:t>
            </a:r>
          </a:p>
          <a:p>
            <a:r>
              <a:rPr lang="en-US" b="1" dirty="0"/>
              <a:t>Cross-Validation:</a:t>
            </a:r>
            <a:endParaRPr lang="en-US" dirty="0"/>
          </a:p>
          <a:p>
            <a:pPr lvl="1"/>
            <a:r>
              <a:rPr lang="en-US" b="1" dirty="0"/>
              <a:t>Techniques:</a:t>
            </a:r>
            <a:r>
              <a:rPr lang="en-US" dirty="0"/>
              <a:t> Implement k-fold cross-validation, stratified cross-validation, or time-series cross-validation to robustly evaluate model performance.</a:t>
            </a:r>
          </a:p>
          <a:p>
            <a:r>
              <a:rPr lang="en-US" b="1" dirty="0"/>
              <a:t>Parallelization for Model Evaluation:</a:t>
            </a:r>
            <a:endParaRPr lang="en-US" dirty="0"/>
          </a:p>
          <a:p>
            <a:pPr lvl="1"/>
            <a:r>
              <a:rPr lang="en-US" b="1" dirty="0"/>
              <a:t>Challenge:</a:t>
            </a:r>
            <a:r>
              <a:rPr lang="en-US" dirty="0"/>
              <a:t> Traditional model evaluation can be time-consuming on large datasets.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Leverage parallel computing and distributed frameworks to speed up cross-validation or </a:t>
            </a:r>
            <a:r>
              <a:rPr lang="en-US" dirty="0" err="1"/>
              <a:t>hyperparameter</a:t>
            </a:r>
            <a:r>
              <a:rPr lang="en-US" dirty="0"/>
              <a:t> tuning.</a:t>
            </a:r>
          </a:p>
        </p:txBody>
      </p:sp>
    </p:spTree>
    <p:extLst>
      <p:ext uri="{BB962C8B-B14F-4D97-AF65-F5344CB8AC3E}">
        <p14:creationId xmlns:p14="http://schemas.microsoft.com/office/powerpoint/2010/main" val="22303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/>
          </a:bodyPr>
          <a:lstStyle/>
          <a:p>
            <a:r>
              <a:rPr lang="en-US" b="1" dirty="0"/>
              <a:t>Metrics for Imbalanced Datasets:</a:t>
            </a:r>
            <a:endParaRPr lang="en-US" dirty="0"/>
          </a:p>
          <a:p>
            <a:pPr lvl="1"/>
            <a:r>
              <a:rPr lang="en-US" b="1" dirty="0"/>
              <a:t>Challenge:</a:t>
            </a:r>
            <a:r>
              <a:rPr lang="en-US" dirty="0"/>
              <a:t> Imbalanced datasets can lead to misleading evaluation results.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Use metrics such as precision, recall, F1 score, or area under the precision-recall curve (AUC-PR) to account for imbalances.</a:t>
            </a:r>
          </a:p>
          <a:p>
            <a:r>
              <a:rPr lang="en-US" b="1" dirty="0"/>
              <a:t>Handling Streaming Data:</a:t>
            </a:r>
            <a:endParaRPr lang="en-US" dirty="0"/>
          </a:p>
          <a:p>
            <a:pPr lvl="1"/>
            <a:r>
              <a:rPr lang="en-US" b="1" dirty="0"/>
              <a:t>Challenge:</a:t>
            </a:r>
            <a:r>
              <a:rPr lang="en-US" dirty="0"/>
              <a:t> In scenarios with streaming data, traditional batch-based evaluation methods may not be applicable.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Implement online evaluation metrics and techniques suitable for streaming data, continuously updating model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Feature Engineering - The Ultimate Guide | Explorium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48694"/>
            <a:ext cx="9753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The position of feature engineering in the process of data mining. |  Download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66" y="1193612"/>
            <a:ext cx="6553696" cy="498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1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557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Casper</vt:lpstr>
      <vt:lpstr>Karla</vt:lpstr>
      <vt:lpstr>Raleway ExtraBold</vt:lpstr>
      <vt:lpstr>Times New Roman</vt:lpstr>
      <vt:lpstr>Office Theme</vt:lpstr>
      <vt:lpstr>PowerPoint Presentation</vt:lpstr>
      <vt:lpstr>Distributed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81</cp:revision>
  <dcterms:created xsi:type="dcterms:W3CDTF">2022-02-18T00:35:21Z</dcterms:created>
  <dcterms:modified xsi:type="dcterms:W3CDTF">2024-01-06T09:34:05Z</dcterms:modified>
</cp:coreProperties>
</file>