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7" r:id="rId2"/>
    <p:sldId id="263" r:id="rId3"/>
    <p:sldId id="258" r:id="rId4"/>
    <p:sldId id="259" r:id="rId5"/>
    <p:sldId id="265" r:id="rId6"/>
    <p:sldId id="268" r:id="rId7"/>
    <p:sldId id="270" r:id="rId8"/>
    <p:sldId id="269"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xmlns=""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2" autoAdjust="0"/>
  </p:normalViewPr>
  <p:slideViewPr>
    <p:cSldViewPr snapToGrid="0">
      <p:cViewPr>
        <p:scale>
          <a:sx n="75" d="100"/>
          <a:sy n="75" d="100"/>
        </p:scale>
        <p:origin x="-54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xmlns=""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96716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52094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47227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74446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26750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904A9C-3FC4-45B2-A765-A206EC729EBD}"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51698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904A9C-3FC4-45B2-A765-A206EC729EBD}" type="datetimeFigureOut">
              <a:rPr lang="en-IN" smtClean="0"/>
              <a:t>06-02-2024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14993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04A9C-3FC4-45B2-A765-A206EC729EBD}"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46770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93039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27173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3505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06-02-2024</a:t>
            </a:fld>
            <a:endParaRPr lang="en-IN"/>
          </a:p>
        </p:txBody>
      </p:sp>
      <p:sp>
        <p:nvSpPr>
          <p:cNvPr id="5" name="Footer Placeholder 4"/>
          <p:cNvSpPr>
            <a:spLocks noGrp="1"/>
          </p:cNvSpPr>
          <p:nvPr>
            <p:ph type="ftr" sz="quarter" idx="3"/>
          </p:nvPr>
        </p:nvSpPr>
        <p:spPr>
          <a:xfrm>
            <a:off x="4165600" y="635636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6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188747248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piceworks.com/tech/artificial-intelligence/articles/data-science-vs-machine-lear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8279" y="540295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8" y="5901987"/>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8"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6" y="2025527"/>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859753" cy="1538254"/>
          </a:xfrm>
          <a:prstGeom prst="rect">
            <a:avLst/>
          </a:prstGeom>
        </p:spPr>
      </p:pic>
      <p:sp>
        <p:nvSpPr>
          <p:cNvPr id="43" name="Right Triangle 42"/>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2"/>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2"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613557"/>
            <a:ext cx="9210124" cy="405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a:t>STATISTICAL METHODS USING R</a:t>
            </a:r>
          </a:p>
          <a:p>
            <a:pPr algn="ctr" defTabSz="622300">
              <a:lnSpc>
                <a:spcPct val="90000"/>
              </a:lnSpc>
              <a:spcBef>
                <a:spcPct val="0"/>
              </a:spcBef>
              <a:spcAft>
                <a:spcPct val="35000"/>
              </a:spcAft>
            </a:pP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Subject </a:t>
            </a: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Code: </a:t>
            </a:r>
            <a:r>
              <a:rPr lang="en-US" sz="2800" b="1" dirty="0" smtClean="0"/>
              <a:t>20SMT-460</a:t>
            </a:r>
            <a:endParaRPr lang="en-US" sz="2800" b="1" dirty="0"/>
          </a:p>
          <a:p>
            <a:pPr lvl="0" algn="ctr" defTabSz="622300">
              <a:lnSpc>
                <a:spcPct val="90000"/>
              </a:lnSpc>
              <a:spcBef>
                <a:spcPct val="0"/>
              </a:spcBef>
              <a:spcAft>
                <a:spcPct val="35000"/>
              </a:spcAft>
            </a:pP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xmlns=""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xmlns="" id="{813440DA-C028-4712-B1AE-75666AED2160}"/>
              </a:ext>
            </a:extLst>
          </p:cNvPr>
          <p:cNvSpPr txBox="1"/>
          <p:nvPr/>
        </p:nvSpPr>
        <p:spPr>
          <a:xfrm>
            <a:off x="685802"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xmlns="" id="{56E4A2C1-B2FC-4744-AEE0-C648D144369B}"/>
              </a:ext>
            </a:extLst>
          </p:cNvPr>
          <p:cNvSpPr txBox="1"/>
          <p:nvPr/>
        </p:nvSpPr>
        <p:spPr>
          <a:xfrm>
            <a:off x="1597394" y="5977766"/>
            <a:ext cx="2467342"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Ms. </a:t>
            </a:r>
            <a:r>
              <a:rPr lang="en-US" sz="2400" dirty="0" err="1" smtClean="0">
                <a:latin typeface="Times New Roman" panose="02020603050405020304" pitchFamily="18" charset="0"/>
                <a:cs typeface="Times New Roman" panose="02020603050405020304" pitchFamily="18" charset="0"/>
              </a:rPr>
              <a:t>Hardeep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Kaur</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38945" y="4925829"/>
            <a:ext cx="2022285" cy="923330"/>
          </a:xfrm>
          <a:prstGeom prst="rect">
            <a:avLst/>
          </a:prstGeom>
          <a:noFill/>
        </p:spPr>
        <p:txBody>
          <a:bodyPr wrap="none" rtlCol="0">
            <a:spAutoFit/>
          </a:bodyPr>
          <a:lstStyle/>
          <a:p>
            <a:endParaRPr lang="en-IN" b="1" dirty="0" smtClean="0"/>
          </a:p>
          <a:p>
            <a:r>
              <a:rPr lang="en-US" b="1" dirty="0"/>
              <a:t>Regression analysis</a:t>
            </a:r>
            <a:endParaRPr lang="en-IN" b="1" dirty="0"/>
          </a:p>
          <a:p>
            <a:r>
              <a:rPr lang="en-US" b="1" dirty="0" smtClean="0"/>
              <a:t>Mapped with CO</a:t>
            </a:r>
            <a:endParaRPr lang="en-IN" b="1" dirty="0"/>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Ordinal regression</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Ordinal </a:t>
            </a:r>
            <a:r>
              <a:rPr lang="en-US" dirty="0"/>
              <a:t>regression involves one dependent dichotomous variable and one independent variable, which can either be ordinal or nominal. It facilitates the interaction between dependent variables with multiple ordered levels with one or more independent variables.</a:t>
            </a:r>
          </a:p>
          <a:p>
            <a:pPr marL="0" indent="0" fontAlgn="base">
              <a:buNone/>
            </a:pPr>
            <a:endParaRPr lang="en-US" dirty="0"/>
          </a:p>
          <a:p>
            <a:pPr fontAlgn="base"/>
            <a:r>
              <a:rPr lang="en-US" b="1" dirty="0"/>
              <a:t>Example</a:t>
            </a:r>
            <a:r>
              <a:rPr lang="en-US" dirty="0"/>
              <a:t>: Consider a survey where the respondents are supposed to answer as ‘agree’ or ‘disagree.’ In some cases, such responses are of no help as one cannot derive a definitive conclusion, complicating the generalized results. However, you can observe a natural order in the categories by adding levels to responses, such as agree, strongly agree, disagree, and strongly disagree. Ordinal regression thus helps in predicting the dependent variable having ‘ordered’ multiple categories using independent variables.</a:t>
            </a:r>
          </a:p>
          <a:p>
            <a:endParaRPr lang="en-US" dirty="0"/>
          </a:p>
        </p:txBody>
      </p:sp>
    </p:spTree>
    <p:extLst>
      <p:ext uri="{BB962C8B-B14F-4D97-AF65-F5344CB8AC3E}">
        <p14:creationId xmlns:p14="http://schemas.microsoft.com/office/powerpoint/2010/main" val="420786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Multinomial logistic regression</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smtClean="0"/>
              <a:t>Multinomial </a:t>
            </a:r>
            <a:r>
              <a:rPr lang="en-US" dirty="0"/>
              <a:t>logistic regression (MLR) is performed when the dependent variable is nominal with more than two levels. It specifies the relationship between one dependent nominal variable and one or more continuous-level (interval, ratio, or dichotomous) independent variables. Here, the nominal variable refers to a variable with no intrinsic ordering.</a:t>
            </a:r>
          </a:p>
          <a:p>
            <a:pPr marL="0" indent="0" fontAlgn="base">
              <a:buNone/>
            </a:pPr>
            <a:r>
              <a:rPr lang="en-US" b="1" dirty="0"/>
              <a:t>Example</a:t>
            </a:r>
            <a:r>
              <a:rPr lang="en-US" dirty="0"/>
              <a:t>: Multinomial </a:t>
            </a:r>
            <a:r>
              <a:rPr lang="en-US" dirty="0" err="1"/>
              <a:t>logit</a:t>
            </a:r>
            <a:r>
              <a:rPr lang="en-US" dirty="0"/>
              <a:t> can be used to model the program choices made by school students. The program choices, in this case, refer to a vocational program, sports program, and academic program. The choice of type of program can be predicted by considering a variety of attributes, such as how well the students can read and write on the subjects given, gender, and awards received by them.</a:t>
            </a:r>
          </a:p>
          <a:p>
            <a:endParaRPr lang="en-US" dirty="0"/>
          </a:p>
        </p:txBody>
      </p:sp>
    </p:spTree>
    <p:extLst>
      <p:ext uri="{BB962C8B-B14F-4D97-AF65-F5344CB8AC3E}">
        <p14:creationId xmlns:p14="http://schemas.microsoft.com/office/powerpoint/2010/main" val="281284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i="1" dirty="0" smtClean="0"/>
              <a:t>REGRESSION</a:t>
            </a:r>
            <a:endParaRPr lang="en-IN" b="1" dirty="0"/>
          </a:p>
        </p:txBody>
      </p:sp>
      <p:sp>
        <p:nvSpPr>
          <p:cNvPr id="3" name="Content Placeholder 2"/>
          <p:cNvSpPr>
            <a:spLocks noGrp="1"/>
          </p:cNvSpPr>
          <p:nvPr>
            <p:ph idx="1"/>
          </p:nvPr>
        </p:nvSpPr>
        <p:spPr>
          <a:xfrm>
            <a:off x="609600" y="1600206"/>
            <a:ext cx="10972800" cy="4525963"/>
          </a:xfrm>
        </p:spPr>
        <p:txBody>
          <a:bodyPr>
            <a:normAutofit/>
          </a:bodyPr>
          <a:lstStyle/>
          <a:p>
            <a:r>
              <a:rPr lang="en-US" dirty="0" smtClean="0"/>
              <a:t>The term </a:t>
            </a:r>
            <a:r>
              <a:rPr lang="en-US" i="1" dirty="0" smtClean="0"/>
              <a:t>"regression" </a:t>
            </a:r>
            <a:r>
              <a:rPr lang="en-US" dirty="0" smtClean="0"/>
              <a:t>literally means </a:t>
            </a:r>
            <a:r>
              <a:rPr lang="en-US" i="1" dirty="0" smtClean="0"/>
              <a:t>"stepping back towards the average"</a:t>
            </a:r>
            <a:r>
              <a:rPr lang="en-US" dirty="0" smtClean="0"/>
              <a:t>. It was first used by a British biometrician Sir Francis Galton (1822-1911), in connection with the inheritance of stature. Galton found that the </a:t>
            </a:r>
            <a:r>
              <a:rPr lang="en-US" dirty="0" err="1" smtClean="0"/>
              <a:t>offsprings</a:t>
            </a:r>
            <a:r>
              <a:rPr lang="en-US" dirty="0" smtClean="0"/>
              <a:t> of abnormally tall or short parents tend to "regress" or "step back" to the average population height. But the term "regression" as now used in Statistics is only a convenient term without having any reference to biometry.</a:t>
            </a:r>
          </a:p>
          <a:p>
            <a:endParaRPr lang="en-US" i="1"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5" name="Right Triangle 4"/>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03"/>
            <a:ext cx="10515600" cy="1325563"/>
          </a:xfrm>
        </p:spPr>
        <p:txBody>
          <a:bodyPr/>
          <a:lstStyle/>
          <a:p>
            <a:r>
              <a:rPr lang="en-US" dirty="0" smtClean="0"/>
              <a:t>Definition</a:t>
            </a:r>
            <a:endParaRPr lang="en-IN" b="1" dirty="0"/>
          </a:p>
        </p:txBody>
      </p:sp>
      <p:sp>
        <p:nvSpPr>
          <p:cNvPr id="3" name="Content Placeholder 2"/>
          <p:cNvSpPr>
            <a:spLocks noGrp="1"/>
          </p:cNvSpPr>
          <p:nvPr>
            <p:ph idx="1"/>
          </p:nvPr>
        </p:nvSpPr>
        <p:spPr>
          <a:xfrm>
            <a:off x="838200" y="1502228"/>
            <a:ext cx="10515600" cy="4387352"/>
          </a:xfrm>
        </p:spPr>
        <p:txBody>
          <a:bodyPr>
            <a:normAutofit/>
          </a:bodyPr>
          <a:lstStyle/>
          <a:p>
            <a:r>
              <a:rPr lang="en-US" i="1" dirty="0" smtClean="0"/>
              <a:t>Regression analysis is a mathematical measure of the average relationship between two or more variables in terms of the original units of the data.</a:t>
            </a:r>
          </a:p>
          <a:p>
            <a:pPr marL="0" indent="0">
              <a:buNone/>
            </a:pP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6" name="Right Triangle 5"/>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00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216025"/>
            <a:ext cx="10515600" cy="4351338"/>
          </a:xfrm>
        </p:spPr>
        <p:txBody>
          <a:bodyPr>
            <a:normAutofit/>
          </a:bodyPr>
          <a:lstStyle/>
          <a:p>
            <a:r>
              <a:rPr lang="en-US" dirty="0"/>
              <a:t>In regression analysis there are two types of variables. The variable </a:t>
            </a:r>
            <a:r>
              <a:rPr lang="en-US" dirty="0" smtClean="0"/>
              <a:t>whose value </a:t>
            </a:r>
            <a:r>
              <a:rPr lang="en-US" dirty="0"/>
              <a:t>is influenced or is to be predicted is called </a:t>
            </a:r>
            <a:r>
              <a:rPr lang="en-US" i="1" dirty="0"/>
              <a:t>dependent variable </a:t>
            </a:r>
            <a:r>
              <a:rPr lang="en-US" dirty="0"/>
              <a:t>and </a:t>
            </a:r>
            <a:r>
              <a:rPr lang="en-US" dirty="0" smtClean="0"/>
              <a:t>the variable </a:t>
            </a:r>
            <a:r>
              <a:rPr lang="en-US" dirty="0"/>
              <a:t>which influences the values or is used for </a:t>
            </a:r>
            <a:r>
              <a:rPr lang="en-US" dirty="0" smtClean="0"/>
              <a:t>prediction is called </a:t>
            </a:r>
            <a:r>
              <a:rPr lang="en-US" i="1" dirty="0" smtClean="0"/>
              <a:t>independent </a:t>
            </a:r>
            <a:r>
              <a:rPr lang="en-US" i="1" dirty="0"/>
              <a:t>variable. </a:t>
            </a:r>
            <a:endParaRPr lang="en-US" i="1" dirty="0" smtClean="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5" name="Right Triangle 4"/>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297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regression analysis independent variable is also known as </a:t>
            </a:r>
            <a:r>
              <a:rPr lang="en-US" i="1" dirty="0" err="1"/>
              <a:t>regressor</a:t>
            </a:r>
            <a:r>
              <a:rPr lang="en-US" i="1" dirty="0"/>
              <a:t> or predictor </a:t>
            </a:r>
            <a:r>
              <a:rPr lang="en-US" dirty="0"/>
              <a:t>or </a:t>
            </a:r>
            <a:r>
              <a:rPr lang="en-US" i="1" dirty="0"/>
              <a:t>explanatory variable </a:t>
            </a:r>
            <a:r>
              <a:rPr lang="en-US" dirty="0"/>
              <a:t>while the dependent variable is also known as </a:t>
            </a:r>
            <a:r>
              <a:rPr lang="en-US" i="1" dirty="0"/>
              <a:t>regressed </a:t>
            </a:r>
            <a:r>
              <a:rPr lang="en-US" dirty="0"/>
              <a:t>or </a:t>
            </a:r>
            <a:r>
              <a:rPr lang="en-US" i="1" dirty="0"/>
              <a:t>explained variable.</a:t>
            </a:r>
            <a:endParaRPr lang="en-IN" dirty="0"/>
          </a:p>
          <a:p>
            <a:endParaRPr lang="en-US" dirty="0"/>
          </a:p>
        </p:txBody>
      </p:sp>
    </p:spTree>
    <p:extLst>
      <p:ext uri="{BB962C8B-B14F-4D97-AF65-F5344CB8AC3E}">
        <p14:creationId xmlns:p14="http://schemas.microsoft.com/office/powerpoint/2010/main" val="372989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Linear Regression with Examples</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dirty="0" smtClean="0"/>
              <a:t>Linear </a:t>
            </a:r>
            <a:r>
              <a:rPr lang="en-US" dirty="0"/>
              <a:t>regression has been a critical driving force behind many</a:t>
            </a:r>
            <a:r>
              <a:rPr lang="en-US" u="sng" dirty="0">
                <a:hlinkClick r:id="rId2" tooltip="AI and data science"/>
              </a:rPr>
              <a:t> AI and data science</a:t>
            </a:r>
            <a:r>
              <a:rPr lang="en-US" dirty="0"/>
              <a:t> applications. This statistical technique is beneficial for businesses as it is a simple, interpretable, and efficient method to evaluate trends and make future estimates or forecasts.</a:t>
            </a:r>
          </a:p>
          <a:p>
            <a:pPr fontAlgn="base"/>
            <a:r>
              <a:rPr lang="en-US" dirty="0"/>
              <a:t>The types of linear regression models include:</a:t>
            </a:r>
          </a:p>
          <a:p>
            <a:pPr marL="0" indent="0">
              <a:buNone/>
            </a:pPr>
            <a:r>
              <a:rPr lang="en-US" b="1" dirty="0"/>
              <a:t/>
            </a:r>
            <a:br>
              <a:rPr lang="en-US" b="1" dirty="0"/>
            </a:br>
            <a:endParaRPr lang="en-US" dirty="0"/>
          </a:p>
        </p:txBody>
      </p:sp>
    </p:spTree>
    <p:extLst>
      <p:ext uri="{BB962C8B-B14F-4D97-AF65-F5344CB8AC3E}">
        <p14:creationId xmlns:p14="http://schemas.microsoft.com/office/powerpoint/2010/main" val="345864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a:t>Simple linear regression</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en-US" dirty="0" smtClean="0"/>
              <a:t>Simple </a:t>
            </a:r>
            <a:r>
              <a:rPr lang="en-US" dirty="0"/>
              <a:t>linear regression reveals the correlation between a dependent variable (input) and an independent variable (output). Primarily, this regression type describes the following</a:t>
            </a:r>
            <a:r>
              <a:rPr lang="en-US" dirty="0" smtClean="0"/>
              <a:t>:</a:t>
            </a:r>
            <a:endParaRPr lang="en-US" dirty="0"/>
          </a:p>
          <a:p>
            <a:pPr fontAlgn="base"/>
            <a:r>
              <a:rPr lang="en-US" dirty="0"/>
              <a:t>Relationship strength between the given variables.</a:t>
            </a:r>
          </a:p>
          <a:p>
            <a:pPr marL="0" indent="0" fontAlgn="base">
              <a:buNone/>
            </a:pPr>
            <a:r>
              <a:rPr lang="en-US" b="1" dirty="0" smtClean="0"/>
              <a:t>     Example</a:t>
            </a:r>
            <a:r>
              <a:rPr lang="en-US" dirty="0"/>
              <a:t>: The relationship between pollution levels and rising </a:t>
            </a:r>
            <a:r>
              <a:rPr lang="en-US" dirty="0" smtClean="0"/>
              <a:t>  </a:t>
            </a:r>
          </a:p>
          <a:p>
            <a:pPr marL="0" indent="0" fontAlgn="base">
              <a:buNone/>
            </a:pPr>
            <a:r>
              <a:rPr lang="en-US" dirty="0"/>
              <a:t> </a:t>
            </a:r>
            <a:r>
              <a:rPr lang="en-US" dirty="0" smtClean="0"/>
              <a:t>    temperatures.</a:t>
            </a:r>
          </a:p>
          <a:p>
            <a:pPr marL="0" indent="0" fontAlgn="base">
              <a:buNone/>
            </a:pPr>
            <a:endParaRPr lang="en-US" dirty="0"/>
          </a:p>
          <a:p>
            <a:pPr fontAlgn="base"/>
            <a:r>
              <a:rPr lang="en-US" dirty="0"/>
              <a:t>The value of the dependent variable is based on the value of the independent variable.</a:t>
            </a:r>
          </a:p>
          <a:p>
            <a:pPr marL="0" indent="0" fontAlgn="base">
              <a:buNone/>
            </a:pPr>
            <a:r>
              <a:rPr lang="en-US" b="1" dirty="0" smtClean="0"/>
              <a:t>     Example</a:t>
            </a:r>
            <a:r>
              <a:rPr lang="en-US" dirty="0"/>
              <a:t>: The value of pollution level at a specific temperature.</a:t>
            </a:r>
          </a:p>
          <a:p>
            <a:pPr marL="0" indent="0">
              <a:buNone/>
            </a:pPr>
            <a:r>
              <a:rPr lang="en-US" b="1" dirty="0"/>
              <a:t/>
            </a:r>
            <a:br>
              <a:rPr lang="en-US" b="1" dirty="0"/>
            </a:br>
            <a:endParaRPr lang="en-US" dirty="0"/>
          </a:p>
        </p:txBody>
      </p:sp>
    </p:spTree>
    <p:extLst>
      <p:ext uri="{BB962C8B-B14F-4D97-AF65-F5344CB8AC3E}">
        <p14:creationId xmlns:p14="http://schemas.microsoft.com/office/powerpoint/2010/main" val="230518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linear regression</a:t>
            </a:r>
            <a:r>
              <a:rPr lang="en-US" b="1" dirty="0"/>
              <a:t/>
            </a:r>
            <a:br>
              <a:rPr lang="en-US" b="1" dirty="0"/>
            </a:br>
            <a:endParaRPr lang="en-US" dirty="0"/>
          </a:p>
        </p:txBody>
      </p:sp>
      <p:sp>
        <p:nvSpPr>
          <p:cNvPr id="3" name="Content Placeholder 2"/>
          <p:cNvSpPr>
            <a:spLocks noGrp="1"/>
          </p:cNvSpPr>
          <p:nvPr>
            <p:ph idx="1"/>
          </p:nvPr>
        </p:nvSpPr>
        <p:spPr>
          <a:xfrm>
            <a:off x="609600" y="1600206"/>
            <a:ext cx="10972800" cy="5168894"/>
          </a:xfrm>
        </p:spPr>
        <p:txBody>
          <a:bodyPr>
            <a:normAutofit fontScale="85000" lnSpcReduction="10000"/>
          </a:bodyPr>
          <a:lstStyle/>
          <a:p>
            <a:pPr marL="0" indent="0" fontAlgn="base">
              <a:buNone/>
            </a:pPr>
            <a:r>
              <a:rPr lang="en-US" dirty="0" smtClean="0"/>
              <a:t>Multiple </a:t>
            </a:r>
            <a:r>
              <a:rPr lang="en-US" dirty="0"/>
              <a:t>linear regression establishes the relationship between independent variables (two or more) and the corresponding dependent variable. Here, the independent variables can be either continuous or categorical. This regression type helps foresee trends, determine future values, and predict the impacts of changes</a:t>
            </a:r>
            <a:r>
              <a:rPr lang="en-US" dirty="0" smtClean="0"/>
              <a:t>.</a:t>
            </a:r>
          </a:p>
          <a:p>
            <a:pPr marL="0" indent="0" fontAlgn="base">
              <a:buNone/>
            </a:pPr>
            <a:endParaRPr lang="en-US" dirty="0"/>
          </a:p>
          <a:p>
            <a:pPr fontAlgn="base"/>
            <a:r>
              <a:rPr lang="en-US" b="1" dirty="0"/>
              <a:t>Example</a:t>
            </a:r>
            <a:r>
              <a:rPr lang="en-US" dirty="0"/>
              <a:t>: Consider the task of calculating blood pressure. In this case, height, weight, and amount of exercise can be considered independent variables. Here, we can use multiple linear regression to analyze the relationship between the three independent variables and one dependent variable, as all the variables considered are quantitative.</a:t>
            </a:r>
          </a:p>
          <a:p>
            <a:pPr marL="0" indent="0">
              <a:buNone/>
            </a:pPr>
            <a:r>
              <a:rPr lang="en-US" b="1" dirty="0"/>
              <a:t/>
            </a:r>
            <a:br>
              <a:rPr lang="en-US" b="1" dirty="0"/>
            </a:br>
            <a:endParaRPr lang="en-US" dirty="0"/>
          </a:p>
        </p:txBody>
      </p:sp>
    </p:spTree>
    <p:extLst>
      <p:ext uri="{BB962C8B-B14F-4D97-AF65-F5344CB8AC3E}">
        <p14:creationId xmlns:p14="http://schemas.microsoft.com/office/powerpoint/2010/main" val="58897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Logistic regression</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Logistic </a:t>
            </a:r>
            <a:r>
              <a:rPr lang="en-US" dirty="0"/>
              <a:t>regression—also referred to as the </a:t>
            </a:r>
            <a:r>
              <a:rPr lang="en-US" dirty="0" err="1"/>
              <a:t>logit</a:t>
            </a:r>
            <a:r>
              <a:rPr lang="en-US" dirty="0"/>
              <a:t> model—is applicable in cases where there is one dependent variable and more independent variables. The fundamental difference between multiple and logistic regression is that the target variable in the logistic approach is discrete (binary or an ordinal value). Implying, the dependent variable is finite or categorical–either P or Q (binary regression) or a range of limited options P, Q, R, or S</a:t>
            </a:r>
            <a:r>
              <a:rPr lang="en-US" dirty="0" smtClean="0"/>
              <a:t>.</a:t>
            </a:r>
          </a:p>
          <a:p>
            <a:pPr marL="0" indent="0" fontAlgn="base">
              <a:buNone/>
            </a:pPr>
            <a:endParaRPr lang="en-US" dirty="0"/>
          </a:p>
          <a:p>
            <a:pPr fontAlgn="base"/>
            <a:r>
              <a:rPr lang="en-US" b="1" dirty="0" smtClean="0"/>
              <a:t>Example</a:t>
            </a:r>
            <a:r>
              <a:rPr lang="en-US" dirty="0" smtClean="0"/>
              <a:t>: One can determine the likelihood of choosing an offer on your website (dependent variable). For analysis purposes, you can look at various visitor characteristics such as the sites they came from, count of visits to your site, and activity on your site (independent variables). This can help determine the probability of certain visitors who are more likely to accept the offer. As a result, it allows you to make better decisions on whether to promote the offer on your site or not.</a:t>
            </a:r>
          </a:p>
          <a:p>
            <a:endParaRPr lang="en-US" dirty="0"/>
          </a:p>
        </p:txBody>
      </p:sp>
    </p:spTree>
    <p:extLst>
      <p:ext uri="{BB962C8B-B14F-4D97-AF65-F5344CB8AC3E}">
        <p14:creationId xmlns:p14="http://schemas.microsoft.com/office/powerpoint/2010/main" val="2823934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2336</TotalTime>
  <Words>879</Words>
  <Application>Microsoft Office PowerPoint</Application>
  <PresentationFormat>Custom</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REGRESSION</vt:lpstr>
      <vt:lpstr>Definition</vt:lpstr>
      <vt:lpstr>PowerPoint Presentation</vt:lpstr>
      <vt:lpstr>PowerPoint Presentation</vt:lpstr>
      <vt:lpstr>Types of Linear Regression with Examples </vt:lpstr>
      <vt:lpstr> Simple linear regression </vt:lpstr>
      <vt:lpstr>Multiple linear regression </vt:lpstr>
      <vt:lpstr> Logistic regression </vt:lpstr>
      <vt:lpstr> Ordinal regression </vt:lpstr>
      <vt:lpstr>Multinomial logistic regression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Windows User</cp:lastModifiedBy>
  <cp:revision>75</cp:revision>
  <dcterms:created xsi:type="dcterms:W3CDTF">2022-02-18T00:35:21Z</dcterms:created>
  <dcterms:modified xsi:type="dcterms:W3CDTF">2024-02-06T16:12:33Z</dcterms:modified>
</cp:coreProperties>
</file>