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7" r:id="rId2"/>
    <p:sldId id="279" r:id="rId3"/>
    <p:sldId id="280" r:id="rId4"/>
    <p:sldId id="281" r:id="rId5"/>
    <p:sldId id="282" r:id="rId6"/>
    <p:sldId id="271" r:id="rId7"/>
    <p:sldId id="272" r:id="rId8"/>
    <p:sldId id="273" r:id="rId9"/>
    <p:sldId id="274" r:id="rId10"/>
    <p:sldId id="275" r:id="rId11"/>
    <p:sldId id="276" r:id="rId12"/>
    <p:sldId id="277" r:id="rId13"/>
    <p:sldId id="262"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2" autoAdjust="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96716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52094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47227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74446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26750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904A9C-3FC4-45B2-A765-A206EC729EBD}"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51698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904A9C-3FC4-45B2-A765-A206EC729EBD}"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14993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04A9C-3FC4-45B2-A765-A206EC729EBD}"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46770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93039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27173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3505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06-02-2024</a:t>
            </a:fld>
            <a:endParaRPr lang="en-IN"/>
          </a:p>
        </p:txBody>
      </p:sp>
      <p:sp>
        <p:nvSpPr>
          <p:cNvPr id="5" name="Footer Placeholder 4"/>
          <p:cNvSpPr>
            <a:spLocks noGrp="1"/>
          </p:cNvSpPr>
          <p:nvPr>
            <p:ph type="ftr" sz="quarter" idx="3"/>
          </p:nvPr>
        </p:nvSpPr>
        <p:spPr>
          <a:xfrm>
            <a:off x="4165600" y="635636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6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18874724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8279" y="540295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8" y="5901987"/>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8"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6" y="2025527"/>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859753" cy="1538254"/>
          </a:xfrm>
          <a:prstGeom prst="rect">
            <a:avLst/>
          </a:prstGeom>
        </p:spPr>
      </p:pic>
      <p:sp>
        <p:nvSpPr>
          <p:cNvPr id="43" name="Right Triangle 42"/>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2"/>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2"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613557"/>
            <a:ext cx="9210124" cy="405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a:t>STATISTICAL METHODS USING R</a:t>
            </a:r>
          </a:p>
          <a:p>
            <a:pPr algn="ctr" defTabSz="622300">
              <a:lnSpc>
                <a:spcPct val="90000"/>
              </a:lnSpc>
              <a:spcBef>
                <a:spcPct val="0"/>
              </a:spcBef>
              <a:spcAft>
                <a:spcPct val="35000"/>
              </a:spcAft>
            </a:pP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Subject </a:t>
            </a: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Code: </a:t>
            </a:r>
            <a:r>
              <a:rPr lang="en-US" sz="2800" b="1" dirty="0" smtClean="0"/>
              <a:t>20SMT-460</a:t>
            </a:r>
            <a:endParaRPr lang="en-US" sz="2800" b="1" dirty="0"/>
          </a:p>
          <a:p>
            <a:pPr lvl="0" algn="ctr" defTabSz="622300">
              <a:lnSpc>
                <a:spcPct val="90000"/>
              </a:lnSpc>
              <a:spcBef>
                <a:spcPct val="0"/>
              </a:spcBef>
              <a:spcAft>
                <a:spcPct val="35000"/>
              </a:spcAft>
            </a:pP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 xmlns:a16="http://schemas.microsoft.com/office/drawing/2014/main" id="{813440DA-C028-4712-B1AE-75666AED2160}"/>
              </a:ext>
            </a:extLst>
          </p:cNvPr>
          <p:cNvSpPr txBox="1"/>
          <p:nvPr/>
        </p:nvSpPr>
        <p:spPr>
          <a:xfrm>
            <a:off x="685802"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 xmlns:a16="http://schemas.microsoft.com/office/drawing/2014/main" id="{56E4A2C1-B2FC-4744-AEE0-C648D144369B}"/>
              </a:ext>
            </a:extLst>
          </p:cNvPr>
          <p:cNvSpPr txBox="1"/>
          <p:nvPr/>
        </p:nvSpPr>
        <p:spPr>
          <a:xfrm>
            <a:off x="1597394" y="5977766"/>
            <a:ext cx="2467342"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Ms. </a:t>
            </a:r>
            <a:r>
              <a:rPr lang="en-US" sz="2400" dirty="0" err="1" smtClean="0">
                <a:latin typeface="Times New Roman" panose="02020603050405020304" pitchFamily="18" charset="0"/>
                <a:cs typeface="Times New Roman" panose="02020603050405020304" pitchFamily="18" charset="0"/>
              </a:rPr>
              <a:t>Hardeep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Kaur</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38945" y="4925829"/>
            <a:ext cx="2022285" cy="923330"/>
          </a:xfrm>
          <a:prstGeom prst="rect">
            <a:avLst/>
          </a:prstGeom>
          <a:noFill/>
        </p:spPr>
        <p:txBody>
          <a:bodyPr wrap="none" rtlCol="0">
            <a:spAutoFit/>
          </a:bodyPr>
          <a:lstStyle/>
          <a:p>
            <a:endParaRPr lang="en-IN" b="1" dirty="0" smtClean="0"/>
          </a:p>
          <a:p>
            <a:r>
              <a:rPr lang="en-US" b="1" dirty="0"/>
              <a:t>Regression analysis</a:t>
            </a:r>
            <a:endParaRPr lang="en-IN" b="1" dirty="0"/>
          </a:p>
          <a:p>
            <a:r>
              <a:rPr lang="en-US" b="1" dirty="0" smtClean="0"/>
              <a:t>Mapped with CO</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Correlation Coefficient:</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a:t>
            </a:r>
            <a:r>
              <a:rPr lang="en-US" b="1" dirty="0"/>
              <a:t>. Definition:</a:t>
            </a:r>
            <a:endParaRPr lang="en-US" dirty="0"/>
          </a:p>
          <a:p>
            <a:r>
              <a:rPr lang="en-US" dirty="0"/>
              <a:t>The correlation coefficient (usually denoted as </a:t>
            </a:r>
            <a:r>
              <a:rPr lang="en-US" i="1" dirty="0" smtClean="0"/>
              <a:t>r</a:t>
            </a:r>
            <a:r>
              <a:rPr lang="en-US" dirty="0"/>
              <a:t>) quantifies the strength and direction of a linear relationship between two variables.</a:t>
            </a:r>
          </a:p>
          <a:p>
            <a:pPr marL="0" indent="0">
              <a:buNone/>
            </a:pPr>
            <a:endParaRPr lang="en-US" dirty="0"/>
          </a:p>
        </p:txBody>
      </p:sp>
    </p:spTree>
    <p:extLst>
      <p:ext uri="{BB962C8B-B14F-4D97-AF65-F5344CB8AC3E}">
        <p14:creationId xmlns:p14="http://schemas.microsoft.com/office/powerpoint/2010/main" val="68062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 Range: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i="1" dirty="0" smtClean="0"/>
              <a:t>r</a:t>
            </a:r>
            <a:r>
              <a:rPr lang="en-US" dirty="0" smtClean="0"/>
              <a:t> </a:t>
            </a:r>
            <a:r>
              <a:rPr lang="en-US" dirty="0"/>
              <a:t>ranges from -1 to 1:</a:t>
            </a:r>
          </a:p>
          <a:p>
            <a:pPr marL="457200" lvl="1" indent="0">
              <a:buNone/>
            </a:pPr>
            <a:r>
              <a:rPr lang="en-US" i="1" dirty="0" smtClean="0"/>
              <a:t>r</a:t>
            </a:r>
            <a:r>
              <a:rPr lang="en-US" dirty="0" smtClean="0"/>
              <a:t>=1 </a:t>
            </a:r>
            <a:r>
              <a:rPr lang="en-US" dirty="0"/>
              <a:t>indicates a perfect positive linear relationship.</a:t>
            </a:r>
          </a:p>
          <a:p>
            <a:pPr marL="457200" lvl="1" indent="0">
              <a:buNone/>
            </a:pPr>
            <a:r>
              <a:rPr lang="en-US" i="1" dirty="0" smtClean="0"/>
              <a:t>r</a:t>
            </a:r>
            <a:r>
              <a:rPr lang="en-US" dirty="0"/>
              <a:t>=−1 indicates a perfect negative linear relationship.</a:t>
            </a:r>
          </a:p>
          <a:p>
            <a:pPr marL="457200" lvl="1" indent="0">
              <a:buNone/>
            </a:pPr>
            <a:r>
              <a:rPr lang="en-US" i="1" dirty="0" smtClean="0"/>
              <a:t>r</a:t>
            </a:r>
            <a:r>
              <a:rPr lang="en-US" dirty="0" smtClean="0"/>
              <a:t>=0 </a:t>
            </a:r>
            <a:r>
              <a:rPr lang="en-US" dirty="0"/>
              <a:t>indicates no linear relationship.</a:t>
            </a:r>
          </a:p>
          <a:p>
            <a:pPr marL="0" indent="0">
              <a:buNone/>
            </a:pPr>
            <a:endParaRPr lang="en-US" dirty="0"/>
          </a:p>
        </p:txBody>
      </p:sp>
    </p:spTree>
    <p:extLst>
      <p:ext uri="{BB962C8B-B14F-4D97-AF65-F5344CB8AC3E}">
        <p14:creationId xmlns:p14="http://schemas.microsoft.com/office/powerpoint/2010/main" val="13500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Purpose: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Correlation </a:t>
            </a:r>
            <a:r>
              <a:rPr lang="en-US" dirty="0"/>
              <a:t>coefficients help assess the degree to which changes in one variable correspond to changes in another, indicating the linear association between them.</a:t>
            </a:r>
          </a:p>
          <a:p>
            <a:endParaRPr lang="en-US" dirty="0"/>
          </a:p>
        </p:txBody>
      </p:sp>
    </p:spTree>
    <p:extLst>
      <p:ext uri="{BB962C8B-B14F-4D97-AF65-F5344CB8AC3E}">
        <p14:creationId xmlns:p14="http://schemas.microsoft.com/office/powerpoint/2010/main" val="74336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2448" y="1188720"/>
            <a:ext cx="9720661" cy="4988243"/>
          </a:xfrm>
        </p:spPr>
        <p:txBody>
          <a:bodyPr>
            <a:normAutofit/>
          </a:bodyPr>
          <a:lstStyle/>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1270000"/>
            <a:ext cx="10147300" cy="496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4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Regression Coefficients</a:t>
            </a:r>
            <a:endParaRPr lang="en-US" dirty="0"/>
          </a:p>
        </p:txBody>
      </p:sp>
      <p:sp>
        <p:nvSpPr>
          <p:cNvPr id="8" name="Content Placeholder 7"/>
          <p:cNvSpPr>
            <a:spLocks noGrp="1"/>
          </p:cNvSpPr>
          <p:nvPr>
            <p:ph idx="1"/>
          </p:nvPr>
        </p:nvSpPr>
        <p:spPr/>
        <p:txBody>
          <a:bodyPr/>
          <a:lstStyle/>
          <a:p>
            <a:endParaRPr lang="en-US"/>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1473200"/>
            <a:ext cx="10477500" cy="4660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920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Regression Coefficients</a:t>
            </a:r>
            <a:endParaRPr lang="en-US" dirty="0"/>
          </a:p>
        </p:txBody>
      </p:sp>
      <p:sp>
        <p:nvSpPr>
          <p:cNvPr id="3" name="Content Placeholder 2"/>
          <p:cNvSpPr>
            <a:spLocks noGrp="1"/>
          </p:cNvSpPr>
          <p:nvPr>
            <p:ph idx="1"/>
          </p:nvPr>
        </p:nvSpPr>
        <p:spPr>
          <a:xfrm>
            <a:off x="622300" y="1600206"/>
            <a:ext cx="10972800" cy="4525963"/>
          </a:xfrm>
        </p:spPr>
        <p:txBody>
          <a:bodyPr>
            <a:normAutofit fontScale="25000" lnSpcReduction="20000"/>
          </a:bodyPr>
          <a:lstStyle/>
          <a:p>
            <a:pPr>
              <a:lnSpc>
                <a:spcPct val="170000"/>
              </a:lnSpc>
            </a:pPr>
            <a:r>
              <a:rPr lang="en-US" sz="9600" i="1" dirty="0" smtClean="0"/>
              <a:t>Correlation </a:t>
            </a:r>
            <a:r>
              <a:rPr lang="en-US" sz="9600" i="1" dirty="0"/>
              <a:t>coefficient is the geometric mean between the </a:t>
            </a:r>
            <a:r>
              <a:rPr lang="en-US" sz="9600" i="1" dirty="0" smtClean="0"/>
              <a:t>regression coefficients.</a:t>
            </a:r>
          </a:p>
          <a:p>
            <a:pPr>
              <a:lnSpc>
                <a:spcPct val="170000"/>
              </a:lnSpc>
            </a:pPr>
            <a:r>
              <a:rPr lang="en-US" sz="9600" i="1" dirty="0" smtClean="0"/>
              <a:t>If </a:t>
            </a:r>
            <a:r>
              <a:rPr lang="en-US" sz="9600" i="1" dirty="0"/>
              <a:t>one of the regression coefficients is greater than </a:t>
            </a:r>
            <a:r>
              <a:rPr lang="en-US" sz="9600" i="1" dirty="0" smtClean="0"/>
              <a:t>unity, </a:t>
            </a:r>
            <a:r>
              <a:rPr lang="en-US" sz="9600" i="1" dirty="0"/>
              <a:t>the other </a:t>
            </a:r>
            <a:r>
              <a:rPr lang="en-US" sz="9600" i="1" dirty="0" smtClean="0"/>
              <a:t>must be </a:t>
            </a:r>
            <a:r>
              <a:rPr lang="en-US" sz="9600" i="1" dirty="0"/>
              <a:t>less than unity</a:t>
            </a:r>
            <a:r>
              <a:rPr lang="en-US" sz="9600" i="1" dirty="0" smtClean="0"/>
              <a:t>.</a:t>
            </a:r>
            <a:endParaRPr lang="en-US" sz="9600" i="1" dirty="0"/>
          </a:p>
          <a:p>
            <a:pPr>
              <a:lnSpc>
                <a:spcPct val="170000"/>
              </a:lnSpc>
            </a:pPr>
            <a:r>
              <a:rPr lang="en-US" sz="9600" i="1" dirty="0" smtClean="0"/>
              <a:t>Arithmetic </a:t>
            </a:r>
            <a:r>
              <a:rPr lang="en-US" sz="9600" i="1" dirty="0"/>
              <a:t>mean </a:t>
            </a:r>
            <a:r>
              <a:rPr lang="en-US" sz="9600" i="1" dirty="0" smtClean="0"/>
              <a:t>of the </a:t>
            </a:r>
            <a:r>
              <a:rPr lang="en-US" sz="9600" i="1" dirty="0"/>
              <a:t>regression coefficients is greater than </a:t>
            </a:r>
            <a:r>
              <a:rPr lang="en-US" sz="9600" i="1" dirty="0" smtClean="0"/>
              <a:t>the correlation </a:t>
            </a:r>
            <a:r>
              <a:rPr lang="en-US" sz="9600" i="1" dirty="0"/>
              <a:t>coefficient r</a:t>
            </a:r>
            <a:r>
              <a:rPr lang="en-US" sz="9600" i="1" dirty="0" smtClean="0"/>
              <a:t>, provided r </a:t>
            </a:r>
            <a:r>
              <a:rPr lang="en-US" sz="9600" dirty="0"/>
              <a:t>&gt; </a:t>
            </a:r>
            <a:r>
              <a:rPr lang="en-US" sz="9600" i="1" dirty="0" smtClean="0"/>
              <a:t>0.</a:t>
            </a:r>
          </a:p>
          <a:p>
            <a:pPr>
              <a:lnSpc>
                <a:spcPct val="170000"/>
              </a:lnSpc>
            </a:pPr>
            <a:r>
              <a:rPr lang="en-US" sz="9600" i="1" dirty="0" smtClean="0"/>
              <a:t>Regression </a:t>
            </a:r>
            <a:r>
              <a:rPr lang="en-US" sz="9600" i="1" dirty="0"/>
              <a:t>coefficients are independent of the change of origin but </a:t>
            </a:r>
            <a:r>
              <a:rPr lang="en-US" sz="9600" i="1" dirty="0" smtClean="0"/>
              <a:t>not of scale.</a:t>
            </a:r>
            <a:endParaRPr lang="en-US" sz="9600" i="1" dirty="0"/>
          </a:p>
        </p:txBody>
      </p:sp>
    </p:spTree>
    <p:extLst>
      <p:ext uri="{BB962C8B-B14F-4D97-AF65-F5344CB8AC3E}">
        <p14:creationId xmlns:p14="http://schemas.microsoft.com/office/powerpoint/2010/main" val="51852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Lines of Regression</a:t>
            </a:r>
            <a:endParaRPr lang="en-US" dirty="0"/>
          </a:p>
        </p:txBody>
      </p:sp>
      <p:sp>
        <p:nvSpPr>
          <p:cNvPr id="3" name="Content Placeholder 2"/>
          <p:cNvSpPr>
            <a:spLocks noGrp="1"/>
          </p:cNvSpPr>
          <p:nvPr>
            <p:ph idx="1"/>
          </p:nvPr>
        </p:nvSpPr>
        <p:spPr/>
        <p:txBody>
          <a:bodyPr>
            <a:normAutofit/>
          </a:bodyPr>
          <a:lstStyle/>
          <a:p>
            <a:r>
              <a:rPr lang="en-US" dirty="0" smtClean="0"/>
              <a:t>If the variables in a bivariate distribution are related, we will find that the points in the scatter diagram will cluster round some curve called the "curve of regression".</a:t>
            </a:r>
          </a:p>
          <a:p>
            <a:r>
              <a:rPr lang="en-US" dirty="0" smtClean="0"/>
              <a:t>If the curve is a straight line, it is called the line of regression and there is said to be linear regression' between the variables, otherwise regression is said to be curvilinear.</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807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Lines of Regression</a:t>
            </a:r>
            <a:endParaRPr lang="en-US" dirty="0"/>
          </a:p>
        </p:txBody>
      </p:sp>
      <p:sp>
        <p:nvSpPr>
          <p:cNvPr id="3" name="Content Placeholder 2"/>
          <p:cNvSpPr>
            <a:spLocks noGrp="1"/>
          </p:cNvSpPr>
          <p:nvPr>
            <p:ph idx="1"/>
          </p:nvPr>
        </p:nvSpPr>
        <p:spPr/>
        <p:txBody>
          <a:bodyPr>
            <a:normAutofit/>
          </a:bodyPr>
          <a:lstStyle/>
          <a:p>
            <a:r>
              <a:rPr lang="en-US" dirty="0" smtClean="0"/>
              <a:t>The line of regression is the line which gives the best estimate to the value of one variable for any specific value of the other variable. Thus the line of regression is the line of "best fit" and is obtained by the principles of least squares.</a:t>
            </a:r>
          </a:p>
          <a:p>
            <a:r>
              <a:rPr lang="en-US" dirty="0" smtClean="0"/>
              <a:t>Let us suppose that in the bivariate distribution (Xi, Yi);  i = 1, 2, ..., n; Y is dependent variable and X is independent variable. Let the line of regression of Y on X be Y = a + </a:t>
            </a:r>
            <a:r>
              <a:rPr lang="en-US" dirty="0" err="1" smtClean="0"/>
              <a:t>bX.</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97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a:bodyPr>
          <a:lstStyle/>
          <a:p>
            <a:r>
              <a:rPr lang="en-US" dirty="0"/>
              <a:t>There are always two lines of </a:t>
            </a:r>
            <a:r>
              <a:rPr lang="en-US" dirty="0" smtClean="0"/>
              <a:t>regression one </a:t>
            </a:r>
            <a:r>
              <a:rPr lang="en-US" dirty="0"/>
              <a:t>of </a:t>
            </a:r>
            <a:r>
              <a:rPr lang="en-US" i="1" dirty="0"/>
              <a:t>Y </a:t>
            </a:r>
            <a:r>
              <a:rPr lang="en-US" dirty="0"/>
              <a:t>on X and the other of X on Y. The line of regression of </a:t>
            </a:r>
            <a:r>
              <a:rPr lang="en-US" i="1" dirty="0"/>
              <a:t>Y </a:t>
            </a:r>
            <a:r>
              <a:rPr lang="en-US" dirty="0"/>
              <a:t>on </a:t>
            </a:r>
            <a:r>
              <a:rPr lang="en-US" i="1" dirty="0" smtClean="0"/>
              <a:t>X </a:t>
            </a:r>
            <a:r>
              <a:rPr lang="en-US" dirty="0"/>
              <a:t>is used to estimate or predict the value of Y for any given value of </a:t>
            </a:r>
            <a:r>
              <a:rPr lang="en-US" i="1" dirty="0" smtClean="0"/>
              <a:t>X i.e</a:t>
            </a:r>
            <a:r>
              <a:rPr lang="en-US" i="1" dirty="0"/>
              <a:t>., </a:t>
            </a:r>
            <a:r>
              <a:rPr lang="en-US" dirty="0"/>
              <a:t>when Y </a:t>
            </a:r>
            <a:r>
              <a:rPr lang="en-US" dirty="0" smtClean="0"/>
              <a:t>is dependent </a:t>
            </a:r>
            <a:r>
              <a:rPr lang="en-US" dirty="0"/>
              <a:t>variable and X is an independent variable. </a:t>
            </a:r>
            <a:r>
              <a:rPr lang="en-US" dirty="0" smtClean="0"/>
              <a:t>Hence to estimate or predict X </a:t>
            </a:r>
            <a:r>
              <a:rPr lang="en-US" dirty="0"/>
              <a:t>for any given value of </a:t>
            </a:r>
            <a:r>
              <a:rPr lang="en-US" i="1" dirty="0" smtClean="0"/>
              <a:t>Y, </a:t>
            </a:r>
            <a:r>
              <a:rPr lang="en-US" dirty="0" smtClean="0"/>
              <a:t>we </a:t>
            </a:r>
            <a:r>
              <a:rPr lang="en-US" dirty="0"/>
              <a:t>use the regression equation </a:t>
            </a:r>
            <a:r>
              <a:rPr lang="en-US" dirty="0" smtClean="0"/>
              <a:t>of </a:t>
            </a:r>
            <a:r>
              <a:rPr lang="en-US" i="1" dirty="0" smtClean="0"/>
              <a:t>X </a:t>
            </a:r>
            <a:r>
              <a:rPr lang="en-US" dirty="0"/>
              <a:t>on </a:t>
            </a:r>
            <a:r>
              <a:rPr lang="en-US" dirty="0" smtClean="0"/>
              <a:t>Y. Here </a:t>
            </a:r>
            <a:r>
              <a:rPr lang="en-US" i="1" dirty="0"/>
              <a:t>X </a:t>
            </a:r>
            <a:r>
              <a:rPr lang="en-US" dirty="0" smtClean="0"/>
              <a:t>is </a:t>
            </a:r>
            <a:r>
              <a:rPr lang="en-US" dirty="0"/>
              <a:t>a dependent </a:t>
            </a:r>
            <a:r>
              <a:rPr lang="en-US" dirty="0" smtClean="0"/>
              <a:t>variable and </a:t>
            </a:r>
            <a:r>
              <a:rPr lang="en-US" dirty="0"/>
              <a:t>Y is an </a:t>
            </a:r>
            <a:r>
              <a:rPr lang="en-US" dirty="0" smtClean="0"/>
              <a:t>independent variable.</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673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two regression equations are not reversible or interchangeable because of the simple reason that the basis and assumptions for deriving these equations are quite different. </a:t>
            </a:r>
          </a:p>
        </p:txBody>
      </p:sp>
    </p:spTree>
    <p:extLst>
      <p:ext uri="{BB962C8B-B14F-4D97-AF65-F5344CB8AC3E}">
        <p14:creationId xmlns:p14="http://schemas.microsoft.com/office/powerpoint/2010/main" val="96988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In </a:t>
            </a:r>
            <a:r>
              <a:rPr lang="en-US" dirty="0"/>
              <a:t>statistics, lines of regression, also known as regression lines, are mathematical models that represent the relationship between two variables. These lines are used in regression analysis to provide insights into the nature and strength of the association between a dependent variable and one or more independent variables. Let's delve into the key components and concepts related to lines of regression</a:t>
            </a:r>
            <a:r>
              <a:rPr lang="en-US" dirty="0" smtClean="0"/>
              <a:t>:</a:t>
            </a:r>
            <a:endParaRPr lang="en-US" dirty="0"/>
          </a:p>
        </p:txBody>
      </p:sp>
    </p:spTree>
    <p:extLst>
      <p:ext uri="{BB962C8B-B14F-4D97-AF65-F5344CB8AC3E}">
        <p14:creationId xmlns:p14="http://schemas.microsoft.com/office/powerpoint/2010/main" val="197496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31838"/>
          </a:xfrm>
        </p:spPr>
        <p:txBody>
          <a:bodyPr>
            <a:normAutofit fontScale="90000"/>
          </a:bodyPr>
          <a:lstStyle/>
          <a:p>
            <a:r>
              <a:rPr lang="en-US" b="1" dirty="0"/>
              <a:t>Types of Regression Lines:</a:t>
            </a:r>
            <a:br>
              <a:rPr lang="en-US" b="1" dirty="0"/>
            </a:br>
            <a:endParaRPr lang="en-US" dirty="0"/>
          </a:p>
        </p:txBody>
      </p:sp>
      <p:sp>
        <p:nvSpPr>
          <p:cNvPr id="3" name="Content Placeholder 2"/>
          <p:cNvSpPr>
            <a:spLocks noGrp="1"/>
          </p:cNvSpPr>
          <p:nvPr>
            <p:ph idx="1"/>
          </p:nvPr>
        </p:nvSpPr>
        <p:spPr/>
        <p:txBody>
          <a:bodyPr>
            <a:normAutofit/>
          </a:bodyPr>
          <a:lstStyle/>
          <a:p>
            <a:r>
              <a:rPr lang="en-US" b="1" dirty="0" smtClean="0"/>
              <a:t>Regression </a:t>
            </a:r>
            <a:r>
              <a:rPr lang="en-US" b="1" dirty="0"/>
              <a:t>Line of Y on X (Y given X):</a:t>
            </a:r>
            <a:endParaRPr lang="en-US" dirty="0"/>
          </a:p>
          <a:p>
            <a:pPr lvl="1"/>
            <a:r>
              <a:rPr lang="en-US" b="1" dirty="0"/>
              <a:t>Equation:</a:t>
            </a:r>
            <a:r>
              <a:rPr lang="en-US" dirty="0"/>
              <a:t> </a:t>
            </a:r>
            <a:r>
              <a:rPr lang="en-US" i="1" dirty="0" smtClean="0"/>
              <a:t>Y</a:t>
            </a:r>
            <a:r>
              <a:rPr lang="en-US" dirty="0" smtClean="0"/>
              <a:t>=</a:t>
            </a:r>
            <a:r>
              <a:rPr lang="en-US" i="1" dirty="0" err="1" smtClean="0"/>
              <a:t>a</a:t>
            </a:r>
            <a:r>
              <a:rPr lang="en-US" dirty="0" err="1" smtClean="0"/>
              <a:t>+</a:t>
            </a:r>
            <a:r>
              <a:rPr lang="en-US" i="1" dirty="0" err="1" smtClean="0"/>
              <a:t>bX</a:t>
            </a:r>
            <a:endParaRPr lang="en-US" dirty="0"/>
          </a:p>
          <a:p>
            <a:pPr lvl="1"/>
            <a:r>
              <a:rPr lang="en-US" b="1" dirty="0"/>
              <a:t>Interpretation:</a:t>
            </a:r>
            <a:r>
              <a:rPr lang="en-US" dirty="0"/>
              <a:t> This line predicts the values of the dependent variable (Y) based on the values of the independent variable (X).</a:t>
            </a:r>
          </a:p>
          <a:p>
            <a:pPr lvl="1"/>
            <a:r>
              <a:rPr lang="en-US" b="1" dirty="0"/>
              <a:t>Components:</a:t>
            </a:r>
            <a:endParaRPr lang="en-US" dirty="0"/>
          </a:p>
          <a:p>
            <a:pPr lvl="2"/>
            <a:r>
              <a:rPr lang="en-US" i="1" dirty="0" smtClean="0"/>
              <a:t>a</a:t>
            </a:r>
            <a:r>
              <a:rPr lang="en-US" dirty="0" smtClean="0"/>
              <a:t> </a:t>
            </a:r>
            <a:r>
              <a:rPr lang="en-US" dirty="0"/>
              <a:t>is the y-intercept, representing the predicted value of Y when X is zero.</a:t>
            </a:r>
          </a:p>
          <a:p>
            <a:pPr lvl="2"/>
            <a:r>
              <a:rPr lang="en-US" i="1" dirty="0" smtClean="0"/>
              <a:t>b</a:t>
            </a:r>
            <a:r>
              <a:rPr lang="en-US" dirty="0" smtClean="0"/>
              <a:t> </a:t>
            </a:r>
            <a:r>
              <a:rPr lang="en-US" dirty="0"/>
              <a:t>is the slope, indicating the change in the mean of Y for a one-unit change in X.</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652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27100"/>
            <a:ext cx="10972800" cy="5199069"/>
          </a:xfrm>
        </p:spPr>
        <p:txBody>
          <a:bodyPr/>
          <a:lstStyle/>
          <a:p>
            <a:r>
              <a:rPr lang="en-US" b="1" dirty="0"/>
              <a:t>Regression Line of X on Y (X given Y):</a:t>
            </a:r>
            <a:endParaRPr lang="en-US" dirty="0"/>
          </a:p>
          <a:p>
            <a:pPr lvl="1"/>
            <a:r>
              <a:rPr lang="en-US" b="1" dirty="0"/>
              <a:t>Equation:</a:t>
            </a:r>
            <a:r>
              <a:rPr lang="en-US" dirty="0"/>
              <a:t> </a:t>
            </a:r>
            <a:r>
              <a:rPr lang="en-US" i="1" dirty="0" smtClean="0"/>
              <a:t>X</a:t>
            </a:r>
            <a:r>
              <a:rPr lang="en-US" dirty="0" smtClean="0"/>
              <a:t>=</a:t>
            </a:r>
            <a:r>
              <a:rPr lang="en-US" i="1" dirty="0" err="1" smtClean="0"/>
              <a:t>c</a:t>
            </a:r>
            <a:r>
              <a:rPr lang="en-US" dirty="0" err="1" smtClean="0"/>
              <a:t>+</a:t>
            </a:r>
            <a:r>
              <a:rPr lang="en-US" i="1" dirty="0" err="1" smtClean="0"/>
              <a:t>dY</a:t>
            </a:r>
            <a:endParaRPr lang="en-US" dirty="0"/>
          </a:p>
          <a:p>
            <a:pPr lvl="1"/>
            <a:r>
              <a:rPr lang="en-US" b="1" dirty="0"/>
              <a:t>Interpretation:</a:t>
            </a:r>
            <a:r>
              <a:rPr lang="en-US" dirty="0"/>
              <a:t> This line predicts the values of the independent variable (X) based on the values of the dependent variable (Y).</a:t>
            </a:r>
          </a:p>
          <a:p>
            <a:pPr lvl="1"/>
            <a:r>
              <a:rPr lang="en-US" b="1" dirty="0"/>
              <a:t>Components:</a:t>
            </a:r>
            <a:endParaRPr lang="en-US" dirty="0"/>
          </a:p>
          <a:p>
            <a:pPr lvl="2"/>
            <a:r>
              <a:rPr lang="en-US" i="1" dirty="0" smtClean="0"/>
              <a:t>c</a:t>
            </a:r>
            <a:r>
              <a:rPr lang="en-US" dirty="0" smtClean="0"/>
              <a:t> </a:t>
            </a:r>
            <a:r>
              <a:rPr lang="en-US" dirty="0"/>
              <a:t>is the x-intercept, representing the predicted value of X when Y is zero.</a:t>
            </a:r>
          </a:p>
          <a:p>
            <a:pPr lvl="2"/>
            <a:r>
              <a:rPr lang="en-US" i="1" dirty="0" smtClean="0"/>
              <a:t>d</a:t>
            </a:r>
            <a:r>
              <a:rPr lang="en-US" dirty="0" smtClean="0"/>
              <a:t> </a:t>
            </a:r>
            <a:r>
              <a:rPr lang="en-US" dirty="0"/>
              <a:t>is the slope, indicating the change in the mean of X for a one-unit change in Y.</a:t>
            </a:r>
          </a:p>
        </p:txBody>
      </p:sp>
    </p:spTree>
    <p:extLst>
      <p:ext uri="{BB962C8B-B14F-4D97-AF65-F5344CB8AC3E}">
        <p14:creationId xmlns:p14="http://schemas.microsoft.com/office/powerpoint/2010/main" val="423840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Purpose: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Regression </a:t>
            </a:r>
            <a:r>
              <a:rPr lang="en-US" dirty="0"/>
              <a:t>lines help predict values of one variable based on the known values of another, providing insights into trends and relationships.</a:t>
            </a:r>
          </a:p>
          <a:p>
            <a:endParaRPr lang="en-US" dirty="0"/>
          </a:p>
        </p:txBody>
      </p:sp>
    </p:spTree>
    <p:extLst>
      <p:ext uri="{BB962C8B-B14F-4D97-AF65-F5344CB8AC3E}">
        <p14:creationId xmlns:p14="http://schemas.microsoft.com/office/powerpoint/2010/main" val="398593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2333</TotalTime>
  <Words>753</Words>
  <Application>Microsoft Office PowerPoint</Application>
  <PresentationFormat>Custom</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Lines of Regression</vt:lpstr>
      <vt:lpstr>Lines of Regression</vt:lpstr>
      <vt:lpstr>PowerPoint Presentation</vt:lpstr>
      <vt:lpstr>PowerPoint Presentation</vt:lpstr>
      <vt:lpstr>PowerPoint Presentation</vt:lpstr>
      <vt:lpstr>Types of Regression Lines: </vt:lpstr>
      <vt:lpstr>PowerPoint Presentation</vt:lpstr>
      <vt:lpstr>Purpose: </vt:lpstr>
      <vt:lpstr>Correlation Coefficient: </vt:lpstr>
      <vt:lpstr>b. Range: </vt:lpstr>
      <vt:lpstr>c. Purpose: </vt:lpstr>
      <vt:lpstr>PowerPoint Presentation</vt:lpstr>
      <vt:lpstr>Regression Coefficients</vt:lpstr>
      <vt:lpstr>Properties of Regression Coefficients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Windows User</cp:lastModifiedBy>
  <cp:revision>74</cp:revision>
  <dcterms:created xsi:type="dcterms:W3CDTF">2022-02-18T00:35:21Z</dcterms:created>
  <dcterms:modified xsi:type="dcterms:W3CDTF">2024-02-06T16:13:10Z</dcterms:modified>
</cp:coreProperties>
</file>