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sldIdLst>
    <p:sldId id="257" r:id="rId2"/>
    <p:sldId id="263" r:id="rId3"/>
    <p:sldId id="268" r:id="rId4"/>
    <p:sldId id="271" r:id="rId5"/>
    <p:sldId id="276" r:id="rId6"/>
    <p:sldId id="277" r:id="rId7"/>
    <p:sldId id="275" r:id="rId8"/>
    <p:sldId id="272" r:id="rId9"/>
    <p:sldId id="273" r:id="rId10"/>
    <p:sldId id="274" r:id="rId11"/>
    <p:sldId id="27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kita" initials="A" lastIdx="1" clrIdx="0">
    <p:extLst>
      <p:ext uri="{19B8F6BF-5375-455C-9EA6-DF929625EA0E}">
        <p15:presenceInfo xmlns="" xmlns:p15="http://schemas.microsoft.com/office/powerpoint/2012/main" userId="Ankit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2" autoAdjust="0"/>
  </p:normalViewPr>
  <p:slideViewPr>
    <p:cSldViewPr snapToGrid="0">
      <p:cViewPr>
        <p:scale>
          <a:sx n="75" d="100"/>
          <a:sy n="75" d="100"/>
        </p:scale>
        <p:origin x="-54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42"/>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C904A9C-3FC4-45B2-A765-A206EC729EBD}" type="datetimeFigureOut">
              <a:rPr lang="en-IN" smtClean="0"/>
              <a:t>06-02-2024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967167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904A9C-3FC4-45B2-A765-A206EC729EBD}" type="datetimeFigureOut">
              <a:rPr lang="en-IN" smtClean="0"/>
              <a:t>06-02-2024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2520947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55"/>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55"/>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904A9C-3FC4-45B2-A765-A206EC729EBD}" type="datetimeFigureOut">
              <a:rPr lang="en-IN" smtClean="0"/>
              <a:t>06-02-2024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1472277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904A9C-3FC4-45B2-A765-A206EC729EBD}" type="datetimeFigureOut">
              <a:rPr lang="en-IN" smtClean="0"/>
              <a:t>06-02-2024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2744469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17"/>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904A9C-3FC4-45B2-A765-A206EC729EBD}" type="datetimeFigureOut">
              <a:rPr lang="en-IN" smtClean="0"/>
              <a:t>06-02-2024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4267501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C904A9C-3FC4-45B2-A765-A206EC729EBD}" type="datetimeFigureOut">
              <a:rPr lang="en-IN" smtClean="0"/>
              <a:t>06-02-2024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3516984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C904A9C-3FC4-45B2-A765-A206EC729EBD}" type="datetimeFigureOut">
              <a:rPr lang="en-IN" smtClean="0"/>
              <a:t>06-02-2024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1149934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C904A9C-3FC4-45B2-A765-A206EC729EBD}" type="datetimeFigureOut">
              <a:rPr lang="en-IN" smtClean="0"/>
              <a:t>06-02-2024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2467706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904A9C-3FC4-45B2-A765-A206EC729EBD}" type="datetimeFigureOut">
              <a:rPr lang="en-IN" smtClean="0"/>
              <a:t>06-02-2024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2930394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67"/>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904A9C-3FC4-45B2-A765-A206EC729EBD}" type="datetimeFigureOut">
              <a:rPr lang="en-IN" smtClean="0"/>
              <a:t>06-02-2024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1271730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904A9C-3FC4-45B2-A765-A206EC729EBD}" type="datetimeFigureOut">
              <a:rPr lang="en-IN" smtClean="0"/>
              <a:t>06-02-2024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2835054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67"/>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904A9C-3FC4-45B2-A765-A206EC729EBD}" type="datetimeFigureOut">
              <a:rPr lang="en-IN" smtClean="0"/>
              <a:t>06-02-2024</a:t>
            </a:fld>
            <a:endParaRPr lang="en-IN"/>
          </a:p>
        </p:txBody>
      </p:sp>
      <p:sp>
        <p:nvSpPr>
          <p:cNvPr id="5" name="Footer Placeholder 4"/>
          <p:cNvSpPr>
            <a:spLocks noGrp="1"/>
          </p:cNvSpPr>
          <p:nvPr>
            <p:ph type="ftr" sz="quarter" idx="3"/>
          </p:nvPr>
        </p:nvSpPr>
        <p:spPr>
          <a:xfrm>
            <a:off x="4165600" y="6356367"/>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67"/>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6A2873-FC4F-4F61-A952-30BDA241D8FD}" type="slidenum">
              <a:rPr lang="en-IN" smtClean="0"/>
              <a:t>‹#›</a:t>
            </a:fld>
            <a:endParaRPr lang="en-IN"/>
          </a:p>
        </p:txBody>
      </p:sp>
    </p:spTree>
    <p:extLst>
      <p:ext uri="{BB962C8B-B14F-4D97-AF65-F5344CB8AC3E}">
        <p14:creationId xmlns:p14="http://schemas.microsoft.com/office/powerpoint/2010/main" val="1887472482"/>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20979" y="5288650"/>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8" y="5901987"/>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 xmlns:a16="http://schemas.microsoft.com/office/drawing/2014/main" id="{0983CA01-DED8-4A8A-82CA-5B1BE1DADB0C}"/>
              </a:ext>
            </a:extLst>
          </p:cNvPr>
          <p:cNvSpPr/>
          <p:nvPr/>
        </p:nvSpPr>
        <p:spPr>
          <a:xfrm flipV="1">
            <a:off x="9506858"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 xmlns:a16="http://schemas.microsoft.com/office/drawing/2014/main" id="{0983CA01-DED8-4A8A-82CA-5B1BE1DADB0C}"/>
              </a:ext>
            </a:extLst>
          </p:cNvPr>
          <p:cNvSpPr/>
          <p:nvPr/>
        </p:nvSpPr>
        <p:spPr>
          <a:xfrm flipH="1">
            <a:off x="7058137" y="-64960"/>
            <a:ext cx="5146563"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6" y="2025527"/>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3859753" cy="1538254"/>
          </a:xfrm>
          <a:prstGeom prst="rect">
            <a:avLst/>
          </a:prstGeom>
        </p:spPr>
      </p:pic>
      <p:sp>
        <p:nvSpPr>
          <p:cNvPr id="43" name="Right Triangle 42"/>
          <p:cNvSpPr/>
          <p:nvPr/>
        </p:nvSpPr>
        <p:spPr>
          <a:xfrm rot="10800000" flipV="1">
            <a:off x="9829798" y="5334001"/>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2"/>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2"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1981051" y="1562757"/>
            <a:ext cx="9210124" cy="4059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UNIVERSITY INSTITUTE OF ENGINEERING </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COMPUTER SCIENCE ENGINEERING</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endParaRPr lang="en-US" sz="2800" dirty="0" smtClean="0">
              <a:latin typeface="Times New Roman" panose="02020603050405020304" pitchFamily="18" charset="0"/>
              <a:ea typeface="Calibri" panose="020F0502020204030204" pitchFamily="34" charset="0"/>
              <a:cs typeface="Times New Roman" panose="02020603050405020304" pitchFamily="18" charset="0"/>
            </a:endParaRPr>
          </a:p>
          <a:p>
            <a:pPr algn="ctr"/>
            <a:r>
              <a:rPr lang="en-US" sz="2800" dirty="0" smtClean="0">
                <a:latin typeface="Times New Roman" panose="02020603050405020304" pitchFamily="18" charset="0"/>
                <a:ea typeface="Calibri" panose="020F0502020204030204" pitchFamily="34" charset="0"/>
                <a:cs typeface="Times New Roman" panose="02020603050405020304" pitchFamily="18" charset="0"/>
              </a:rPr>
              <a:t>Subject </a:t>
            </a:r>
            <a:r>
              <a:rPr lang="en-US" sz="2800" dirty="0">
                <a:latin typeface="Times New Roman" panose="02020603050405020304" pitchFamily="18" charset="0"/>
                <a:ea typeface="Calibri" panose="020F0502020204030204" pitchFamily="34" charset="0"/>
                <a:cs typeface="Times New Roman" panose="02020603050405020304" pitchFamily="18" charset="0"/>
              </a:rPr>
              <a:t>Name: </a:t>
            </a:r>
            <a:r>
              <a:rPr lang="en-US" sz="2800" dirty="0"/>
              <a:t>STATISTICAL METHODS USING R</a:t>
            </a:r>
          </a:p>
          <a:p>
            <a:pPr algn="ctr" defTabSz="622300">
              <a:lnSpc>
                <a:spcPct val="90000"/>
              </a:lnSpc>
              <a:spcBef>
                <a:spcPct val="0"/>
              </a:spcBef>
              <a:spcAft>
                <a:spcPct val="35000"/>
              </a:spcAft>
            </a:pPr>
            <a:r>
              <a:rPr lang="en-US" sz="2800" b="1" dirty="0" smtClean="0">
                <a:solidFill>
                  <a:prstClr val="black">
                    <a:lumMod val="85000"/>
                    <a:lumOff val="15000"/>
                  </a:prstClr>
                </a:solidFill>
                <a:latin typeface="Times New Roman" panose="02020603050405020304" pitchFamily="18" charset="0"/>
                <a:cs typeface="Times New Roman" panose="02020603050405020304" pitchFamily="18" charset="0"/>
              </a:rPr>
              <a:t>Subject </a:t>
            </a:r>
            <a:r>
              <a:rPr lang="en-US" sz="2800" b="1" dirty="0">
                <a:solidFill>
                  <a:prstClr val="black">
                    <a:lumMod val="85000"/>
                    <a:lumOff val="15000"/>
                  </a:prstClr>
                </a:solidFill>
                <a:latin typeface="Times New Roman" panose="02020603050405020304" pitchFamily="18" charset="0"/>
                <a:cs typeface="Times New Roman" panose="02020603050405020304" pitchFamily="18" charset="0"/>
              </a:rPr>
              <a:t>Code: </a:t>
            </a:r>
            <a:r>
              <a:rPr lang="en-US" sz="2800" b="1" dirty="0" smtClean="0"/>
              <a:t>20SMT-460</a:t>
            </a:r>
            <a:endParaRPr lang="en-US" sz="2800" b="1" dirty="0"/>
          </a:p>
          <a:p>
            <a:pPr lvl="0" algn="ctr" defTabSz="622300">
              <a:lnSpc>
                <a:spcPct val="90000"/>
              </a:lnSpc>
              <a:spcBef>
                <a:spcPct val="0"/>
              </a:spcBef>
              <a:spcAft>
                <a:spcPct val="35000"/>
              </a:spcAft>
            </a:pPr>
            <a:endParaRPr lang="en-US" sz="2800" b="1" dirty="0">
              <a:solidFill>
                <a:prstClr val="black">
                  <a:lumMod val="85000"/>
                  <a:lumOff val="15000"/>
                </a:prstClr>
              </a:solidFill>
              <a:latin typeface="Times New Roman" panose="02020603050405020304" pitchFamily="18" charset="0"/>
              <a:cs typeface="Times New Roman" panose="02020603050405020304" pitchFamily="18" charset="0"/>
            </a:endParaRPr>
          </a:p>
          <a:p>
            <a:pPr eaLnBrk="1" hangingPunct="1"/>
            <a:endParaRPr lang="en-US" sz="1600" dirty="0">
              <a:latin typeface="Raleway ExtraBold" pitchFamily="34" charset="-52"/>
            </a:endParaRPr>
          </a:p>
        </p:txBody>
      </p:sp>
      <p:sp>
        <p:nvSpPr>
          <p:cNvPr id="2" name="Slide Number Placeholder 1">
            <a:extLst>
              <a:ext uri="{FF2B5EF4-FFF2-40B4-BE49-F238E27FC236}">
                <a16:creationId xmlns="" xmlns:a16="http://schemas.microsoft.com/office/drawing/2014/main" id="{8A0519E1-1767-43F5-A1E2-EE338E6B3EB7}"/>
              </a:ext>
            </a:extLst>
          </p:cNvPr>
          <p:cNvSpPr>
            <a:spLocks noGrp="1"/>
          </p:cNvSpPr>
          <p:nvPr>
            <p:ph type="sldNum" sz="quarter" idx="12"/>
          </p:nvPr>
        </p:nvSpPr>
        <p:spPr/>
        <p:txBody>
          <a:bodyPr/>
          <a:lstStyle/>
          <a:p>
            <a:fld id="{BDCDBBEF-AA6C-4BA6-85B2-A17D7F280E38}" type="slidenum">
              <a:rPr lang="en-US" smtClean="0"/>
              <a:pPr/>
              <a:t>1</a:t>
            </a:fld>
            <a:endParaRPr lang="en-US"/>
          </a:p>
        </p:txBody>
      </p:sp>
      <p:sp>
        <p:nvSpPr>
          <p:cNvPr id="3" name="TextBox 2">
            <a:extLst>
              <a:ext uri="{FF2B5EF4-FFF2-40B4-BE49-F238E27FC236}">
                <a16:creationId xmlns="" xmlns:a16="http://schemas.microsoft.com/office/drawing/2014/main" id="{813440DA-C028-4712-B1AE-75666AED2160}"/>
              </a:ext>
            </a:extLst>
          </p:cNvPr>
          <p:cNvSpPr txBox="1"/>
          <p:nvPr/>
        </p:nvSpPr>
        <p:spPr>
          <a:xfrm>
            <a:off x="685802" y="6269779"/>
            <a:ext cx="184731" cy="369332"/>
          </a:xfrm>
          <a:prstGeom prst="rect">
            <a:avLst/>
          </a:prstGeom>
          <a:noFill/>
        </p:spPr>
        <p:txBody>
          <a:bodyPr wrap="none" rtlCol="0">
            <a:spAutoFit/>
          </a:bodyPr>
          <a:lstStyle/>
          <a:p>
            <a:endParaRPr lang="en-IN" dirty="0"/>
          </a:p>
        </p:txBody>
      </p:sp>
      <p:sp>
        <p:nvSpPr>
          <p:cNvPr id="4" name="TextBox 3">
            <a:extLst>
              <a:ext uri="{FF2B5EF4-FFF2-40B4-BE49-F238E27FC236}">
                <a16:creationId xmlns="" xmlns:a16="http://schemas.microsoft.com/office/drawing/2014/main" id="{56E4A2C1-B2FC-4744-AEE0-C648D144369B}"/>
              </a:ext>
            </a:extLst>
          </p:cNvPr>
          <p:cNvSpPr txBox="1"/>
          <p:nvPr/>
        </p:nvSpPr>
        <p:spPr>
          <a:xfrm>
            <a:off x="1597394" y="5977766"/>
            <a:ext cx="2467342" cy="830997"/>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Prepared By:</a:t>
            </a:r>
          </a:p>
          <a:p>
            <a:r>
              <a:rPr lang="en-US" sz="2400" dirty="0" smtClean="0">
                <a:latin typeface="Times New Roman" panose="02020603050405020304" pitchFamily="18" charset="0"/>
                <a:cs typeface="Times New Roman" panose="02020603050405020304" pitchFamily="18" charset="0"/>
              </a:rPr>
              <a:t>Ms. </a:t>
            </a:r>
            <a:r>
              <a:rPr lang="en-US" sz="2400" dirty="0" err="1" smtClean="0">
                <a:latin typeface="Times New Roman" panose="02020603050405020304" pitchFamily="18" charset="0"/>
                <a:cs typeface="Times New Roman" panose="02020603050405020304" pitchFamily="18" charset="0"/>
              </a:rPr>
              <a:t>Hardeep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Kaur</a:t>
            </a:r>
            <a:endParaRPr lang="en-US"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638945" y="4925829"/>
            <a:ext cx="2151615" cy="923330"/>
          </a:xfrm>
          <a:prstGeom prst="rect">
            <a:avLst/>
          </a:prstGeom>
          <a:noFill/>
        </p:spPr>
        <p:txBody>
          <a:bodyPr wrap="none" rtlCol="0">
            <a:spAutoFit/>
          </a:bodyPr>
          <a:lstStyle/>
          <a:p>
            <a:endParaRPr lang="en-IN" b="1" dirty="0" smtClean="0"/>
          </a:p>
          <a:p>
            <a:r>
              <a:rPr lang="en-US" b="1" dirty="0"/>
              <a:t>Discrete </a:t>
            </a:r>
            <a:r>
              <a:rPr lang="en-US" b="1" dirty="0" smtClean="0"/>
              <a:t>Distribution</a:t>
            </a:r>
          </a:p>
          <a:p>
            <a:r>
              <a:rPr lang="en-US" b="1" dirty="0" smtClean="0"/>
              <a:t>Mapped with CO</a:t>
            </a:r>
            <a:endParaRPr lang="en-IN" b="1" dirty="0"/>
          </a:p>
        </p:txBody>
      </p:sp>
    </p:spTree>
    <p:extLst>
      <p:ext uri="{BB962C8B-B14F-4D97-AF65-F5344CB8AC3E}">
        <p14:creationId xmlns:p14="http://schemas.microsoft.com/office/powerpoint/2010/main" val="20042819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Normal Distribution:</a:t>
            </a:r>
            <a:r>
              <a:rPr lang="en-US" dirty="0"/>
              <a:t> </a:t>
            </a:r>
          </a:p>
        </p:txBody>
      </p:sp>
      <p:sp>
        <p:nvSpPr>
          <p:cNvPr id="3" name="Content Placeholder 2"/>
          <p:cNvSpPr>
            <a:spLocks noGrp="1"/>
          </p:cNvSpPr>
          <p:nvPr>
            <p:ph idx="1"/>
          </p:nvPr>
        </p:nvSpPr>
        <p:spPr/>
        <p:txBody>
          <a:bodyPr/>
          <a:lstStyle/>
          <a:p>
            <a:r>
              <a:rPr lang="en-US" dirty="0" smtClean="0"/>
              <a:t>Also </a:t>
            </a:r>
            <a:r>
              <a:rPr lang="en-US" dirty="0"/>
              <a:t>known as the Gaussian distribution, it is a continuous distribution with a bell-shaped curve. It is widely used due to the Central Limit Theorem and its applicability to various real-world phenomena.</a:t>
            </a:r>
          </a:p>
          <a:p>
            <a:endParaRPr lang="en-US" dirty="0"/>
          </a:p>
          <a:p>
            <a:endParaRPr lang="en-US" dirty="0"/>
          </a:p>
        </p:txBody>
      </p:sp>
    </p:spTree>
    <p:extLst>
      <p:ext uri="{BB962C8B-B14F-4D97-AF65-F5344CB8AC3E}">
        <p14:creationId xmlns:p14="http://schemas.microsoft.com/office/powerpoint/2010/main" val="3215013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1504" y="622300"/>
            <a:ext cx="11055836" cy="557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2511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14400"/>
            <a:ext cx="10972800" cy="1054100"/>
          </a:xfrm>
        </p:spPr>
        <p:txBody>
          <a:bodyPr>
            <a:normAutofit/>
          </a:bodyPr>
          <a:lstStyle/>
          <a:p>
            <a:r>
              <a:rPr lang="en-US" b="1" dirty="0"/>
              <a:t>Introduction to Probability Distributions:</a:t>
            </a:r>
            <a:endParaRPr lang="en-IN" b="1" dirty="0"/>
          </a:p>
        </p:txBody>
      </p:sp>
      <p:sp>
        <p:nvSpPr>
          <p:cNvPr id="3" name="Content Placeholder 2"/>
          <p:cNvSpPr>
            <a:spLocks noGrp="1"/>
          </p:cNvSpPr>
          <p:nvPr>
            <p:ph idx="1"/>
          </p:nvPr>
        </p:nvSpPr>
        <p:spPr>
          <a:xfrm>
            <a:off x="609600" y="2057400"/>
            <a:ext cx="10972800" cy="4068769"/>
          </a:xfrm>
        </p:spPr>
        <p:txBody>
          <a:bodyPr>
            <a:normAutofit/>
          </a:bodyPr>
          <a:lstStyle/>
          <a:p>
            <a:pPr marL="0" indent="0">
              <a:buNone/>
            </a:pPr>
            <a:endParaRPr lang="en-US" dirty="0"/>
          </a:p>
          <a:p>
            <a:r>
              <a:rPr lang="en-US" dirty="0"/>
              <a:t>Probability distributions are mathematical functions that describe the likelihood of different outcomes in a random experiment. These distributions play a crucial role in statistics, providing a framework for understanding and modeling uncertainty in various real-world </a:t>
            </a:r>
            <a:r>
              <a:rPr lang="en-US" dirty="0" smtClean="0"/>
              <a:t>scenarios.</a:t>
            </a:r>
            <a:endParaRPr lang="en-US" dirty="0"/>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6" y="24501"/>
            <a:ext cx="2560687" cy="1020528"/>
          </a:xfrm>
          <a:prstGeom prst="rect">
            <a:avLst/>
          </a:prstGeom>
        </p:spPr>
      </p:pic>
      <p:sp>
        <p:nvSpPr>
          <p:cNvPr id="5" name="Right Triangle 4"/>
          <p:cNvSpPr/>
          <p:nvPr/>
        </p:nvSpPr>
        <p:spPr>
          <a:xfrm rot="10800000" flipV="1">
            <a:off x="9829798" y="5334001"/>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98831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Discrete Probability Distribution:</a:t>
            </a:r>
            <a:endParaRPr lang="en-US" dirty="0"/>
          </a:p>
        </p:txBody>
      </p:sp>
      <p:sp>
        <p:nvSpPr>
          <p:cNvPr id="3" name="Content Placeholder 2"/>
          <p:cNvSpPr>
            <a:spLocks noGrp="1"/>
          </p:cNvSpPr>
          <p:nvPr>
            <p:ph idx="1"/>
          </p:nvPr>
        </p:nvSpPr>
        <p:spPr/>
        <p:txBody>
          <a:bodyPr>
            <a:normAutofit lnSpcReduction="10000"/>
          </a:bodyPr>
          <a:lstStyle/>
          <a:p>
            <a:endParaRPr lang="en-US" dirty="0"/>
          </a:p>
          <a:p>
            <a:r>
              <a:rPr lang="en-US" dirty="0"/>
              <a:t>In a discrete probability distribution, the random variable can only take on distinct, separate values. These values often represent outcomes of events, and the probability of each outcome is assigned a specific value. Discrete distributions are commonly used when dealing with countable outcomes or events with clear boundaries. Examples of discrete distributions include the Bernoulli distribution, Binomial distribution, Poisson distribution, and others.</a:t>
            </a:r>
          </a:p>
          <a:p>
            <a:endParaRPr lang="en-US" dirty="0"/>
          </a:p>
        </p:txBody>
      </p:sp>
    </p:spTree>
    <p:extLst>
      <p:ext uri="{BB962C8B-B14F-4D97-AF65-F5344CB8AC3E}">
        <p14:creationId xmlns:p14="http://schemas.microsoft.com/office/powerpoint/2010/main" val="2871229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Bernoulli Distribution:</a:t>
            </a:r>
          </a:p>
        </p:txBody>
      </p:sp>
      <p:sp>
        <p:nvSpPr>
          <p:cNvPr id="3" name="Content Placeholder 2"/>
          <p:cNvSpPr>
            <a:spLocks noGrp="1"/>
          </p:cNvSpPr>
          <p:nvPr>
            <p:ph idx="1"/>
          </p:nvPr>
        </p:nvSpPr>
        <p:spPr/>
        <p:txBody>
          <a:bodyPr/>
          <a:lstStyle/>
          <a:p>
            <a:r>
              <a:rPr lang="en-US" dirty="0"/>
              <a:t> Models a single binary experiment with two possible outcomes (success or failure) and assigns probabilities to each outcome.</a:t>
            </a:r>
          </a:p>
          <a:p>
            <a:pPr marL="0" indent="0">
              <a:buNone/>
            </a:pPr>
            <a:endParaRPr lang="en-US" dirty="0"/>
          </a:p>
        </p:txBody>
      </p:sp>
    </p:spTree>
    <p:extLst>
      <p:ext uri="{BB962C8B-B14F-4D97-AF65-F5344CB8AC3E}">
        <p14:creationId xmlns:p14="http://schemas.microsoft.com/office/powerpoint/2010/main" val="2765793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Binomial Distribution:</a:t>
            </a:r>
            <a:endParaRPr lang="en-US" dirty="0"/>
          </a:p>
        </p:txBody>
      </p:sp>
      <p:sp>
        <p:nvSpPr>
          <p:cNvPr id="3" name="Content Placeholder 2"/>
          <p:cNvSpPr>
            <a:spLocks noGrp="1"/>
          </p:cNvSpPr>
          <p:nvPr>
            <p:ph idx="1"/>
          </p:nvPr>
        </p:nvSpPr>
        <p:spPr/>
        <p:txBody>
          <a:bodyPr/>
          <a:lstStyle/>
          <a:p>
            <a:r>
              <a:rPr lang="en-US" dirty="0"/>
              <a:t> Describes the number of successes in a fixed number of independent, identical Bernoulli trials.</a:t>
            </a:r>
          </a:p>
          <a:p>
            <a:pPr marL="0" indent="0">
              <a:buNone/>
            </a:pPr>
            <a:endParaRPr lang="en-US" dirty="0"/>
          </a:p>
        </p:txBody>
      </p:sp>
    </p:spTree>
    <p:extLst>
      <p:ext uri="{BB962C8B-B14F-4D97-AF65-F5344CB8AC3E}">
        <p14:creationId xmlns:p14="http://schemas.microsoft.com/office/powerpoint/2010/main" val="3087706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Poisson Distribution:</a:t>
            </a:r>
            <a:r>
              <a:rPr lang="en-US" dirty="0"/>
              <a:t> </a:t>
            </a:r>
          </a:p>
        </p:txBody>
      </p:sp>
      <p:sp>
        <p:nvSpPr>
          <p:cNvPr id="3" name="Content Placeholder 2"/>
          <p:cNvSpPr>
            <a:spLocks noGrp="1"/>
          </p:cNvSpPr>
          <p:nvPr>
            <p:ph idx="1"/>
          </p:nvPr>
        </p:nvSpPr>
        <p:spPr/>
        <p:txBody>
          <a:bodyPr/>
          <a:lstStyle/>
          <a:p>
            <a:r>
              <a:rPr lang="en-US" dirty="0" smtClean="0"/>
              <a:t>Models </a:t>
            </a:r>
            <a:r>
              <a:rPr lang="en-US" dirty="0"/>
              <a:t>the number of events that occur in a fixed interval of time or space when the events are rare and random.</a:t>
            </a:r>
          </a:p>
        </p:txBody>
      </p:sp>
    </p:spTree>
    <p:extLst>
      <p:ext uri="{BB962C8B-B14F-4D97-AF65-F5344CB8AC3E}">
        <p14:creationId xmlns:p14="http://schemas.microsoft.com/office/powerpoint/2010/main" val="4021137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Continuous Probability Distribution:</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In </a:t>
            </a:r>
            <a:r>
              <a:rPr lang="en-US" dirty="0"/>
              <a:t>contrast, a continuous probability distribution deals with random variables that can take any value within a specified range. Continuous distributions are often used when measuring quantities that can take on an infinite number of values. The probability of any specific value occurring in a continuous distribution is infinitesimally small, and instead, probabilities are assigned to intervals. Examples of continuous distributions include the Uniform distribution, Exponential distribution, and Normal distribution.</a:t>
            </a:r>
          </a:p>
          <a:p>
            <a:endParaRPr lang="en-US" dirty="0"/>
          </a:p>
        </p:txBody>
      </p:sp>
    </p:spTree>
    <p:extLst>
      <p:ext uri="{BB962C8B-B14F-4D97-AF65-F5344CB8AC3E}">
        <p14:creationId xmlns:p14="http://schemas.microsoft.com/office/powerpoint/2010/main" val="882630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Uniform Distribution:</a:t>
            </a:r>
            <a:endParaRPr lang="en-US" dirty="0"/>
          </a:p>
        </p:txBody>
      </p:sp>
      <p:sp>
        <p:nvSpPr>
          <p:cNvPr id="3" name="Content Placeholder 2"/>
          <p:cNvSpPr>
            <a:spLocks noGrp="1"/>
          </p:cNvSpPr>
          <p:nvPr>
            <p:ph idx="1"/>
          </p:nvPr>
        </p:nvSpPr>
        <p:spPr/>
        <p:txBody>
          <a:bodyPr>
            <a:normAutofit/>
          </a:bodyPr>
          <a:lstStyle/>
          <a:p>
            <a:r>
              <a:rPr lang="en-US" dirty="0"/>
              <a:t> Represents a continuous random variable where each value within the range has an equal probability of occurring</a:t>
            </a:r>
            <a:r>
              <a:rPr lang="en-US" dirty="0" smtClean="0"/>
              <a:t>.</a:t>
            </a:r>
            <a:endParaRPr lang="en-US" dirty="0"/>
          </a:p>
        </p:txBody>
      </p:sp>
    </p:spTree>
    <p:extLst>
      <p:ext uri="{BB962C8B-B14F-4D97-AF65-F5344CB8AC3E}">
        <p14:creationId xmlns:p14="http://schemas.microsoft.com/office/powerpoint/2010/main" val="781265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Exponential </a:t>
            </a:r>
            <a:r>
              <a:rPr lang="en-US" b="1" dirty="0"/>
              <a:t>Distribution:</a:t>
            </a:r>
            <a:r>
              <a:rPr lang="en-US" dirty="0"/>
              <a:t> </a:t>
            </a:r>
          </a:p>
        </p:txBody>
      </p:sp>
      <p:sp>
        <p:nvSpPr>
          <p:cNvPr id="3" name="Content Placeholder 2"/>
          <p:cNvSpPr>
            <a:spLocks noGrp="1"/>
          </p:cNvSpPr>
          <p:nvPr>
            <p:ph idx="1"/>
          </p:nvPr>
        </p:nvSpPr>
        <p:spPr/>
        <p:txBody>
          <a:bodyPr/>
          <a:lstStyle/>
          <a:p>
            <a:r>
              <a:rPr lang="en-US" dirty="0" smtClean="0"/>
              <a:t>Models </a:t>
            </a:r>
            <a:r>
              <a:rPr lang="en-US" dirty="0"/>
              <a:t>the time between independent events occurring at a constant rate.</a:t>
            </a:r>
          </a:p>
          <a:p>
            <a:pPr marL="0" indent="0">
              <a:buNone/>
            </a:pPr>
            <a:endParaRPr lang="en-US" dirty="0"/>
          </a:p>
        </p:txBody>
      </p:sp>
    </p:spTree>
    <p:extLst>
      <p:ext uri="{BB962C8B-B14F-4D97-AF65-F5344CB8AC3E}">
        <p14:creationId xmlns:p14="http://schemas.microsoft.com/office/powerpoint/2010/main" val="22861232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1894</TotalTime>
  <Words>336</Words>
  <Application>Microsoft Office PowerPoint</Application>
  <PresentationFormat>Custom</PresentationFormat>
  <Paragraphs>32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Introduction to Probability Distributions:</vt:lpstr>
      <vt:lpstr>Discrete Probability Distribution:</vt:lpstr>
      <vt:lpstr>Bernoulli Distribution:</vt:lpstr>
      <vt:lpstr>Binomial Distribution:</vt:lpstr>
      <vt:lpstr>Poisson Distribution: </vt:lpstr>
      <vt:lpstr>Continuous Probability Distribution: </vt:lpstr>
      <vt:lpstr>Uniform Distribution:</vt:lpstr>
      <vt:lpstr>Exponential Distribution: </vt:lpstr>
      <vt:lpstr>Normal Distribution: </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dc:creator>
  <cp:lastModifiedBy>Windows User</cp:lastModifiedBy>
  <cp:revision>76</cp:revision>
  <dcterms:created xsi:type="dcterms:W3CDTF">2022-02-18T00:35:21Z</dcterms:created>
  <dcterms:modified xsi:type="dcterms:W3CDTF">2024-02-06T17:42:12Z</dcterms:modified>
</cp:coreProperties>
</file>