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=""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Discrete </a:t>
            </a:r>
            <a:r>
              <a:rPr lang="en-US" b="1" dirty="0" smtClean="0"/>
              <a:t>Distribution</a:t>
            </a:r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3" y="1143001"/>
            <a:ext cx="10533789" cy="315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0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present chapter we will discuss theoretical </a:t>
            </a:r>
            <a:r>
              <a:rPr lang="en-US" dirty="0" smtClean="0"/>
              <a:t>discrete distributions </a:t>
            </a:r>
            <a:r>
              <a:rPr lang="en-US" dirty="0"/>
              <a:t>in which variables are distributed according to some </a:t>
            </a:r>
            <a:r>
              <a:rPr lang="en-US" dirty="0" smtClean="0"/>
              <a:t>definite probability </a:t>
            </a:r>
            <a:r>
              <a:rPr lang="en-US" dirty="0"/>
              <a:t>law which can be </a:t>
            </a:r>
            <a:r>
              <a:rPr lang="en-US" dirty="0" smtClean="0"/>
              <a:t>expressed </a:t>
            </a:r>
            <a:r>
              <a:rPr lang="en-US" dirty="0"/>
              <a:t>mathematically.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present study </a:t>
            </a:r>
            <a:r>
              <a:rPr lang="en-US" dirty="0" smtClean="0"/>
              <a:t>will also </a:t>
            </a:r>
            <a:r>
              <a:rPr lang="en-US" dirty="0"/>
              <a:t>enable us to fit a </a:t>
            </a:r>
            <a:r>
              <a:rPr lang="en-US" dirty="0" smtClean="0"/>
              <a:t>mathematical model </a:t>
            </a:r>
            <a:r>
              <a:rPr lang="en-US" dirty="0"/>
              <a:t>or a function of the form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p(x) </a:t>
            </a:r>
            <a:r>
              <a:rPr lang="en-US" dirty="0" smtClean="0"/>
              <a:t>to the </a:t>
            </a:r>
            <a:r>
              <a:rPr lang="en-US" dirty="0"/>
              <a:t>observed data.</a:t>
            </a:r>
            <a:endParaRPr lang="en-US" i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3"/>
            <a:ext cx="10515600" cy="1325563"/>
          </a:xfrm>
        </p:spPr>
        <p:txBody>
          <a:bodyPr/>
          <a:lstStyle/>
          <a:p>
            <a:r>
              <a:rPr lang="en-US" dirty="0"/>
              <a:t>Bernoulli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8"/>
            <a:ext cx="10515600" cy="43873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random </a:t>
            </a:r>
            <a:r>
              <a:rPr lang="en-US" dirty="0"/>
              <a:t>variable </a:t>
            </a:r>
            <a:r>
              <a:rPr lang="en-US" i="1" dirty="0"/>
              <a:t>X </a:t>
            </a:r>
            <a:r>
              <a:rPr lang="en-US" dirty="0"/>
              <a:t>which takes two </a:t>
            </a:r>
            <a:r>
              <a:rPr lang="en-US" dirty="0" smtClean="0"/>
              <a:t>values 0 </a:t>
            </a:r>
            <a:r>
              <a:rPr lang="en-US" dirty="0"/>
              <a:t>and </a:t>
            </a:r>
            <a:r>
              <a:rPr lang="en-US" dirty="0" smtClean="0"/>
              <a:t>1 </a:t>
            </a:r>
            <a:r>
              <a:rPr lang="en-US" dirty="0"/>
              <a:t>with probabilities </a:t>
            </a:r>
            <a:r>
              <a:rPr lang="en-US" i="1" dirty="0"/>
              <a:t>q </a:t>
            </a:r>
            <a:r>
              <a:rPr lang="en-US" dirty="0"/>
              <a:t>and </a:t>
            </a:r>
            <a:r>
              <a:rPr lang="en-US" i="1" dirty="0"/>
              <a:t>p </a:t>
            </a:r>
            <a:r>
              <a:rPr lang="en-US" dirty="0"/>
              <a:t>respectively. 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i.e</a:t>
            </a:r>
            <a:r>
              <a:rPr lang="en-US" i="1" dirty="0" smtClean="0"/>
              <a:t> . </a:t>
            </a:r>
            <a:r>
              <a:rPr lang="en-US" i="1" dirty="0"/>
              <a:t>P (X </a:t>
            </a:r>
            <a:r>
              <a:rPr lang="en-US" dirty="0"/>
              <a:t>= </a:t>
            </a:r>
            <a:r>
              <a:rPr lang="en-US" dirty="0" smtClean="0"/>
              <a:t>1) </a:t>
            </a:r>
            <a:r>
              <a:rPr lang="en-US" dirty="0"/>
              <a:t>= </a:t>
            </a:r>
            <a:r>
              <a:rPr lang="en-US" i="1" dirty="0" smtClean="0"/>
              <a:t>p,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P(X </a:t>
            </a:r>
            <a:r>
              <a:rPr lang="en-US" dirty="0"/>
              <a:t>= 0) = </a:t>
            </a:r>
            <a:r>
              <a:rPr lang="en-US" i="1" dirty="0" smtClean="0"/>
              <a:t>q; </a:t>
            </a:r>
            <a:r>
              <a:rPr lang="en-US" i="1" dirty="0"/>
              <a:t>q </a:t>
            </a:r>
            <a:r>
              <a:rPr lang="en-US" dirty="0" smtClean="0"/>
              <a:t>=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i="1" dirty="0" smtClean="0"/>
              <a:t>–p</a:t>
            </a:r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called a </a:t>
            </a:r>
            <a:r>
              <a:rPr lang="en-US" i="1" dirty="0" smtClean="0"/>
              <a:t>Bernoulli </a:t>
            </a:r>
            <a:r>
              <a:rPr lang="en-US" i="1" dirty="0" err="1" smtClean="0"/>
              <a:t>variate</a:t>
            </a:r>
            <a:r>
              <a:rPr lang="en-US" i="1" dirty="0" smtClean="0"/>
              <a:t> </a:t>
            </a:r>
            <a:r>
              <a:rPr lang="en-US" dirty="0"/>
              <a:t>and is said to have </a:t>
            </a:r>
            <a:r>
              <a:rPr lang="en-US" dirty="0" smtClean="0"/>
              <a:t>a Bernoulli </a:t>
            </a:r>
            <a:r>
              <a:rPr lang="en-US" dirty="0"/>
              <a:t>distribution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Remark: Sometimes the </a:t>
            </a:r>
            <a:r>
              <a:rPr lang="en-US" dirty="0"/>
              <a:t>two values are +</a:t>
            </a:r>
            <a:r>
              <a:rPr lang="en-US" dirty="0" smtClean="0"/>
              <a:t>1, -1 </a:t>
            </a:r>
            <a:r>
              <a:rPr lang="en-US" dirty="0"/>
              <a:t>instead of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0.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11500"/>
            <a:ext cx="7372350" cy="204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9800" y="1816100"/>
            <a:ext cx="941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Probability Mass Function (PMF):</a:t>
            </a:r>
            <a:r>
              <a:rPr lang="en-US" dirty="0"/>
              <a:t> The probability mass function of a Bernoulli-distributed random variable is defined as follows: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6" y="749301"/>
            <a:ext cx="10930754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11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8" y="291706"/>
            <a:ext cx="11171042" cy="600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2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ms.cuchd.in/pluginfile.php/1833751/mod_page/content/4/image%20%283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71600"/>
            <a:ext cx="10566399" cy="359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6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206500"/>
            <a:ext cx="9540335" cy="394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26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2" y="1536700"/>
            <a:ext cx="10042977" cy="312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0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182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Introduction</vt:lpstr>
      <vt:lpstr>Bernoulli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75</cp:revision>
  <dcterms:created xsi:type="dcterms:W3CDTF">2022-02-18T00:35:21Z</dcterms:created>
  <dcterms:modified xsi:type="dcterms:W3CDTF">2024-02-06T17:51:15Z</dcterms:modified>
</cp:coreProperties>
</file>