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7" r:id="rId2"/>
    <p:sldId id="259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xmlns="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2" autoAdjust="0"/>
  </p:normalViewPr>
  <p:slideViewPr>
    <p:cSldViewPr snapToGrid="0">
      <p:cViewPr>
        <p:scale>
          <a:sx n="75" d="100"/>
          <a:sy n="75" d="100"/>
        </p:scale>
        <p:origin x="-540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1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94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27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46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0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8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9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0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39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3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05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7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0979" y="5288650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8" y="5901987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8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58137" y="-64960"/>
            <a:ext cx="5146563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6" y="2025527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2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2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7"/>
            <a:ext cx="9210124" cy="405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/>
              <a:t>STATISTICAL METHODS USING R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</a:t>
            </a: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 </a:t>
            </a:r>
            <a:r>
              <a:rPr lang="en-US" sz="2800" b="1" dirty="0" smtClean="0"/>
              <a:t>20SMT-460</a:t>
            </a:r>
            <a:endParaRPr lang="en-US" sz="2800" b="1" dirty="0"/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13440DA-C028-4712-B1AE-75666AED2160}"/>
              </a:ext>
            </a:extLst>
          </p:cNvPr>
          <p:cNvSpPr txBox="1"/>
          <p:nvPr/>
        </p:nvSpPr>
        <p:spPr>
          <a:xfrm>
            <a:off x="685802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E4A2C1-B2FC-4744-AEE0-C648D144369B}"/>
              </a:ext>
            </a:extLst>
          </p:cNvPr>
          <p:cNvSpPr txBox="1"/>
          <p:nvPr/>
        </p:nvSpPr>
        <p:spPr>
          <a:xfrm>
            <a:off x="1597394" y="5977766"/>
            <a:ext cx="2467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Hardeep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Kaur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945" y="4925829"/>
            <a:ext cx="2151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 smtClean="0"/>
          </a:p>
          <a:p>
            <a:r>
              <a:rPr lang="en-US" b="1" dirty="0"/>
              <a:t>Discrete </a:t>
            </a:r>
            <a:r>
              <a:rPr lang="en-US" b="1" dirty="0" smtClean="0"/>
              <a:t>Distribution</a:t>
            </a:r>
          </a:p>
          <a:p>
            <a:r>
              <a:rPr lang="en-US" b="1" dirty="0" smtClean="0"/>
              <a:t>Mapped with CO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Binomial </a:t>
            </a:r>
            <a:r>
              <a:rPr lang="en-US" sz="2400" dirty="0"/>
              <a:t>distribution </a:t>
            </a:r>
            <a:r>
              <a:rPr lang="en-US" sz="2400" dirty="0" smtClean="0"/>
              <a:t>was discovered </a:t>
            </a:r>
            <a:r>
              <a:rPr lang="en-US" sz="2400" dirty="0"/>
              <a:t>by </a:t>
            </a:r>
            <a:r>
              <a:rPr lang="en-US" sz="2400" dirty="0" smtClean="0"/>
              <a:t>James Bernoulli </a:t>
            </a:r>
            <a:r>
              <a:rPr lang="en-US" sz="2400" dirty="0"/>
              <a:t>(1654-1705) in the year 1700 and was first published posthumously </a:t>
            </a:r>
            <a:r>
              <a:rPr lang="en-US" sz="2400" dirty="0" smtClean="0"/>
              <a:t>in 1713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/>
              <a:t>eight years after his death).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Let </a:t>
            </a:r>
            <a:r>
              <a:rPr lang="en-US" sz="2400" dirty="0"/>
              <a:t>a </a:t>
            </a:r>
            <a:r>
              <a:rPr lang="en-US" sz="2400" dirty="0" smtClean="0"/>
              <a:t>random </a:t>
            </a:r>
            <a:r>
              <a:rPr lang="en-US" sz="2400" dirty="0"/>
              <a:t>experiment be </a:t>
            </a:r>
            <a:r>
              <a:rPr lang="en-US" sz="2400" dirty="0" smtClean="0"/>
              <a:t>performed repeatedly </a:t>
            </a:r>
            <a:r>
              <a:rPr lang="en-US" sz="2400" dirty="0"/>
              <a:t>and let the occurrence of an event in </a:t>
            </a:r>
            <a:r>
              <a:rPr lang="en-US" sz="2400" dirty="0" smtClean="0"/>
              <a:t>a trial </a:t>
            </a:r>
            <a:r>
              <a:rPr lang="en-US" sz="2400" dirty="0"/>
              <a:t>be called a success and </a:t>
            </a:r>
            <a:r>
              <a:rPr lang="en-US" sz="2400" dirty="0" smtClean="0"/>
              <a:t>its non-occurrence </a:t>
            </a:r>
            <a:r>
              <a:rPr lang="en-US" sz="2400" dirty="0"/>
              <a:t>a failure. Consider a set </a:t>
            </a:r>
            <a:r>
              <a:rPr lang="en-US" sz="2400" dirty="0" smtClean="0"/>
              <a:t>of n independent </a:t>
            </a:r>
            <a:r>
              <a:rPr lang="en-US" sz="2400" dirty="0" err="1"/>
              <a:t>Bernoullian</a:t>
            </a:r>
            <a:r>
              <a:rPr lang="en-US" sz="2400" dirty="0"/>
              <a:t> trials </a:t>
            </a:r>
            <a:r>
              <a:rPr lang="en-US" sz="2400" i="1" dirty="0" smtClean="0"/>
              <a:t>(n </a:t>
            </a:r>
            <a:r>
              <a:rPr lang="en-US" sz="2400" dirty="0" smtClean="0"/>
              <a:t>being </a:t>
            </a:r>
            <a:r>
              <a:rPr lang="en-US" sz="2400" dirty="0"/>
              <a:t>finite), in w</a:t>
            </a:r>
            <a:r>
              <a:rPr lang="en-US" sz="2400" dirty="0" smtClean="0"/>
              <a:t>hich </a:t>
            </a:r>
            <a:r>
              <a:rPr lang="en-US" sz="2400" dirty="0"/>
              <a:t>the probability </a:t>
            </a:r>
            <a:r>
              <a:rPr lang="en-US" sz="2400" i="1" dirty="0"/>
              <a:t>'p' </a:t>
            </a:r>
            <a:r>
              <a:rPr lang="en-US" sz="2400" dirty="0"/>
              <a:t>of success in any trial is constant for </a:t>
            </a:r>
            <a:r>
              <a:rPr lang="en-US" sz="2400" dirty="0" smtClean="0"/>
              <a:t>each trial</a:t>
            </a:r>
            <a:r>
              <a:rPr lang="en-US" sz="2400" dirty="0"/>
              <a:t>. Then </a:t>
            </a:r>
            <a:r>
              <a:rPr lang="en-US" sz="2400" i="1" dirty="0"/>
              <a:t>q </a:t>
            </a:r>
            <a:r>
              <a:rPr lang="en-US" sz="2400" dirty="0"/>
              <a:t>= 1 - </a:t>
            </a:r>
            <a:r>
              <a:rPr lang="en-US" sz="2400" i="1" dirty="0"/>
              <a:t>p, </a:t>
            </a:r>
            <a:r>
              <a:rPr lang="en-US" sz="2400" dirty="0"/>
              <a:t>is the probability of failure </a:t>
            </a:r>
            <a:r>
              <a:rPr lang="en-US" sz="2400" dirty="0" smtClean="0"/>
              <a:t>in any </a:t>
            </a:r>
            <a:r>
              <a:rPr lang="en-US" sz="2400" dirty="0"/>
              <a:t>trial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46" y="863600"/>
            <a:ext cx="9736106" cy="429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76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67" y="965200"/>
            <a:ext cx="11209463" cy="394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25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76" y="575775"/>
            <a:ext cx="10376824" cy="456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28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72358"/>
            <a:ext cx="8292203" cy="618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30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12" y="635000"/>
            <a:ext cx="11012914" cy="477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71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lms.cuchd.in/pluginfile.php/2178193/mod_page/content/5/image%20%2813%2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14400"/>
            <a:ext cx="11729398" cy="40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72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</TotalTime>
  <Words>148</Words>
  <Application>Microsoft Office PowerPoint</Application>
  <PresentationFormat>Custom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Binomial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Windows User</cp:lastModifiedBy>
  <cp:revision>76</cp:revision>
  <dcterms:created xsi:type="dcterms:W3CDTF">2022-02-18T00:35:21Z</dcterms:created>
  <dcterms:modified xsi:type="dcterms:W3CDTF">2024-02-06T17:58:29Z</dcterms:modified>
</cp:coreProperties>
</file>