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3"/>
  </p:notesMasterIdLst>
  <p:sldIdLst>
    <p:sldId id="380" r:id="rId2"/>
    <p:sldId id="495" r:id="rId3"/>
    <p:sldId id="450" r:id="rId4"/>
    <p:sldId id="438" r:id="rId5"/>
    <p:sldId id="473" r:id="rId6"/>
    <p:sldId id="467" r:id="rId7"/>
    <p:sldId id="479" r:id="rId8"/>
    <p:sldId id="477" r:id="rId9"/>
    <p:sldId id="475" r:id="rId10"/>
    <p:sldId id="457" r:id="rId11"/>
    <p:sldId id="414" r:id="rId12"/>
    <p:sldId id="419" r:id="rId13"/>
    <p:sldId id="480" r:id="rId14"/>
    <p:sldId id="468" r:id="rId15"/>
    <p:sldId id="460" r:id="rId16"/>
    <p:sldId id="433" r:id="rId17"/>
    <p:sldId id="453" r:id="rId18"/>
    <p:sldId id="482" r:id="rId19"/>
    <p:sldId id="483" r:id="rId20"/>
    <p:sldId id="484" r:id="rId21"/>
    <p:sldId id="485" r:id="rId22"/>
    <p:sldId id="486" r:id="rId23"/>
    <p:sldId id="487" r:id="rId24"/>
    <p:sldId id="488" r:id="rId25"/>
    <p:sldId id="489" r:id="rId26"/>
    <p:sldId id="490" r:id="rId27"/>
    <p:sldId id="491" r:id="rId28"/>
    <p:sldId id="492" r:id="rId29"/>
    <p:sldId id="493" r:id="rId30"/>
    <p:sldId id="494" r:id="rId31"/>
    <p:sldId id="48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59" autoAdjust="0"/>
    <p:restoredTop sz="84875" autoAdjust="0"/>
  </p:normalViewPr>
  <p:slideViewPr>
    <p:cSldViewPr snapToGrid="0">
      <p:cViewPr varScale="1">
        <p:scale>
          <a:sx n="59" d="100"/>
          <a:sy n="59" d="100"/>
        </p:scale>
        <p:origin x="-1134" y="-7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E4DC8A-0269-4B0F-8D7C-B3EBE05B75B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0B09164-3635-4F57-BDFF-F431FDAAB3E9}">
      <dgm:prSet custT="1"/>
      <dgm:spPr>
        <a:solidFill>
          <a:srgbClr val="C00000"/>
        </a:solidFill>
      </dgm:spPr>
      <dgm:t>
        <a:bodyPr/>
        <a:lstStyle/>
        <a:p>
          <a:pPr rtl="0"/>
          <a:r>
            <a:rPr lang="en-US" sz="1800" b="1" dirty="0"/>
            <a:t>Analytical Reasoning </a:t>
          </a:r>
        </a:p>
      </dgm:t>
    </dgm:pt>
    <dgm:pt modelId="{833CA28A-3165-410C-BF45-14916C23568F}" type="parTrans" cxnId="{612F73BD-9AA8-4BE7-8A26-180D0F8709C5}">
      <dgm:prSet/>
      <dgm:spPr/>
      <dgm:t>
        <a:bodyPr/>
        <a:lstStyle/>
        <a:p>
          <a:endParaRPr lang="en-US" sz="1600" b="1"/>
        </a:p>
      </dgm:t>
    </dgm:pt>
    <dgm:pt modelId="{360FEAA3-D3E1-417D-A2A2-9AE39EF02038}" type="sibTrans" cxnId="{612F73BD-9AA8-4BE7-8A26-180D0F8709C5}">
      <dgm:prSet/>
      <dgm:spPr/>
      <dgm:t>
        <a:bodyPr/>
        <a:lstStyle/>
        <a:p>
          <a:endParaRPr lang="en-US" sz="1600" b="1"/>
        </a:p>
      </dgm:t>
    </dgm:pt>
    <dgm:pt modelId="{FAF7CFB3-57C5-4795-B005-90CD8A960588}">
      <dgm:prSet custT="1">
        <dgm:style>
          <a:lnRef idx="2">
            <a:schemeClr val="accent4"/>
          </a:lnRef>
          <a:fillRef idx="1">
            <a:schemeClr val="lt1"/>
          </a:fillRef>
          <a:effectRef idx="0">
            <a:schemeClr val="accent4"/>
          </a:effectRef>
          <a:fontRef idx="minor">
            <a:schemeClr val="dk1"/>
          </a:fontRef>
        </dgm:style>
      </dgm:prSet>
      <dgm:spPr>
        <a:ln/>
      </dgm:spPr>
      <dgm:t>
        <a:bodyPr/>
        <a:lstStyle/>
        <a:p>
          <a:pPr rtl="0"/>
          <a:r>
            <a:rPr lang="en-US" sz="1800" b="0" i="0" u="none">
              <a:latin typeface="Times New Roman" panose="02020603050405020304" pitchFamily="18" charset="0"/>
              <a:cs typeface="Times New Roman" panose="02020603050405020304" pitchFamily="18" charset="0"/>
            </a:rPr>
            <a:t>Mirror images concept &amp; Practice from PPT</a:t>
          </a:r>
          <a:endParaRPr lang="en-US" sz="1800" b="1" dirty="0">
            <a:solidFill>
              <a:schemeClr val="tx1"/>
            </a:solidFill>
            <a:latin typeface="Times New Roman" panose="02020603050405020304" pitchFamily="18" charset="0"/>
            <a:cs typeface="Times New Roman" panose="02020603050405020304" pitchFamily="18" charset="0"/>
          </a:endParaRPr>
        </a:p>
      </dgm:t>
    </dgm:pt>
    <dgm:pt modelId="{0BC94A4F-36F0-4887-B9B6-848F252A3355}" type="sibTrans" cxnId="{8BEEE969-536A-4F86-9472-9FF6CCD09145}">
      <dgm:prSet/>
      <dgm:spPr/>
      <dgm:t>
        <a:bodyPr/>
        <a:lstStyle/>
        <a:p>
          <a:endParaRPr lang="en-US" sz="1600" b="1"/>
        </a:p>
      </dgm:t>
    </dgm:pt>
    <dgm:pt modelId="{603BE217-A074-45C2-AED4-344CA0F2B151}" type="parTrans" cxnId="{8BEEE969-536A-4F86-9472-9FF6CCD09145}">
      <dgm:prSet/>
      <dgm:spPr/>
      <dgm:t>
        <a:bodyPr/>
        <a:lstStyle/>
        <a:p>
          <a:endParaRPr lang="en-US" sz="1600" b="1"/>
        </a:p>
      </dgm:t>
    </dgm:pt>
    <dgm:pt modelId="{A93A460D-6533-474D-8F5E-705D34A1DEDB}">
      <dgm:prSet custT="1"/>
      <dgm:spPr>
        <a:solidFill>
          <a:srgbClr val="C00000"/>
        </a:solidFill>
      </dgm:spPr>
      <dgm:t>
        <a:bodyPr/>
        <a:lstStyle/>
        <a:p>
          <a:r>
            <a:rPr lang="en-US" sz="1800" b="1" dirty="0"/>
            <a:t>Non-Verbal Reasoning</a:t>
          </a:r>
        </a:p>
      </dgm:t>
    </dgm:pt>
    <dgm:pt modelId="{2D5DD503-6AEA-4148-BB8E-F900A692E0FC}" type="parTrans" cxnId="{C2448029-FAA2-4CA3-B95F-06E4E720F9D0}">
      <dgm:prSet/>
      <dgm:spPr/>
      <dgm:t>
        <a:bodyPr/>
        <a:lstStyle/>
        <a:p>
          <a:endParaRPr lang="en-US" sz="1600" b="1"/>
        </a:p>
      </dgm:t>
    </dgm:pt>
    <dgm:pt modelId="{91016031-F385-4777-ADB9-ED885133744D}" type="sibTrans" cxnId="{C2448029-FAA2-4CA3-B95F-06E4E720F9D0}">
      <dgm:prSet/>
      <dgm:spPr/>
      <dgm:t>
        <a:bodyPr/>
        <a:lstStyle/>
        <a:p>
          <a:endParaRPr lang="en-US" sz="1600" b="1"/>
        </a:p>
      </dgm:t>
    </dgm:pt>
    <dgm:pt modelId="{DFED864B-A739-456A-8534-C6C8EB979D13}">
      <dgm:prSet custT="1">
        <dgm:style>
          <a:lnRef idx="2">
            <a:schemeClr val="dk1"/>
          </a:lnRef>
          <a:fillRef idx="1">
            <a:schemeClr val="lt1"/>
          </a:fillRef>
          <a:effectRef idx="0">
            <a:schemeClr val="dk1"/>
          </a:effectRef>
          <a:fontRef idx="minor">
            <a:schemeClr val="dk1"/>
          </a:fontRef>
        </dgm:style>
      </dgm:prSet>
      <dgm:spPr/>
      <dgm:t>
        <a:bodyPr/>
        <a:lstStyle/>
        <a:p>
          <a:r>
            <a:rPr lang="en-US" sz="1800" b="0" i="0" u="none">
              <a:latin typeface="Times New Roman" panose="02020603050405020304" pitchFamily="18" charset="0"/>
              <a:cs typeface="Times New Roman" panose="02020603050405020304" pitchFamily="18" charset="0"/>
            </a:rPr>
            <a:t>Paper cutting and folding &amp; Practice from PPT</a:t>
          </a:r>
          <a:endParaRPr lang="en-US" sz="1800" b="1" dirty="0">
            <a:solidFill>
              <a:schemeClr val="tx1"/>
            </a:solidFill>
            <a:latin typeface="Times New Roman" panose="02020603050405020304" pitchFamily="18" charset="0"/>
            <a:cs typeface="Times New Roman" panose="02020603050405020304" pitchFamily="18" charset="0"/>
          </a:endParaRPr>
        </a:p>
      </dgm:t>
    </dgm:pt>
    <dgm:pt modelId="{524F6555-8CED-4DF6-9F22-E7176FFBB8BB}" type="parTrans" cxnId="{32BDE6F5-C34F-4A25-BB97-89C2EF30BD26}">
      <dgm:prSet/>
      <dgm:spPr/>
      <dgm:t>
        <a:bodyPr/>
        <a:lstStyle/>
        <a:p>
          <a:endParaRPr lang="en-US" sz="1600" b="1"/>
        </a:p>
      </dgm:t>
    </dgm:pt>
    <dgm:pt modelId="{C4695EBB-0B92-4FAB-967E-470CEED3C7BC}" type="sibTrans" cxnId="{32BDE6F5-C34F-4A25-BB97-89C2EF30BD26}">
      <dgm:prSet/>
      <dgm:spPr/>
      <dgm:t>
        <a:bodyPr/>
        <a:lstStyle/>
        <a:p>
          <a:endParaRPr lang="en-US" sz="1600" b="1"/>
        </a:p>
      </dgm:t>
    </dgm:pt>
    <dgm:pt modelId="{2C696F3B-27CB-4AF0-AD2B-1806851CD952}">
      <dgm:prSet custT="1"/>
      <dgm:spPr/>
      <dgm:t>
        <a:bodyPr/>
        <a:lstStyle/>
        <a:p>
          <a:r>
            <a:rPr lang="en-US" sz="1800" b="0" i="0" u="none">
              <a:latin typeface="Times New Roman" panose="02020603050405020304" pitchFamily="18" charset="0"/>
              <a:cs typeface="Times New Roman" panose="02020603050405020304" pitchFamily="18" charset="0"/>
            </a:rPr>
            <a:t>Water images concept &amp; Practice from PPT</a:t>
          </a:r>
          <a:endParaRPr lang="en-US" sz="1800">
            <a:latin typeface="Times New Roman" panose="02020603050405020304" pitchFamily="18" charset="0"/>
            <a:cs typeface="Times New Roman" panose="02020603050405020304" pitchFamily="18" charset="0"/>
          </a:endParaRPr>
        </a:p>
      </dgm:t>
    </dgm:pt>
    <dgm:pt modelId="{DDDD3E70-551C-4E65-A35F-15DBFC87589B}" type="parTrans" cxnId="{FD308D19-9DA2-481C-B439-7B133042737C}">
      <dgm:prSet/>
      <dgm:spPr/>
      <dgm:t>
        <a:bodyPr/>
        <a:lstStyle/>
        <a:p>
          <a:endParaRPr lang="en-IN"/>
        </a:p>
      </dgm:t>
    </dgm:pt>
    <dgm:pt modelId="{CD7DBFEA-64E1-4292-9A92-CFD822EBC594}" type="sibTrans" cxnId="{FD308D19-9DA2-481C-B439-7B133042737C}">
      <dgm:prSet/>
      <dgm:spPr/>
      <dgm:t>
        <a:bodyPr/>
        <a:lstStyle/>
        <a:p>
          <a:endParaRPr lang="en-IN"/>
        </a:p>
      </dgm:t>
    </dgm:pt>
    <dgm:pt modelId="{EAB508D1-7A88-4058-B32E-A8DFC6D0CF46}">
      <dgm:prSet custT="1"/>
      <dgm:spPr/>
      <dgm:t>
        <a:bodyPr/>
        <a:lstStyle/>
        <a:p>
          <a:r>
            <a:rPr lang="en-US" sz="1800" b="0" i="0" u="none">
              <a:latin typeface="Times New Roman" panose="02020603050405020304" pitchFamily="18" charset="0"/>
              <a:cs typeface="Times New Roman" panose="02020603050405020304" pitchFamily="18" charset="0"/>
            </a:rPr>
            <a:t>Counting of figures concept &amp; Practice from PPT</a:t>
          </a:r>
          <a:endParaRPr lang="en-US" sz="1800">
            <a:latin typeface="Times New Roman" panose="02020603050405020304" pitchFamily="18" charset="0"/>
            <a:cs typeface="Times New Roman" panose="02020603050405020304" pitchFamily="18" charset="0"/>
          </a:endParaRPr>
        </a:p>
      </dgm:t>
    </dgm:pt>
    <dgm:pt modelId="{E5EAD9A5-DF55-4E8F-A4C1-26FA931C14E2}" type="parTrans" cxnId="{3AF7ECE9-5FD3-4B97-8A3F-6F74504427D7}">
      <dgm:prSet/>
      <dgm:spPr/>
      <dgm:t>
        <a:bodyPr/>
        <a:lstStyle/>
        <a:p>
          <a:endParaRPr lang="en-IN"/>
        </a:p>
      </dgm:t>
    </dgm:pt>
    <dgm:pt modelId="{2F2D3163-5CD7-4217-8DF4-4A08573FAB59}" type="sibTrans" cxnId="{3AF7ECE9-5FD3-4B97-8A3F-6F74504427D7}">
      <dgm:prSet/>
      <dgm:spPr/>
      <dgm:t>
        <a:bodyPr/>
        <a:lstStyle/>
        <a:p>
          <a:endParaRPr lang="en-IN"/>
        </a:p>
      </dgm:t>
    </dgm:pt>
    <dgm:pt modelId="{0F2306E4-9F84-4622-9294-F984CD5D6C4B}">
      <dgm:prSet custT="1"/>
      <dgm:spPr/>
      <dgm:t>
        <a:bodyPr/>
        <a:lstStyle/>
        <a:p>
          <a:r>
            <a:rPr lang="en-IN" sz="1800" b="0" i="0" u="none">
              <a:latin typeface="Times New Roman" panose="02020603050405020304" pitchFamily="18" charset="0"/>
              <a:cs typeface="Times New Roman" panose="02020603050405020304" pitchFamily="18" charset="0"/>
            </a:rPr>
            <a:t>Matrix completion &amp; Practice from PPT</a:t>
          </a:r>
          <a:endParaRPr lang="en-IN" sz="1800">
            <a:latin typeface="Times New Roman" panose="02020603050405020304" pitchFamily="18" charset="0"/>
            <a:cs typeface="Times New Roman" panose="02020603050405020304" pitchFamily="18" charset="0"/>
          </a:endParaRPr>
        </a:p>
      </dgm:t>
    </dgm:pt>
    <dgm:pt modelId="{697E7818-89F5-4101-BE95-EF642C2DA505}" type="parTrans" cxnId="{207AEF9B-F3ED-493E-8436-77419E5314C6}">
      <dgm:prSet/>
      <dgm:spPr/>
      <dgm:t>
        <a:bodyPr/>
        <a:lstStyle/>
        <a:p>
          <a:endParaRPr lang="en-IN"/>
        </a:p>
      </dgm:t>
    </dgm:pt>
    <dgm:pt modelId="{761EA287-A96F-4272-A5AA-7E8DA683CE5E}" type="sibTrans" cxnId="{207AEF9B-F3ED-493E-8436-77419E5314C6}">
      <dgm:prSet/>
      <dgm:spPr/>
      <dgm:t>
        <a:bodyPr/>
        <a:lstStyle/>
        <a:p>
          <a:endParaRPr lang="en-IN"/>
        </a:p>
      </dgm:t>
    </dgm:pt>
    <dgm:pt modelId="{04FFF26E-822F-4B22-8F24-6999C2DA1665}">
      <dgm:prSet custT="1"/>
      <dgm:spPr/>
      <dgm:t>
        <a:bodyPr/>
        <a:lstStyle/>
        <a:p>
          <a:r>
            <a:rPr lang="en-US" sz="1800" b="0" i="0" u="none" dirty="0">
              <a:latin typeface="Times New Roman" panose="02020603050405020304" pitchFamily="18" charset="0"/>
              <a:cs typeface="Times New Roman" panose="02020603050405020304" pitchFamily="18" charset="0"/>
            </a:rPr>
            <a:t>Drawing the relation between words &amp; Practice from PPT</a:t>
          </a:r>
          <a:endParaRPr lang="en-US" sz="1800" dirty="0">
            <a:latin typeface="Times New Roman" panose="02020603050405020304" pitchFamily="18" charset="0"/>
            <a:cs typeface="Times New Roman" panose="02020603050405020304" pitchFamily="18" charset="0"/>
          </a:endParaRPr>
        </a:p>
      </dgm:t>
    </dgm:pt>
    <dgm:pt modelId="{7914495F-EF1D-481E-93AC-301C7D257390}" type="parTrans" cxnId="{F3451B21-B246-4FA3-9196-6A1F63120E35}">
      <dgm:prSet/>
      <dgm:spPr/>
      <dgm:t>
        <a:bodyPr/>
        <a:lstStyle/>
        <a:p>
          <a:endParaRPr lang="en-IN"/>
        </a:p>
      </dgm:t>
    </dgm:pt>
    <dgm:pt modelId="{99423C4C-6419-402F-A6C3-C90A565F4154}" type="sibTrans" cxnId="{F3451B21-B246-4FA3-9196-6A1F63120E35}">
      <dgm:prSet/>
      <dgm:spPr/>
      <dgm:t>
        <a:bodyPr/>
        <a:lstStyle/>
        <a:p>
          <a:endParaRPr lang="en-IN"/>
        </a:p>
      </dgm:t>
    </dgm:pt>
    <dgm:pt modelId="{66A54DF1-79B5-4287-A1B8-7DA93223E68D}">
      <dgm:prSet custT="1"/>
      <dgm:spPr/>
      <dgm:t>
        <a:bodyPr/>
        <a:lstStyle/>
        <a:p>
          <a:r>
            <a:rPr lang="en-US" sz="1800" b="0" i="0" u="none">
              <a:latin typeface="Times New Roman" panose="02020603050405020304" pitchFamily="18" charset="0"/>
              <a:cs typeface="Times New Roman" panose="02020603050405020304" pitchFamily="18" charset="0"/>
            </a:rPr>
            <a:t>finding images to complete the series &amp; Practice from PPT</a:t>
          </a:r>
          <a:endParaRPr lang="en-US" sz="1800">
            <a:latin typeface="Times New Roman" panose="02020603050405020304" pitchFamily="18" charset="0"/>
            <a:cs typeface="Times New Roman" panose="02020603050405020304" pitchFamily="18" charset="0"/>
          </a:endParaRPr>
        </a:p>
      </dgm:t>
    </dgm:pt>
    <dgm:pt modelId="{BB010D3B-A9F9-4B63-9EBA-24FF7BF65505}" type="parTrans" cxnId="{E63BF493-77EC-43FE-876F-941142C99FCB}">
      <dgm:prSet/>
      <dgm:spPr/>
      <dgm:t>
        <a:bodyPr/>
        <a:lstStyle/>
        <a:p>
          <a:endParaRPr lang="en-IN"/>
        </a:p>
      </dgm:t>
    </dgm:pt>
    <dgm:pt modelId="{18A75561-B154-4583-A3C0-0B036F529C38}" type="sibTrans" cxnId="{E63BF493-77EC-43FE-876F-941142C99FCB}">
      <dgm:prSet/>
      <dgm:spPr/>
      <dgm:t>
        <a:bodyPr/>
        <a:lstStyle/>
        <a:p>
          <a:endParaRPr lang="en-IN"/>
        </a:p>
      </dgm:t>
    </dgm:pt>
    <dgm:pt modelId="{00C17FB2-194A-4DF7-9B95-EE6DA1571F5B}">
      <dgm:prSet custT="1"/>
      <dgm:spPr/>
      <dgm:t>
        <a:bodyPr/>
        <a:lstStyle/>
        <a:p>
          <a:r>
            <a:rPr lang="en-US" sz="1800" b="0" i="0" u="none">
              <a:latin typeface="Times New Roman" panose="02020603050405020304" pitchFamily="18" charset="0"/>
              <a:cs typeface="Times New Roman" panose="02020603050405020304" pitchFamily="18" charset="0"/>
            </a:rPr>
            <a:t>Completion of figures &amp; Practice from PPT</a:t>
          </a:r>
          <a:endParaRPr lang="en-US" sz="1800">
            <a:latin typeface="Times New Roman" panose="02020603050405020304" pitchFamily="18" charset="0"/>
            <a:cs typeface="Times New Roman" panose="02020603050405020304" pitchFamily="18" charset="0"/>
          </a:endParaRPr>
        </a:p>
      </dgm:t>
    </dgm:pt>
    <dgm:pt modelId="{6129B09E-8AF5-4801-AE1F-8EF7225E5790}" type="parTrans" cxnId="{FA701827-7287-4CE8-A0A9-2574887D26F0}">
      <dgm:prSet/>
      <dgm:spPr/>
      <dgm:t>
        <a:bodyPr/>
        <a:lstStyle/>
        <a:p>
          <a:endParaRPr lang="en-IN"/>
        </a:p>
      </dgm:t>
    </dgm:pt>
    <dgm:pt modelId="{5824A4E4-E95C-4D08-825A-916020D2594A}" type="sibTrans" cxnId="{FA701827-7287-4CE8-A0A9-2574887D26F0}">
      <dgm:prSet/>
      <dgm:spPr/>
      <dgm:t>
        <a:bodyPr/>
        <a:lstStyle/>
        <a:p>
          <a:endParaRPr lang="en-IN"/>
        </a:p>
      </dgm:t>
    </dgm:pt>
    <dgm:pt modelId="{D4FA44D6-E7D9-4C86-8A6A-0DE36317D20A}">
      <dgm:prSet custT="1"/>
      <dgm:spPr/>
      <dgm:t>
        <a:bodyPr/>
        <a:lstStyle/>
        <a:p>
          <a:r>
            <a:rPr lang="en-US" sz="1800" b="0" i="0" u="none">
              <a:latin typeface="Times New Roman" panose="02020603050405020304" pitchFamily="18" charset="0"/>
              <a:cs typeface="Times New Roman" panose="02020603050405020304" pitchFamily="18" charset="0"/>
            </a:rPr>
            <a:t>Embedded Images &amp; Practice from PPT</a:t>
          </a:r>
          <a:endParaRPr lang="en-US" sz="1800">
            <a:latin typeface="Times New Roman" panose="02020603050405020304" pitchFamily="18" charset="0"/>
            <a:cs typeface="Times New Roman" panose="02020603050405020304" pitchFamily="18" charset="0"/>
          </a:endParaRPr>
        </a:p>
      </dgm:t>
    </dgm:pt>
    <dgm:pt modelId="{1B8C21D8-F127-4B56-AF2B-E3F1F67C679B}" type="parTrans" cxnId="{230D3CFC-1CBD-4EAA-9BA7-480039D77CF8}">
      <dgm:prSet/>
      <dgm:spPr/>
      <dgm:t>
        <a:bodyPr/>
        <a:lstStyle/>
        <a:p>
          <a:endParaRPr lang="en-IN"/>
        </a:p>
      </dgm:t>
    </dgm:pt>
    <dgm:pt modelId="{116621C4-F996-4BEA-8C4C-3909F994D647}" type="sibTrans" cxnId="{230D3CFC-1CBD-4EAA-9BA7-480039D77CF8}">
      <dgm:prSet/>
      <dgm:spPr/>
      <dgm:t>
        <a:bodyPr/>
        <a:lstStyle/>
        <a:p>
          <a:endParaRPr lang="en-IN"/>
        </a:p>
      </dgm:t>
    </dgm:pt>
    <dgm:pt modelId="{7549C54D-5DE4-400C-AC67-E5C95BFB2A39}">
      <dgm:prSet custT="1"/>
      <dgm:spPr/>
      <dgm:t>
        <a:bodyPr/>
        <a:lstStyle/>
        <a:p>
          <a:r>
            <a:rPr lang="en-US" sz="1800" b="0" i="0" u="none" dirty="0" smtClean="0">
              <a:latin typeface="Times New Roman" panose="02020603050405020304" pitchFamily="18" charset="0"/>
              <a:cs typeface="Times New Roman" panose="02020603050405020304" pitchFamily="18" charset="0"/>
            </a:rPr>
            <a:t>Image </a:t>
          </a:r>
          <a:r>
            <a:rPr lang="en-US" sz="1800" b="0" i="0" u="none" dirty="0">
              <a:latin typeface="Times New Roman" panose="02020603050405020304" pitchFamily="18" charset="0"/>
              <a:cs typeface="Times New Roman" panose="02020603050405020304" pitchFamily="18" charset="0"/>
            </a:rPr>
            <a:t>grouping &amp; Practice from PPT</a:t>
          </a:r>
          <a:endParaRPr lang="en-US" sz="1800" dirty="0">
            <a:latin typeface="Times New Roman" panose="02020603050405020304" pitchFamily="18" charset="0"/>
            <a:cs typeface="Times New Roman" panose="02020603050405020304" pitchFamily="18" charset="0"/>
          </a:endParaRPr>
        </a:p>
      </dgm:t>
    </dgm:pt>
    <dgm:pt modelId="{406618D0-7630-4437-988D-0391DE94E99A}" type="parTrans" cxnId="{815076EA-4120-4219-B62F-4BEF92188E19}">
      <dgm:prSet/>
      <dgm:spPr/>
      <dgm:t>
        <a:bodyPr/>
        <a:lstStyle/>
        <a:p>
          <a:endParaRPr lang="en-IN"/>
        </a:p>
      </dgm:t>
    </dgm:pt>
    <dgm:pt modelId="{BBE18C2E-D514-468A-8556-656F6FF4A73F}" type="sibTrans" cxnId="{815076EA-4120-4219-B62F-4BEF92188E19}">
      <dgm:prSet/>
      <dgm:spPr/>
      <dgm:t>
        <a:bodyPr/>
        <a:lstStyle/>
        <a:p>
          <a:endParaRPr lang="en-IN"/>
        </a:p>
      </dgm:t>
    </dgm:pt>
    <dgm:pt modelId="{9003AC3B-56CD-448D-A2D6-CA9F9F7F936C}" type="pres">
      <dgm:prSet presAssocID="{57E4DC8A-0269-4B0F-8D7C-B3EBE05B75BF}" presName="linear" presStyleCnt="0">
        <dgm:presLayoutVars>
          <dgm:animLvl val="lvl"/>
          <dgm:resizeHandles val="exact"/>
        </dgm:presLayoutVars>
      </dgm:prSet>
      <dgm:spPr/>
      <dgm:t>
        <a:bodyPr/>
        <a:lstStyle/>
        <a:p>
          <a:endParaRPr lang="en-US"/>
        </a:p>
      </dgm:t>
    </dgm:pt>
    <dgm:pt modelId="{CF2162E2-F605-4392-95A6-28E093478E07}" type="pres">
      <dgm:prSet presAssocID="{60B09164-3635-4F57-BDFF-F431FDAAB3E9}" presName="parentText" presStyleLbl="node1" presStyleIdx="0" presStyleCnt="2">
        <dgm:presLayoutVars>
          <dgm:chMax val="0"/>
          <dgm:bulletEnabled val="1"/>
        </dgm:presLayoutVars>
      </dgm:prSet>
      <dgm:spPr/>
      <dgm:t>
        <a:bodyPr/>
        <a:lstStyle/>
        <a:p>
          <a:endParaRPr lang="en-US"/>
        </a:p>
      </dgm:t>
    </dgm:pt>
    <dgm:pt modelId="{38C68B03-0334-457A-8587-2A4C6D020BB0}" type="pres">
      <dgm:prSet presAssocID="{60B09164-3635-4F57-BDFF-F431FDAAB3E9}" presName="childText" presStyleLbl="revTx" presStyleIdx="0" presStyleCnt="2" custScaleY="115628">
        <dgm:presLayoutVars>
          <dgm:bulletEnabled val="1"/>
        </dgm:presLayoutVars>
      </dgm:prSet>
      <dgm:spPr/>
      <dgm:t>
        <a:bodyPr/>
        <a:lstStyle/>
        <a:p>
          <a:endParaRPr lang="en-US"/>
        </a:p>
      </dgm:t>
    </dgm:pt>
    <dgm:pt modelId="{BB3BB3A9-0412-45E0-8CCF-67B6614085B9}" type="pres">
      <dgm:prSet presAssocID="{A93A460D-6533-474D-8F5E-705D34A1DEDB}" presName="parentText" presStyleLbl="node1" presStyleIdx="1" presStyleCnt="2">
        <dgm:presLayoutVars>
          <dgm:chMax val="0"/>
          <dgm:bulletEnabled val="1"/>
        </dgm:presLayoutVars>
      </dgm:prSet>
      <dgm:spPr/>
      <dgm:t>
        <a:bodyPr/>
        <a:lstStyle/>
        <a:p>
          <a:endParaRPr lang="en-US"/>
        </a:p>
      </dgm:t>
    </dgm:pt>
    <dgm:pt modelId="{AFDF814C-2768-4921-BF54-9445D2077E68}" type="pres">
      <dgm:prSet presAssocID="{A93A460D-6533-474D-8F5E-705D34A1DEDB}" presName="childText" presStyleLbl="revTx" presStyleIdx="1" presStyleCnt="2" custScaleY="121784">
        <dgm:presLayoutVars>
          <dgm:bulletEnabled val="1"/>
        </dgm:presLayoutVars>
      </dgm:prSet>
      <dgm:spPr/>
      <dgm:t>
        <a:bodyPr/>
        <a:lstStyle/>
        <a:p>
          <a:endParaRPr lang="en-US"/>
        </a:p>
      </dgm:t>
    </dgm:pt>
  </dgm:ptLst>
  <dgm:cxnLst>
    <dgm:cxn modelId="{DA5AA5D6-845C-4124-82FE-1535AA1A0EB4}" type="presOf" srcId="{D4FA44D6-E7D9-4C86-8A6A-0DE36317D20A}" destId="{AFDF814C-2768-4921-BF54-9445D2077E68}" srcOrd="0" destOrd="3" presId="urn:microsoft.com/office/officeart/2005/8/layout/vList2"/>
    <dgm:cxn modelId="{2E662254-E4F6-48D6-82D9-FA483F59C6D5}" type="presOf" srcId="{00C17FB2-194A-4DF7-9B95-EE6DA1571F5B}" destId="{AFDF814C-2768-4921-BF54-9445D2077E68}" srcOrd="0" destOrd="2" presId="urn:microsoft.com/office/officeart/2005/8/layout/vList2"/>
    <dgm:cxn modelId="{6013FDE6-3625-4308-8FA1-DEC887C6E09C}" type="presOf" srcId="{2C696F3B-27CB-4AF0-AD2B-1806851CD952}" destId="{38C68B03-0334-457A-8587-2A4C6D020BB0}" srcOrd="0" destOrd="1" presId="urn:microsoft.com/office/officeart/2005/8/layout/vList2"/>
    <dgm:cxn modelId="{8BEEE969-536A-4F86-9472-9FF6CCD09145}" srcId="{60B09164-3635-4F57-BDFF-F431FDAAB3E9}" destId="{FAF7CFB3-57C5-4795-B005-90CD8A960588}" srcOrd="0" destOrd="0" parTransId="{603BE217-A074-45C2-AED4-344CA0F2B151}" sibTransId="{0BC94A4F-36F0-4887-B9B6-848F252A3355}"/>
    <dgm:cxn modelId="{207AEF9B-F3ED-493E-8436-77419E5314C6}" srcId="{60B09164-3635-4F57-BDFF-F431FDAAB3E9}" destId="{0F2306E4-9F84-4622-9294-F984CD5D6C4B}" srcOrd="3" destOrd="0" parTransId="{697E7818-89F5-4101-BE95-EF642C2DA505}" sibTransId="{761EA287-A96F-4272-A5AA-7E8DA683CE5E}"/>
    <dgm:cxn modelId="{612F73BD-9AA8-4BE7-8A26-180D0F8709C5}" srcId="{57E4DC8A-0269-4B0F-8D7C-B3EBE05B75BF}" destId="{60B09164-3635-4F57-BDFF-F431FDAAB3E9}" srcOrd="0" destOrd="0" parTransId="{833CA28A-3165-410C-BF45-14916C23568F}" sibTransId="{360FEAA3-D3E1-417D-A2A2-9AE39EF02038}"/>
    <dgm:cxn modelId="{230D3CFC-1CBD-4EAA-9BA7-480039D77CF8}" srcId="{A93A460D-6533-474D-8F5E-705D34A1DEDB}" destId="{D4FA44D6-E7D9-4C86-8A6A-0DE36317D20A}" srcOrd="3" destOrd="0" parTransId="{1B8C21D8-F127-4B56-AF2B-E3F1F67C679B}" sibTransId="{116621C4-F996-4BEA-8C4C-3909F994D647}"/>
    <dgm:cxn modelId="{BDBB3C6D-A0FD-49E9-A1B1-E2B788D85391}" type="presOf" srcId="{EAB508D1-7A88-4058-B32E-A8DFC6D0CF46}" destId="{38C68B03-0334-457A-8587-2A4C6D020BB0}" srcOrd="0" destOrd="2" presId="urn:microsoft.com/office/officeart/2005/8/layout/vList2"/>
    <dgm:cxn modelId="{3AF7ECE9-5FD3-4B97-8A3F-6F74504427D7}" srcId="{60B09164-3635-4F57-BDFF-F431FDAAB3E9}" destId="{EAB508D1-7A88-4058-B32E-A8DFC6D0CF46}" srcOrd="2" destOrd="0" parTransId="{E5EAD9A5-DF55-4E8F-A4C1-26FA931C14E2}" sibTransId="{2F2D3163-5CD7-4217-8DF4-4A08573FAB59}"/>
    <dgm:cxn modelId="{72721ABE-A17E-4259-83BB-F07EBD01721F}" type="presOf" srcId="{57E4DC8A-0269-4B0F-8D7C-B3EBE05B75BF}" destId="{9003AC3B-56CD-448D-A2D6-CA9F9F7F936C}" srcOrd="0" destOrd="0" presId="urn:microsoft.com/office/officeart/2005/8/layout/vList2"/>
    <dgm:cxn modelId="{F3451B21-B246-4FA3-9196-6A1F63120E35}" srcId="{60B09164-3635-4F57-BDFF-F431FDAAB3E9}" destId="{04FFF26E-822F-4B22-8F24-6999C2DA1665}" srcOrd="4" destOrd="0" parTransId="{7914495F-EF1D-481E-93AC-301C7D257390}" sibTransId="{99423C4C-6419-402F-A6C3-C90A565F4154}"/>
    <dgm:cxn modelId="{FA701827-7287-4CE8-A0A9-2574887D26F0}" srcId="{A93A460D-6533-474D-8F5E-705D34A1DEDB}" destId="{00C17FB2-194A-4DF7-9B95-EE6DA1571F5B}" srcOrd="2" destOrd="0" parTransId="{6129B09E-8AF5-4801-AE1F-8EF7225E5790}" sibTransId="{5824A4E4-E95C-4D08-825A-916020D2594A}"/>
    <dgm:cxn modelId="{290EFFFE-DC7A-4B29-B8DE-DB9D2433AF8E}" type="presOf" srcId="{60B09164-3635-4F57-BDFF-F431FDAAB3E9}" destId="{CF2162E2-F605-4392-95A6-28E093478E07}" srcOrd="0" destOrd="0" presId="urn:microsoft.com/office/officeart/2005/8/layout/vList2"/>
    <dgm:cxn modelId="{286909E7-028A-4FBD-B8EE-4E2621692B1E}" type="presOf" srcId="{DFED864B-A739-456A-8534-C6C8EB979D13}" destId="{AFDF814C-2768-4921-BF54-9445D2077E68}" srcOrd="0" destOrd="0" presId="urn:microsoft.com/office/officeart/2005/8/layout/vList2"/>
    <dgm:cxn modelId="{32BDE6F5-C34F-4A25-BB97-89C2EF30BD26}" srcId="{A93A460D-6533-474D-8F5E-705D34A1DEDB}" destId="{DFED864B-A739-456A-8534-C6C8EB979D13}" srcOrd="0" destOrd="0" parTransId="{524F6555-8CED-4DF6-9F22-E7176FFBB8BB}" sibTransId="{C4695EBB-0B92-4FAB-967E-470CEED3C7BC}"/>
    <dgm:cxn modelId="{84D3BEFA-98C1-455F-BA77-C0E71F89FAC3}" type="presOf" srcId="{04FFF26E-822F-4B22-8F24-6999C2DA1665}" destId="{38C68B03-0334-457A-8587-2A4C6D020BB0}" srcOrd="0" destOrd="4" presId="urn:microsoft.com/office/officeart/2005/8/layout/vList2"/>
    <dgm:cxn modelId="{C371F2F2-E09D-4F36-9798-200B27B4F0DA}" type="presOf" srcId="{7549C54D-5DE4-400C-AC67-E5C95BFB2A39}" destId="{AFDF814C-2768-4921-BF54-9445D2077E68}" srcOrd="0" destOrd="4" presId="urn:microsoft.com/office/officeart/2005/8/layout/vList2"/>
    <dgm:cxn modelId="{7072531C-A8BC-4D02-A33F-896C67D416D3}" type="presOf" srcId="{0F2306E4-9F84-4622-9294-F984CD5D6C4B}" destId="{38C68B03-0334-457A-8587-2A4C6D020BB0}" srcOrd="0" destOrd="3" presId="urn:microsoft.com/office/officeart/2005/8/layout/vList2"/>
    <dgm:cxn modelId="{E63BF493-77EC-43FE-876F-941142C99FCB}" srcId="{A93A460D-6533-474D-8F5E-705D34A1DEDB}" destId="{66A54DF1-79B5-4287-A1B8-7DA93223E68D}" srcOrd="1" destOrd="0" parTransId="{BB010D3B-A9F9-4B63-9EBA-24FF7BF65505}" sibTransId="{18A75561-B154-4583-A3C0-0B036F529C38}"/>
    <dgm:cxn modelId="{852F4D64-0E27-4B05-A74F-035E981C13F4}" type="presOf" srcId="{66A54DF1-79B5-4287-A1B8-7DA93223E68D}" destId="{AFDF814C-2768-4921-BF54-9445D2077E68}" srcOrd="0" destOrd="1" presId="urn:microsoft.com/office/officeart/2005/8/layout/vList2"/>
    <dgm:cxn modelId="{C2448029-FAA2-4CA3-B95F-06E4E720F9D0}" srcId="{57E4DC8A-0269-4B0F-8D7C-B3EBE05B75BF}" destId="{A93A460D-6533-474D-8F5E-705D34A1DEDB}" srcOrd="1" destOrd="0" parTransId="{2D5DD503-6AEA-4148-BB8E-F900A692E0FC}" sibTransId="{91016031-F385-4777-ADB9-ED885133744D}"/>
    <dgm:cxn modelId="{FD308D19-9DA2-481C-B439-7B133042737C}" srcId="{60B09164-3635-4F57-BDFF-F431FDAAB3E9}" destId="{2C696F3B-27CB-4AF0-AD2B-1806851CD952}" srcOrd="1" destOrd="0" parTransId="{DDDD3E70-551C-4E65-A35F-15DBFC87589B}" sibTransId="{CD7DBFEA-64E1-4292-9A92-CFD822EBC594}"/>
    <dgm:cxn modelId="{8321E136-D863-4D9B-A826-8D5516F8FB01}" type="presOf" srcId="{FAF7CFB3-57C5-4795-B005-90CD8A960588}" destId="{38C68B03-0334-457A-8587-2A4C6D020BB0}" srcOrd="0" destOrd="0" presId="urn:microsoft.com/office/officeart/2005/8/layout/vList2"/>
    <dgm:cxn modelId="{9D0F217B-5B60-4B86-9827-9C8E0548F810}" type="presOf" srcId="{A93A460D-6533-474D-8F5E-705D34A1DEDB}" destId="{BB3BB3A9-0412-45E0-8CCF-67B6614085B9}" srcOrd="0" destOrd="0" presId="urn:microsoft.com/office/officeart/2005/8/layout/vList2"/>
    <dgm:cxn modelId="{815076EA-4120-4219-B62F-4BEF92188E19}" srcId="{A93A460D-6533-474D-8F5E-705D34A1DEDB}" destId="{7549C54D-5DE4-400C-AC67-E5C95BFB2A39}" srcOrd="4" destOrd="0" parTransId="{406618D0-7630-4437-988D-0391DE94E99A}" sibTransId="{BBE18C2E-D514-468A-8556-656F6FF4A73F}"/>
    <dgm:cxn modelId="{84509B98-01FC-498E-835C-93355843C7FC}" type="presParOf" srcId="{9003AC3B-56CD-448D-A2D6-CA9F9F7F936C}" destId="{CF2162E2-F605-4392-95A6-28E093478E07}" srcOrd="0" destOrd="0" presId="urn:microsoft.com/office/officeart/2005/8/layout/vList2"/>
    <dgm:cxn modelId="{D370939A-184A-433C-B89F-823769653D1D}" type="presParOf" srcId="{9003AC3B-56CD-448D-A2D6-CA9F9F7F936C}" destId="{38C68B03-0334-457A-8587-2A4C6D020BB0}" srcOrd="1" destOrd="0" presId="urn:microsoft.com/office/officeart/2005/8/layout/vList2"/>
    <dgm:cxn modelId="{EE79A00C-D12C-4E16-93E6-E5EEC064A725}" type="presParOf" srcId="{9003AC3B-56CD-448D-A2D6-CA9F9F7F936C}" destId="{BB3BB3A9-0412-45E0-8CCF-67B6614085B9}" srcOrd="2" destOrd="0" presId="urn:microsoft.com/office/officeart/2005/8/layout/vList2"/>
    <dgm:cxn modelId="{1423BF98-FBB2-43D5-884B-E06BF23EE2A2}" type="presParOf" srcId="{9003AC3B-56CD-448D-A2D6-CA9F9F7F936C}" destId="{AFDF814C-2768-4921-BF54-9445D2077E68}" srcOrd="3" destOrd="0" presId="urn:microsoft.com/office/officeart/2005/8/layout/vList2"/>
  </dgm:cxnLst>
  <dgm:bg>
    <a:noFill/>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F2162E2-F605-4392-95A6-28E093478E07}">
      <dsp:nvSpPr>
        <dsp:cNvPr id="0" name=""/>
        <dsp:cNvSpPr/>
      </dsp:nvSpPr>
      <dsp:spPr>
        <a:xfrm>
          <a:off x="0" y="13115"/>
          <a:ext cx="10972800" cy="1160640"/>
        </a:xfrm>
        <a:prstGeom prst="roundRect">
          <a:avLst/>
        </a:prstGeom>
        <a:solidFill>
          <a:srgbClr val="C00000"/>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a:t>Analytical Reasoning </a:t>
          </a:r>
        </a:p>
      </dsp:txBody>
      <dsp:txXfrm>
        <a:off x="0" y="13115"/>
        <a:ext cx="10972800" cy="1160640"/>
      </dsp:txXfrm>
    </dsp:sp>
    <dsp:sp modelId="{38C68B03-0334-457A-8587-2A4C6D020BB0}">
      <dsp:nvSpPr>
        <dsp:cNvPr id="0" name=""/>
        <dsp:cNvSpPr/>
      </dsp:nvSpPr>
      <dsp:spPr>
        <a:xfrm>
          <a:off x="0" y="1173755"/>
          <a:ext cx="10972800" cy="1669465"/>
        </a:xfrm>
        <a:prstGeom prst="rect">
          <a:avLst/>
        </a:prstGeom>
        <a:solidFill>
          <a:schemeClr val="lt1"/>
        </a:solidFill>
        <a:ln w="28575"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348386" tIns="22860" rIns="128016" bIns="22860" numCol="1" spcCol="1270" anchor="t" anchorCtr="0">
          <a:noAutofit/>
        </a:bodyPr>
        <a:lstStyle/>
        <a:p>
          <a:pPr marL="171450" lvl="1" indent="-171450" algn="l" defTabSz="800100" rtl="0">
            <a:lnSpc>
              <a:spcPct val="90000"/>
            </a:lnSpc>
            <a:spcBef>
              <a:spcPct val="0"/>
            </a:spcBef>
            <a:spcAft>
              <a:spcPct val="20000"/>
            </a:spcAft>
            <a:buChar char="••"/>
          </a:pPr>
          <a:r>
            <a:rPr lang="en-US" sz="1800" b="0" i="0" u="none" kern="1200">
              <a:latin typeface="Times New Roman" panose="02020603050405020304" pitchFamily="18" charset="0"/>
              <a:cs typeface="Times New Roman" panose="02020603050405020304" pitchFamily="18" charset="0"/>
            </a:rPr>
            <a:t>Mirror images concept &amp; Practice from PPT</a:t>
          </a:r>
          <a:endParaRPr lang="en-US" sz="1800" b="1" kern="1200" dirty="0">
            <a:solidFill>
              <a:schemeClr val="tx1"/>
            </a:solidFill>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20000"/>
            </a:spcAft>
            <a:buChar char="••"/>
          </a:pPr>
          <a:r>
            <a:rPr lang="en-US" sz="1800" b="0" i="0" u="none" kern="1200">
              <a:latin typeface="Times New Roman" panose="02020603050405020304" pitchFamily="18" charset="0"/>
              <a:cs typeface="Times New Roman" panose="02020603050405020304" pitchFamily="18" charset="0"/>
            </a:rPr>
            <a:t>Water images concept &amp; Practice from PPT</a:t>
          </a:r>
          <a:endParaRPr lang="en-US" sz="1800" kern="120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20000"/>
            </a:spcAft>
            <a:buChar char="••"/>
          </a:pPr>
          <a:r>
            <a:rPr lang="en-US" sz="1800" b="0" i="0" u="none" kern="1200">
              <a:latin typeface="Times New Roman" panose="02020603050405020304" pitchFamily="18" charset="0"/>
              <a:cs typeface="Times New Roman" panose="02020603050405020304" pitchFamily="18" charset="0"/>
            </a:rPr>
            <a:t>Counting of figures concept &amp; Practice from PPT</a:t>
          </a:r>
          <a:endParaRPr lang="en-US" sz="1800" kern="120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20000"/>
            </a:spcAft>
            <a:buChar char="••"/>
          </a:pPr>
          <a:r>
            <a:rPr lang="en-IN" sz="1800" b="0" i="0" u="none" kern="1200">
              <a:latin typeface="Times New Roman" panose="02020603050405020304" pitchFamily="18" charset="0"/>
              <a:cs typeface="Times New Roman" panose="02020603050405020304" pitchFamily="18" charset="0"/>
            </a:rPr>
            <a:t>Matrix completion &amp; Practice from PPT</a:t>
          </a:r>
          <a:endParaRPr lang="en-IN" sz="1800" kern="120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20000"/>
            </a:spcAft>
            <a:buChar char="••"/>
          </a:pPr>
          <a:r>
            <a:rPr lang="en-US" sz="1800" b="0" i="0" u="none" kern="1200" dirty="0">
              <a:latin typeface="Times New Roman" panose="02020603050405020304" pitchFamily="18" charset="0"/>
              <a:cs typeface="Times New Roman" panose="02020603050405020304" pitchFamily="18" charset="0"/>
            </a:rPr>
            <a:t>Drawing the relation between words &amp; Practice from PPT</a:t>
          </a:r>
          <a:endParaRPr lang="en-US" sz="1800" kern="1200" dirty="0">
            <a:latin typeface="Times New Roman" panose="02020603050405020304" pitchFamily="18" charset="0"/>
            <a:cs typeface="Times New Roman" panose="02020603050405020304" pitchFamily="18" charset="0"/>
          </a:endParaRPr>
        </a:p>
      </dsp:txBody>
      <dsp:txXfrm>
        <a:off x="0" y="1173755"/>
        <a:ext cx="10972800" cy="1669465"/>
      </dsp:txXfrm>
    </dsp:sp>
    <dsp:sp modelId="{BB3BB3A9-0412-45E0-8CCF-67B6614085B9}">
      <dsp:nvSpPr>
        <dsp:cNvPr id="0" name=""/>
        <dsp:cNvSpPr/>
      </dsp:nvSpPr>
      <dsp:spPr>
        <a:xfrm>
          <a:off x="0" y="2843221"/>
          <a:ext cx="10972800" cy="1160640"/>
        </a:xfrm>
        <a:prstGeom prst="roundRect">
          <a:avLst/>
        </a:prstGeom>
        <a:solidFill>
          <a:srgbClr val="C00000"/>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a:t>Non-Verbal Reasoning</a:t>
          </a:r>
        </a:p>
      </dsp:txBody>
      <dsp:txXfrm>
        <a:off x="0" y="2843221"/>
        <a:ext cx="10972800" cy="1160640"/>
      </dsp:txXfrm>
    </dsp:sp>
    <dsp:sp modelId="{AFDF814C-2768-4921-BF54-9445D2077E68}">
      <dsp:nvSpPr>
        <dsp:cNvPr id="0" name=""/>
        <dsp:cNvSpPr/>
      </dsp:nvSpPr>
      <dsp:spPr>
        <a:xfrm>
          <a:off x="0" y="4003861"/>
          <a:ext cx="10972800" cy="1758347"/>
        </a:xfrm>
        <a:prstGeom prst="rect">
          <a:avLst/>
        </a:prstGeom>
        <a:solidFill>
          <a:schemeClr val="lt1"/>
        </a:solidFill>
        <a:ln w="285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348386"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b="0" i="0" u="none" kern="1200">
              <a:latin typeface="Times New Roman" panose="02020603050405020304" pitchFamily="18" charset="0"/>
              <a:cs typeface="Times New Roman" panose="02020603050405020304" pitchFamily="18" charset="0"/>
            </a:rPr>
            <a:t>Paper cutting and folding &amp; Practice from PPT</a:t>
          </a:r>
          <a:endParaRPr lang="en-US" sz="1800" b="1" kern="1200" dirty="0">
            <a:solidFill>
              <a:schemeClr val="tx1"/>
            </a:solidFill>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20000"/>
            </a:spcAft>
            <a:buChar char="••"/>
          </a:pPr>
          <a:r>
            <a:rPr lang="en-US" sz="1800" b="0" i="0" u="none" kern="1200">
              <a:latin typeface="Times New Roman" panose="02020603050405020304" pitchFamily="18" charset="0"/>
              <a:cs typeface="Times New Roman" panose="02020603050405020304" pitchFamily="18" charset="0"/>
            </a:rPr>
            <a:t>finding images to complete the series &amp; Practice from PPT</a:t>
          </a:r>
          <a:endParaRPr lang="en-US" sz="1800" kern="120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20000"/>
            </a:spcAft>
            <a:buChar char="••"/>
          </a:pPr>
          <a:r>
            <a:rPr lang="en-US" sz="1800" b="0" i="0" u="none" kern="1200">
              <a:latin typeface="Times New Roman" panose="02020603050405020304" pitchFamily="18" charset="0"/>
              <a:cs typeface="Times New Roman" panose="02020603050405020304" pitchFamily="18" charset="0"/>
            </a:rPr>
            <a:t>Completion of figures &amp; Practice from PPT</a:t>
          </a:r>
          <a:endParaRPr lang="en-US" sz="1800" kern="120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20000"/>
            </a:spcAft>
            <a:buChar char="••"/>
          </a:pPr>
          <a:r>
            <a:rPr lang="en-US" sz="1800" b="0" i="0" u="none" kern="1200">
              <a:latin typeface="Times New Roman" panose="02020603050405020304" pitchFamily="18" charset="0"/>
              <a:cs typeface="Times New Roman" panose="02020603050405020304" pitchFamily="18" charset="0"/>
            </a:rPr>
            <a:t>Embedded Images &amp; Practice from PPT</a:t>
          </a:r>
          <a:endParaRPr lang="en-US" sz="1800" kern="120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20000"/>
            </a:spcAft>
            <a:buChar char="••"/>
          </a:pPr>
          <a:r>
            <a:rPr lang="en-US" sz="1800" b="0" i="0" u="none" kern="1200" dirty="0" smtClean="0">
              <a:latin typeface="Times New Roman" panose="02020603050405020304" pitchFamily="18" charset="0"/>
              <a:cs typeface="Times New Roman" panose="02020603050405020304" pitchFamily="18" charset="0"/>
            </a:rPr>
            <a:t>Image </a:t>
          </a:r>
          <a:r>
            <a:rPr lang="en-US" sz="1800" b="0" i="0" u="none" kern="1200" dirty="0">
              <a:latin typeface="Times New Roman" panose="02020603050405020304" pitchFamily="18" charset="0"/>
              <a:cs typeface="Times New Roman" panose="02020603050405020304" pitchFamily="18" charset="0"/>
            </a:rPr>
            <a:t>grouping &amp; Practice from PPT</a:t>
          </a:r>
          <a:endParaRPr lang="en-US" sz="1800" kern="1200" dirty="0">
            <a:latin typeface="Times New Roman" panose="02020603050405020304" pitchFamily="18" charset="0"/>
            <a:cs typeface="Times New Roman" panose="02020603050405020304" pitchFamily="18" charset="0"/>
          </a:endParaRPr>
        </a:p>
      </dsp:txBody>
      <dsp:txXfrm>
        <a:off x="0" y="4003861"/>
        <a:ext cx="10972800" cy="175834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46A4F-F976-47AD-9E0B-DEB8B87FF1C7}" type="datetimeFigureOut">
              <a:rPr lang="en-US" smtClean="0"/>
              <a:pPr/>
              <a:t>12-Aug-21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4E5F1C-18F0-46A8-B179-598C90B80A18}" type="slidenum">
              <a:rPr lang="en-US" smtClean="0"/>
              <a:pPr/>
              <a:t>‹#›</a:t>
            </a:fld>
            <a:endParaRPr lang="en-US"/>
          </a:p>
        </p:txBody>
      </p:sp>
    </p:spTree>
    <p:extLst>
      <p:ext uri="{BB962C8B-B14F-4D97-AF65-F5344CB8AC3E}">
        <p14:creationId xmlns:p14="http://schemas.microsoft.com/office/powerpoint/2010/main" xmlns="" val="4008983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Answer:</a:t>
            </a:r>
            <a:r>
              <a:rPr lang="en-US" sz="1200" b="0" i="0" kern="1200" dirty="0">
                <a:solidFill>
                  <a:schemeClr val="tx1"/>
                </a:solidFill>
                <a:latin typeface="+mn-lt"/>
                <a:ea typeface="+mn-ea"/>
                <a:cs typeface="+mn-cs"/>
              </a:rPr>
              <a:t> B) 2</a:t>
            </a:r>
          </a:p>
          <a:p>
            <a:r>
              <a:rPr lang="en-US" sz="1200" b="0" i="0" kern="1200" dirty="0">
                <a:solidFill>
                  <a:schemeClr val="tx1"/>
                </a:solidFill>
                <a:latin typeface="+mn-lt"/>
                <a:ea typeface="+mn-ea"/>
                <a:cs typeface="+mn-cs"/>
              </a:rPr>
              <a:t>Difficulty level: Easy (Compulsory)</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a:t>
            </a:fld>
            <a:endParaRPr lang="en-US"/>
          </a:p>
        </p:txBody>
      </p:sp>
    </p:spTree>
    <p:extLst>
      <p:ext uri="{BB962C8B-B14F-4D97-AF65-F5344CB8AC3E}">
        <p14:creationId xmlns:p14="http://schemas.microsoft.com/office/powerpoint/2010/main" xmlns="" val="2002429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Difficulty level: Moderate</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12</a:t>
            </a:fld>
            <a:endParaRPr lang="en-US"/>
          </a:p>
        </p:txBody>
      </p:sp>
    </p:spTree>
    <p:extLst>
      <p:ext uri="{BB962C8B-B14F-4D97-AF65-F5344CB8AC3E}">
        <p14:creationId xmlns:p14="http://schemas.microsoft.com/office/powerpoint/2010/main" xmlns="" val="471463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a:t>
            </a:r>
            <a:r>
              <a:rPr lang="en-US" baseline="0" dirty="0"/>
              <a:t>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Difficulty level: Moderate</a:t>
            </a:r>
            <a:r>
              <a:rPr lang="en-US" sz="1200" b="0" i="0" kern="1200" baseline="0" dirty="0">
                <a:solidFill>
                  <a:schemeClr val="tx1"/>
                </a:solidFill>
                <a:latin typeface="+mn-lt"/>
                <a:ea typeface="+mn-ea"/>
                <a:cs typeface="+mn-cs"/>
              </a:rPr>
              <a:t> (Compulsory)</a:t>
            </a:r>
            <a:endParaRPr lang="en-US"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13</a:t>
            </a:fld>
            <a:endParaRPr lang="en-US"/>
          </a:p>
        </p:txBody>
      </p:sp>
    </p:spTree>
    <p:extLst>
      <p:ext uri="{BB962C8B-B14F-4D97-AF65-F5344CB8AC3E}">
        <p14:creationId xmlns:p14="http://schemas.microsoft.com/office/powerpoint/2010/main" xmlns="" val="4236901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 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Difficulty level: Easy</a:t>
            </a:r>
            <a:r>
              <a:rPr lang="en-US" sz="1200" b="0" i="0" kern="1200" baseline="0" dirty="0">
                <a:solidFill>
                  <a:schemeClr val="tx1"/>
                </a:solidFill>
                <a:latin typeface="+mn-lt"/>
                <a:ea typeface="+mn-ea"/>
                <a:cs typeface="+mn-cs"/>
              </a:rPr>
              <a:t> (Compulsory)</a:t>
            </a:r>
            <a:endParaRPr lang="en-US"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14</a:t>
            </a:fld>
            <a:endParaRPr lang="en-US"/>
          </a:p>
        </p:txBody>
      </p:sp>
    </p:spTree>
    <p:extLst>
      <p:ext uri="{BB962C8B-B14F-4D97-AF65-F5344CB8AC3E}">
        <p14:creationId xmlns:p14="http://schemas.microsoft.com/office/powerpoint/2010/main" xmlns="" val="2420050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err="1">
                <a:solidFill>
                  <a:schemeClr val="tx1"/>
                </a:solidFill>
                <a:effectLst/>
                <a:latin typeface="+mn-lt"/>
                <a:ea typeface="+mn-ea"/>
                <a:cs typeface="+mn-cs"/>
              </a:rPr>
              <a:t>Ans</a:t>
            </a:r>
            <a:r>
              <a:rPr lang="en-IN" sz="1200" b="0" i="0" kern="1200" dirty="0">
                <a:solidFill>
                  <a:schemeClr val="tx1"/>
                </a:solidFill>
                <a:effectLst/>
                <a:latin typeface="+mn-lt"/>
                <a:ea typeface="+mn-ea"/>
                <a:cs typeface="+mn-cs"/>
              </a:rPr>
              <a:t>:</a:t>
            </a:r>
            <a:r>
              <a:rPr lang="en-IN" sz="1200" b="0" i="0" kern="1200" baseline="0" dirty="0">
                <a:solidFill>
                  <a:schemeClr val="tx1"/>
                </a:solidFill>
                <a:effectLst/>
                <a:latin typeface="+mn-lt"/>
                <a:ea typeface="+mn-ea"/>
                <a:cs typeface="+mn-cs"/>
              </a:rPr>
              <a:t> Option 1</a:t>
            </a:r>
          </a:p>
          <a:p>
            <a:r>
              <a:rPr lang="en-US" sz="1200" b="0" i="0" kern="1200" dirty="0">
                <a:solidFill>
                  <a:schemeClr val="tx1"/>
                </a:solidFill>
                <a:latin typeface="+mn-lt"/>
                <a:ea typeface="+mn-ea"/>
                <a:cs typeface="+mn-cs"/>
              </a:rPr>
              <a:t>Second figure in each row consists of first arrow of the first figure as such and the second one in an inverted form. The third figure is obtained by inverting the arrows of second figure.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Difficulty level: Moderate</a:t>
            </a:r>
            <a:r>
              <a:rPr lang="en-US" sz="1200" b="0" i="0" kern="1200" baseline="0" dirty="0">
                <a:solidFill>
                  <a:schemeClr val="tx1"/>
                </a:solidFill>
                <a:latin typeface="+mn-lt"/>
                <a:ea typeface="+mn-ea"/>
                <a:cs typeface="+mn-cs"/>
              </a:rPr>
              <a:t> (Compulsory)</a:t>
            </a:r>
            <a:endParaRPr lang="en-US"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15</a:t>
            </a:fld>
            <a:endParaRPr lang="en-US"/>
          </a:p>
        </p:txBody>
      </p:sp>
    </p:spTree>
    <p:extLst>
      <p:ext uri="{BB962C8B-B14F-4D97-AF65-F5344CB8AC3E}">
        <p14:creationId xmlns:p14="http://schemas.microsoft.com/office/powerpoint/2010/main" xmlns="" val="3178093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Answer:</a:t>
            </a:r>
            <a:r>
              <a:rPr lang="en-US" sz="1200" b="0" i="0" kern="1200" dirty="0">
                <a:solidFill>
                  <a:schemeClr val="tx1"/>
                </a:solidFill>
                <a:latin typeface="+mn-lt"/>
                <a:ea typeface="+mn-ea"/>
                <a:cs typeface="+mn-cs"/>
              </a:rPr>
              <a:t> C) 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Difficulty level: Moderate</a:t>
            </a:r>
            <a:r>
              <a:rPr lang="en-US" sz="1200" b="0" i="0" kern="1200" baseline="0" dirty="0">
                <a:solidFill>
                  <a:schemeClr val="tx1"/>
                </a:solidFill>
                <a:latin typeface="+mn-lt"/>
                <a:ea typeface="+mn-ea"/>
                <a:cs typeface="+mn-cs"/>
              </a:rPr>
              <a:t> (Compulsory)</a:t>
            </a:r>
            <a:endParaRPr lang="en-US"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16</a:t>
            </a:fld>
            <a:endParaRPr lang="en-US"/>
          </a:p>
        </p:txBody>
      </p:sp>
    </p:spTree>
    <p:extLst>
      <p:ext uri="{BB962C8B-B14F-4D97-AF65-F5344CB8AC3E}">
        <p14:creationId xmlns:p14="http://schemas.microsoft.com/office/powerpoint/2010/main" xmlns="" val="2621964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Answer:</a:t>
            </a:r>
            <a:r>
              <a:rPr lang="en-US" sz="1200" b="0" i="0" kern="1200" dirty="0">
                <a:solidFill>
                  <a:schemeClr val="tx1"/>
                </a:solidFill>
                <a:latin typeface="+mn-lt"/>
                <a:ea typeface="+mn-ea"/>
                <a:cs typeface="+mn-cs"/>
              </a:rPr>
              <a:t> B)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Difficulty level: Moderate</a:t>
            </a:r>
            <a:r>
              <a:rPr lang="en-US" sz="1200" b="0" i="0" kern="1200" baseline="0" dirty="0">
                <a:solidFill>
                  <a:schemeClr val="tx1"/>
                </a:solidFill>
                <a:latin typeface="+mn-lt"/>
                <a:ea typeface="+mn-ea"/>
                <a:cs typeface="+mn-cs"/>
              </a:rPr>
              <a:t> (Optional)</a:t>
            </a:r>
            <a:endParaRPr lang="en-US"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17</a:t>
            </a:fld>
            <a:endParaRPr lang="en-US"/>
          </a:p>
        </p:txBody>
      </p:sp>
    </p:spTree>
    <p:extLst>
      <p:ext uri="{BB962C8B-B14F-4D97-AF65-F5344CB8AC3E}">
        <p14:creationId xmlns:p14="http://schemas.microsoft.com/office/powerpoint/2010/main" xmlns="" val="1353981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C</a:t>
            </a:r>
          </a:p>
          <a:p>
            <a:r>
              <a:rPr lang="en-US" dirty="0"/>
              <a:t>Difficulty</a:t>
            </a:r>
            <a:r>
              <a:rPr lang="en-US" baseline="0" dirty="0"/>
              <a:t> level: Easy (Compulsory)</a:t>
            </a:r>
            <a:endParaRPr lang="en-US" dirty="0"/>
          </a:p>
          <a:p>
            <a:endParaRPr lang="en-IN" dirty="0"/>
          </a:p>
        </p:txBody>
      </p:sp>
      <p:sp>
        <p:nvSpPr>
          <p:cNvPr id="4" name="Slide Number Placeholder 3"/>
          <p:cNvSpPr>
            <a:spLocks noGrp="1"/>
          </p:cNvSpPr>
          <p:nvPr>
            <p:ph type="sldNum" sz="quarter" idx="5"/>
          </p:nvPr>
        </p:nvSpPr>
        <p:spPr/>
        <p:txBody>
          <a:bodyPr/>
          <a:lstStyle/>
          <a:p>
            <a:fld id="{1C4E5F1C-18F0-46A8-B179-598C90B80A18}" type="slidenum">
              <a:rPr lang="en-US" smtClean="0"/>
              <a:pPr/>
              <a:t>19</a:t>
            </a:fld>
            <a:endParaRPr lang="en-US"/>
          </a:p>
        </p:txBody>
      </p:sp>
    </p:spTree>
    <p:extLst>
      <p:ext uri="{BB962C8B-B14F-4D97-AF65-F5344CB8AC3E}">
        <p14:creationId xmlns:p14="http://schemas.microsoft.com/office/powerpoint/2010/main" xmlns="" val="37719644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Difficulty</a:t>
            </a:r>
            <a:r>
              <a:rPr lang="en-US" baseline="0" dirty="0"/>
              <a:t> level: Moderate </a:t>
            </a:r>
            <a:endParaRPr lang="en-US" dirty="0"/>
          </a:p>
          <a:p>
            <a:endParaRPr lang="en-IN" dirty="0"/>
          </a:p>
        </p:txBody>
      </p:sp>
      <p:sp>
        <p:nvSpPr>
          <p:cNvPr id="4" name="Slide Number Placeholder 3"/>
          <p:cNvSpPr>
            <a:spLocks noGrp="1"/>
          </p:cNvSpPr>
          <p:nvPr>
            <p:ph type="sldNum" sz="quarter" idx="5"/>
          </p:nvPr>
        </p:nvSpPr>
        <p:spPr/>
        <p:txBody>
          <a:bodyPr/>
          <a:lstStyle/>
          <a:p>
            <a:fld id="{1C4E5F1C-18F0-46A8-B179-598C90B80A18}" type="slidenum">
              <a:rPr lang="en-US" smtClean="0"/>
              <a:pPr/>
              <a:t>20</a:t>
            </a:fld>
            <a:endParaRPr lang="en-US"/>
          </a:p>
        </p:txBody>
      </p:sp>
    </p:spTree>
    <p:extLst>
      <p:ext uri="{BB962C8B-B14F-4D97-AF65-F5344CB8AC3E}">
        <p14:creationId xmlns:p14="http://schemas.microsoft.com/office/powerpoint/2010/main" xmlns="" val="2949687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Difficulty</a:t>
            </a:r>
            <a:r>
              <a:rPr lang="en-US" baseline="0" dirty="0"/>
              <a:t> level: Moderate (Compulsory)</a:t>
            </a:r>
            <a:endParaRPr lang="en-US" dirty="0"/>
          </a:p>
          <a:p>
            <a:endParaRPr lang="en-US" dirty="0"/>
          </a:p>
          <a:p>
            <a:endParaRPr lang="en-IN" dirty="0"/>
          </a:p>
        </p:txBody>
      </p:sp>
      <p:sp>
        <p:nvSpPr>
          <p:cNvPr id="4" name="Slide Number Placeholder 3"/>
          <p:cNvSpPr>
            <a:spLocks noGrp="1"/>
          </p:cNvSpPr>
          <p:nvPr>
            <p:ph type="sldNum" sz="quarter" idx="5"/>
          </p:nvPr>
        </p:nvSpPr>
        <p:spPr/>
        <p:txBody>
          <a:bodyPr/>
          <a:lstStyle/>
          <a:p>
            <a:fld id="{1C4E5F1C-18F0-46A8-B179-598C90B80A18}" type="slidenum">
              <a:rPr lang="en-US" smtClean="0"/>
              <a:pPr/>
              <a:t>21</a:t>
            </a:fld>
            <a:endParaRPr lang="en-US"/>
          </a:p>
        </p:txBody>
      </p:sp>
    </p:spTree>
    <p:extLst>
      <p:ext uri="{BB962C8B-B14F-4D97-AF65-F5344CB8AC3E}">
        <p14:creationId xmlns:p14="http://schemas.microsoft.com/office/powerpoint/2010/main" xmlns="" val="3675280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Difficulty</a:t>
            </a:r>
            <a:r>
              <a:rPr lang="en-US" baseline="0" dirty="0"/>
              <a:t> level: Moderate (Compulsory)</a:t>
            </a:r>
            <a:endParaRPr lang="en-US" dirty="0"/>
          </a:p>
          <a:p>
            <a:endParaRPr lang="en-US" dirty="0"/>
          </a:p>
          <a:p>
            <a:endParaRPr lang="en-IN" dirty="0"/>
          </a:p>
        </p:txBody>
      </p:sp>
      <p:sp>
        <p:nvSpPr>
          <p:cNvPr id="4" name="Slide Number Placeholder 3"/>
          <p:cNvSpPr>
            <a:spLocks noGrp="1"/>
          </p:cNvSpPr>
          <p:nvPr>
            <p:ph type="sldNum" sz="quarter" idx="5"/>
          </p:nvPr>
        </p:nvSpPr>
        <p:spPr/>
        <p:txBody>
          <a:bodyPr/>
          <a:lstStyle/>
          <a:p>
            <a:fld id="{1C4E5F1C-18F0-46A8-B179-598C90B80A18}" type="slidenum">
              <a:rPr lang="en-US" smtClean="0"/>
              <a:pPr/>
              <a:t>23</a:t>
            </a:fld>
            <a:endParaRPr lang="en-US"/>
          </a:p>
        </p:txBody>
      </p:sp>
    </p:spTree>
    <p:extLst>
      <p:ext uri="{BB962C8B-B14F-4D97-AF65-F5344CB8AC3E}">
        <p14:creationId xmlns:p14="http://schemas.microsoft.com/office/powerpoint/2010/main" xmlns="" val="3771765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Difficulty level: Easy (Optional)</a:t>
            </a:r>
            <a:endParaRPr lang="en-US"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4</a:t>
            </a:fld>
            <a:endParaRPr lang="en-US"/>
          </a:p>
        </p:txBody>
      </p:sp>
    </p:spTree>
    <p:extLst>
      <p:ext uri="{BB962C8B-B14F-4D97-AF65-F5344CB8AC3E}">
        <p14:creationId xmlns:p14="http://schemas.microsoft.com/office/powerpoint/2010/main" xmlns="" val="2035654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Difficulty</a:t>
            </a:r>
            <a:r>
              <a:rPr lang="en-US" baseline="0" dirty="0"/>
              <a:t> level: Moderate (Compulsory)</a:t>
            </a:r>
            <a:endParaRPr lang="en-US" dirty="0"/>
          </a:p>
          <a:p>
            <a:endParaRPr lang="en-US" dirty="0"/>
          </a:p>
          <a:p>
            <a:endParaRPr lang="en-IN" dirty="0"/>
          </a:p>
        </p:txBody>
      </p:sp>
      <p:sp>
        <p:nvSpPr>
          <p:cNvPr id="4" name="Slide Number Placeholder 3"/>
          <p:cNvSpPr>
            <a:spLocks noGrp="1"/>
          </p:cNvSpPr>
          <p:nvPr>
            <p:ph type="sldNum" sz="quarter" idx="5"/>
          </p:nvPr>
        </p:nvSpPr>
        <p:spPr/>
        <p:txBody>
          <a:bodyPr/>
          <a:lstStyle/>
          <a:p>
            <a:fld id="{1C4E5F1C-18F0-46A8-B179-598C90B80A18}" type="slidenum">
              <a:rPr lang="en-US" smtClean="0"/>
              <a:pPr/>
              <a:t>24</a:t>
            </a:fld>
            <a:endParaRPr lang="en-US"/>
          </a:p>
        </p:txBody>
      </p:sp>
    </p:spTree>
    <p:extLst>
      <p:ext uri="{BB962C8B-B14F-4D97-AF65-F5344CB8AC3E}">
        <p14:creationId xmlns:p14="http://schemas.microsoft.com/office/powerpoint/2010/main" xmlns="" val="2495646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a:t>
            </a:r>
            <a:r>
              <a:rPr lang="en-US" baseline="0" dirty="0"/>
              <a:t> 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Difficulty</a:t>
            </a:r>
            <a:r>
              <a:rPr lang="en-US" baseline="0" dirty="0"/>
              <a:t> level: Moderate (Compulsory)</a:t>
            </a:r>
            <a:endParaRPr lang="en-US" dirty="0"/>
          </a:p>
          <a:p>
            <a:endParaRPr lang="en-US" dirty="0"/>
          </a:p>
          <a:p>
            <a:endParaRPr lang="en-IN" dirty="0"/>
          </a:p>
        </p:txBody>
      </p:sp>
      <p:sp>
        <p:nvSpPr>
          <p:cNvPr id="4" name="Slide Number Placeholder 3"/>
          <p:cNvSpPr>
            <a:spLocks noGrp="1"/>
          </p:cNvSpPr>
          <p:nvPr>
            <p:ph type="sldNum" sz="quarter" idx="5"/>
          </p:nvPr>
        </p:nvSpPr>
        <p:spPr/>
        <p:txBody>
          <a:bodyPr/>
          <a:lstStyle/>
          <a:p>
            <a:fld id="{1C4E5F1C-18F0-46A8-B179-598C90B80A18}" type="slidenum">
              <a:rPr lang="en-US" smtClean="0"/>
              <a:pPr/>
              <a:t>25</a:t>
            </a:fld>
            <a:endParaRPr lang="en-US"/>
          </a:p>
        </p:txBody>
      </p:sp>
    </p:spTree>
    <p:extLst>
      <p:ext uri="{BB962C8B-B14F-4D97-AF65-F5344CB8AC3E}">
        <p14:creationId xmlns:p14="http://schemas.microsoft.com/office/powerpoint/2010/main" xmlns="" val="34462618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Difficulty</a:t>
            </a:r>
            <a:r>
              <a:rPr lang="en-US" baseline="0" dirty="0"/>
              <a:t> level: Moderate (Compulsory)</a:t>
            </a:r>
            <a:endParaRPr lang="en-US" dirty="0"/>
          </a:p>
          <a:p>
            <a:endParaRPr lang="en-US" dirty="0"/>
          </a:p>
          <a:p>
            <a:endParaRPr lang="en-IN" dirty="0"/>
          </a:p>
        </p:txBody>
      </p:sp>
      <p:sp>
        <p:nvSpPr>
          <p:cNvPr id="4" name="Slide Number Placeholder 3"/>
          <p:cNvSpPr>
            <a:spLocks noGrp="1"/>
          </p:cNvSpPr>
          <p:nvPr>
            <p:ph type="sldNum" sz="quarter" idx="5"/>
          </p:nvPr>
        </p:nvSpPr>
        <p:spPr/>
        <p:txBody>
          <a:bodyPr/>
          <a:lstStyle/>
          <a:p>
            <a:fld id="{1C4E5F1C-18F0-46A8-B179-598C90B80A18}" type="slidenum">
              <a:rPr lang="en-US" smtClean="0"/>
              <a:pPr/>
              <a:t>26</a:t>
            </a:fld>
            <a:endParaRPr lang="en-US"/>
          </a:p>
        </p:txBody>
      </p:sp>
    </p:spTree>
    <p:extLst>
      <p:ext uri="{BB962C8B-B14F-4D97-AF65-F5344CB8AC3E}">
        <p14:creationId xmlns:p14="http://schemas.microsoft.com/office/powerpoint/2010/main" xmlns="" val="395624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Difficulty</a:t>
            </a:r>
            <a:r>
              <a:rPr lang="en-US" baseline="0" dirty="0"/>
              <a:t> level: Easy (Optional)</a:t>
            </a:r>
            <a:endParaRPr lang="en-US" dirty="0"/>
          </a:p>
          <a:p>
            <a:endParaRPr lang="en-US" dirty="0"/>
          </a:p>
          <a:p>
            <a:endParaRPr lang="en-IN" dirty="0"/>
          </a:p>
        </p:txBody>
      </p:sp>
      <p:sp>
        <p:nvSpPr>
          <p:cNvPr id="4" name="Slide Number Placeholder 3"/>
          <p:cNvSpPr>
            <a:spLocks noGrp="1"/>
          </p:cNvSpPr>
          <p:nvPr>
            <p:ph type="sldNum" sz="quarter" idx="5"/>
          </p:nvPr>
        </p:nvSpPr>
        <p:spPr/>
        <p:txBody>
          <a:bodyPr/>
          <a:lstStyle/>
          <a:p>
            <a:fld id="{1C4E5F1C-18F0-46A8-B179-598C90B80A18}" type="slidenum">
              <a:rPr lang="en-US" smtClean="0"/>
              <a:pPr/>
              <a:t>27</a:t>
            </a:fld>
            <a:endParaRPr lang="en-US"/>
          </a:p>
        </p:txBody>
      </p:sp>
    </p:spTree>
    <p:extLst>
      <p:ext uri="{BB962C8B-B14F-4D97-AF65-F5344CB8AC3E}">
        <p14:creationId xmlns:p14="http://schemas.microsoft.com/office/powerpoint/2010/main" xmlns="" val="329700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Difficulty</a:t>
            </a:r>
            <a:r>
              <a:rPr lang="en-US" baseline="0" dirty="0"/>
              <a:t> level: Moderate (Compulsory)</a:t>
            </a:r>
            <a:endParaRPr lang="en-US" dirty="0"/>
          </a:p>
          <a:p>
            <a:endParaRPr lang="en-US" dirty="0"/>
          </a:p>
          <a:p>
            <a:endParaRPr lang="en-IN" dirty="0"/>
          </a:p>
        </p:txBody>
      </p:sp>
      <p:sp>
        <p:nvSpPr>
          <p:cNvPr id="4" name="Slide Number Placeholder 3"/>
          <p:cNvSpPr>
            <a:spLocks noGrp="1"/>
          </p:cNvSpPr>
          <p:nvPr>
            <p:ph type="sldNum" sz="quarter" idx="5"/>
          </p:nvPr>
        </p:nvSpPr>
        <p:spPr/>
        <p:txBody>
          <a:bodyPr/>
          <a:lstStyle/>
          <a:p>
            <a:fld id="{1C4E5F1C-18F0-46A8-B179-598C90B80A18}" type="slidenum">
              <a:rPr lang="en-US" smtClean="0"/>
              <a:pPr/>
              <a:t>28</a:t>
            </a:fld>
            <a:endParaRPr lang="en-US"/>
          </a:p>
        </p:txBody>
      </p:sp>
    </p:spTree>
    <p:extLst>
      <p:ext uri="{BB962C8B-B14F-4D97-AF65-F5344CB8AC3E}">
        <p14:creationId xmlns:p14="http://schemas.microsoft.com/office/powerpoint/2010/main" xmlns="" val="7937977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a:t>
            </a:r>
            <a:r>
              <a:rPr lang="en-US" baseline="0" dirty="0"/>
              <a:t>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Difficulty</a:t>
            </a:r>
            <a:r>
              <a:rPr lang="en-US" baseline="0" dirty="0"/>
              <a:t> level: Moderate (Compulsory)</a:t>
            </a:r>
            <a:endParaRPr lang="en-US" dirty="0"/>
          </a:p>
          <a:p>
            <a:endParaRPr lang="en-US" dirty="0"/>
          </a:p>
          <a:p>
            <a:endParaRPr lang="en-IN" dirty="0"/>
          </a:p>
        </p:txBody>
      </p:sp>
      <p:sp>
        <p:nvSpPr>
          <p:cNvPr id="4" name="Slide Number Placeholder 3"/>
          <p:cNvSpPr>
            <a:spLocks noGrp="1"/>
          </p:cNvSpPr>
          <p:nvPr>
            <p:ph type="sldNum" sz="quarter" idx="5"/>
          </p:nvPr>
        </p:nvSpPr>
        <p:spPr/>
        <p:txBody>
          <a:bodyPr/>
          <a:lstStyle/>
          <a:p>
            <a:fld id="{1C4E5F1C-18F0-46A8-B179-598C90B80A18}" type="slidenum">
              <a:rPr lang="en-US" smtClean="0"/>
              <a:pPr/>
              <a:t>29</a:t>
            </a:fld>
            <a:endParaRPr lang="en-US"/>
          </a:p>
        </p:txBody>
      </p:sp>
    </p:spTree>
    <p:extLst>
      <p:ext uri="{BB962C8B-B14F-4D97-AF65-F5344CB8AC3E}">
        <p14:creationId xmlns:p14="http://schemas.microsoft.com/office/powerpoint/2010/main" xmlns="" val="3321253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Difficulty</a:t>
            </a:r>
            <a:r>
              <a:rPr lang="en-US" baseline="0" dirty="0"/>
              <a:t> level: Moderate (Compulsory)</a:t>
            </a:r>
            <a:endParaRPr lang="en-US" dirty="0"/>
          </a:p>
          <a:p>
            <a:endParaRPr lang="en-US" dirty="0"/>
          </a:p>
          <a:p>
            <a:endParaRPr lang="en-IN" dirty="0"/>
          </a:p>
        </p:txBody>
      </p:sp>
      <p:sp>
        <p:nvSpPr>
          <p:cNvPr id="4" name="Slide Number Placeholder 3"/>
          <p:cNvSpPr>
            <a:spLocks noGrp="1"/>
          </p:cNvSpPr>
          <p:nvPr>
            <p:ph type="sldNum" sz="quarter" idx="5"/>
          </p:nvPr>
        </p:nvSpPr>
        <p:spPr/>
        <p:txBody>
          <a:bodyPr/>
          <a:lstStyle/>
          <a:p>
            <a:fld id="{1C4E5F1C-18F0-46A8-B179-598C90B80A18}" type="slidenum">
              <a:rPr lang="en-US" smtClean="0"/>
              <a:pPr/>
              <a:t>30</a:t>
            </a:fld>
            <a:endParaRPr lang="en-US"/>
          </a:p>
        </p:txBody>
      </p:sp>
    </p:spTree>
    <p:extLst>
      <p:ext uri="{BB962C8B-B14F-4D97-AF65-F5344CB8AC3E}">
        <p14:creationId xmlns:p14="http://schemas.microsoft.com/office/powerpoint/2010/main" xmlns="" val="2835530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Difficulty level: Moderate </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5</a:t>
            </a:fld>
            <a:endParaRPr lang="en-US"/>
          </a:p>
        </p:txBody>
      </p:sp>
    </p:spTree>
    <p:extLst>
      <p:ext uri="{BB962C8B-B14F-4D97-AF65-F5344CB8AC3E}">
        <p14:creationId xmlns:p14="http://schemas.microsoft.com/office/powerpoint/2010/main" xmlns="" val="1145132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Answer:</a:t>
            </a:r>
            <a:r>
              <a:rPr lang="en-US" sz="1200" b="0" i="0" kern="1200" dirty="0">
                <a:solidFill>
                  <a:schemeClr val="tx1"/>
                </a:solidFill>
                <a:latin typeface="+mn-lt"/>
                <a:ea typeface="+mn-ea"/>
                <a:cs typeface="+mn-cs"/>
              </a:rPr>
              <a:t> D</a:t>
            </a:r>
          </a:p>
          <a:p>
            <a:r>
              <a:rPr lang="en-US" sz="1200" b="0" i="0" kern="1200" dirty="0">
                <a:solidFill>
                  <a:schemeClr val="tx1"/>
                </a:solidFill>
                <a:latin typeface="+mn-lt"/>
                <a:ea typeface="+mn-ea"/>
                <a:cs typeface="+mn-cs"/>
              </a:rPr>
              <a:t>Difficulty level: Moderate (Compulsory)</a:t>
            </a:r>
            <a:endParaRPr lang="en-US"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6</a:t>
            </a:fld>
            <a:endParaRPr lang="en-US"/>
          </a:p>
        </p:txBody>
      </p:sp>
    </p:spTree>
    <p:extLst>
      <p:ext uri="{BB962C8B-B14F-4D97-AF65-F5344CB8AC3E}">
        <p14:creationId xmlns:p14="http://schemas.microsoft.com/office/powerpoint/2010/main" xmlns="" val="1522880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Difficulty level: Easy (Compulsory)</a:t>
            </a:r>
            <a:endParaRPr lang="en-US"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7</a:t>
            </a:fld>
            <a:endParaRPr lang="en-US"/>
          </a:p>
        </p:txBody>
      </p:sp>
    </p:spTree>
    <p:extLst>
      <p:ext uri="{BB962C8B-B14F-4D97-AF65-F5344CB8AC3E}">
        <p14:creationId xmlns:p14="http://schemas.microsoft.com/office/powerpoint/2010/main" xmlns="" val="4056411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Difficulty level: Easy</a:t>
            </a:r>
            <a:r>
              <a:rPr lang="en-US" sz="1200" b="0" i="0" kern="1200" baseline="0" dirty="0">
                <a:solidFill>
                  <a:schemeClr val="tx1"/>
                </a:solidFill>
                <a:latin typeface="+mn-lt"/>
                <a:ea typeface="+mn-ea"/>
                <a:cs typeface="+mn-cs"/>
              </a:rPr>
              <a:t> (Compulsory)</a:t>
            </a:r>
            <a:endParaRPr lang="en-US"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8</a:t>
            </a:fld>
            <a:endParaRPr lang="en-US"/>
          </a:p>
        </p:txBody>
      </p:sp>
    </p:spTree>
    <p:extLst>
      <p:ext uri="{BB962C8B-B14F-4D97-AF65-F5344CB8AC3E}">
        <p14:creationId xmlns:p14="http://schemas.microsoft.com/office/powerpoint/2010/main" xmlns="" val="2921577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Difficulty level: Moderate</a:t>
            </a:r>
            <a:r>
              <a:rPr lang="en-US" sz="1200" b="0" i="0"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9</a:t>
            </a:fld>
            <a:endParaRPr lang="en-US"/>
          </a:p>
        </p:txBody>
      </p:sp>
    </p:spTree>
    <p:extLst>
      <p:ext uri="{BB962C8B-B14F-4D97-AF65-F5344CB8AC3E}">
        <p14:creationId xmlns:p14="http://schemas.microsoft.com/office/powerpoint/2010/main" xmlns="" val="3794702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Answer:</a:t>
            </a:r>
            <a:r>
              <a:rPr lang="en-US" sz="1200" b="0" i="0" kern="1200" dirty="0">
                <a:solidFill>
                  <a:schemeClr val="tx1"/>
                </a:solidFill>
                <a:latin typeface="+mn-lt"/>
                <a:ea typeface="+mn-ea"/>
                <a:cs typeface="+mn-cs"/>
              </a:rPr>
              <a:t> A) 18</a:t>
            </a:r>
          </a:p>
          <a:p>
            <a:r>
              <a:rPr lang="en-US" sz="1200" b="0" i="0" kern="1200" dirty="0">
                <a:solidFill>
                  <a:schemeClr val="tx1"/>
                </a:solidFill>
                <a:effectLst/>
                <a:latin typeface="+mn-lt"/>
                <a:ea typeface="+mn-ea"/>
                <a:cs typeface="+mn-cs"/>
              </a:rPr>
              <a:t>6+7+2+2+1 = 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Difficulty level: Easy</a:t>
            </a:r>
            <a:r>
              <a:rPr lang="en-US" sz="1200" b="0" i="0" kern="1200" baseline="0" dirty="0">
                <a:solidFill>
                  <a:schemeClr val="tx1"/>
                </a:solidFill>
                <a:latin typeface="+mn-lt"/>
                <a:ea typeface="+mn-ea"/>
                <a:cs typeface="+mn-cs"/>
              </a:rPr>
              <a:t> (Optional)</a:t>
            </a:r>
            <a:endParaRPr lang="en-US"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10</a:t>
            </a:fld>
            <a:endParaRPr lang="en-US"/>
          </a:p>
        </p:txBody>
      </p:sp>
    </p:spTree>
    <p:extLst>
      <p:ext uri="{BB962C8B-B14F-4D97-AF65-F5344CB8AC3E}">
        <p14:creationId xmlns:p14="http://schemas.microsoft.com/office/powerpoint/2010/main" xmlns="" val="4228257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a:t>
            </a:r>
            <a:r>
              <a:rPr lang="en-US" baseline="0" dirty="0"/>
              <a:t> option: C</a:t>
            </a:r>
          </a:p>
          <a:p>
            <a:r>
              <a:rPr lang="en-US" sz="1200" b="0" i="0" kern="1200" dirty="0">
                <a:solidFill>
                  <a:schemeClr val="tx1"/>
                </a:solidFill>
                <a:latin typeface="+mn-lt"/>
                <a:ea typeface="+mn-ea"/>
                <a:cs typeface="+mn-cs"/>
              </a:rPr>
              <a:t>= 12 + 4 + 8 + 8 + 4 = 36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Difficulty level: Moderate</a:t>
            </a:r>
            <a:r>
              <a:rPr lang="en-US" sz="1200" b="0" i="0" kern="1200" baseline="0" dirty="0">
                <a:solidFill>
                  <a:schemeClr val="tx1"/>
                </a:solidFill>
                <a:latin typeface="+mn-lt"/>
                <a:ea typeface="+mn-ea"/>
                <a:cs typeface="+mn-cs"/>
              </a:rPr>
              <a:t> (Compulsory)</a:t>
            </a:r>
            <a:endParaRPr lang="en-US" dirty="0"/>
          </a:p>
          <a:p>
            <a:endParaRPr lang="en-US" sz="1200" b="0" i="0" u="none" strike="noStrike"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11</a:t>
            </a:fld>
            <a:endParaRPr lang="en-US"/>
          </a:p>
        </p:txBody>
      </p:sp>
    </p:spTree>
    <p:extLst>
      <p:ext uri="{BB962C8B-B14F-4D97-AF65-F5344CB8AC3E}">
        <p14:creationId xmlns:p14="http://schemas.microsoft.com/office/powerpoint/2010/main" xmlns="" val="2722833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C7B6E1B-5CD6-457E-B12E-40DB70920123}" type="datetimeFigureOut">
              <a:rPr lang="en-US" smtClean="0"/>
              <a:pPr/>
              <a:t>12-Aug-21</a:t>
            </a:fld>
            <a:endParaRPr lang="en-US"/>
          </a:p>
        </p:txBody>
      </p:sp>
      <p:sp>
        <p:nvSpPr>
          <p:cNvPr id="8" name="Slide Number Placeholder 7"/>
          <p:cNvSpPr>
            <a:spLocks noGrp="1"/>
          </p:cNvSpPr>
          <p:nvPr>
            <p:ph type="sldNum" sz="quarter" idx="11"/>
          </p:nvPr>
        </p:nvSpPr>
        <p:spPr/>
        <p:txBody>
          <a:bodyPr/>
          <a:lstStyle/>
          <a:p>
            <a:fld id="{4E6FD98F-884B-4231-90DD-78567DD4FAE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pPr/>
              <a:t>12-Aug-21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pPr/>
              <a:t>12-Aug-21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7B6E1B-5CD6-457E-B12E-40DB70920123}" type="datetimeFigureOut">
              <a:rPr lang="en-US" smtClean="0"/>
              <a:pPr/>
              <a:t>12-Aug-21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7B6E1B-5CD6-457E-B12E-40DB70920123}" type="datetimeFigureOut">
              <a:rPr lang="en-US" smtClean="0"/>
              <a:pPr/>
              <a:t>12-Aug-21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7B6E1B-5CD6-457E-B12E-40DB70920123}" type="datetimeFigureOut">
              <a:rPr lang="en-US" smtClean="0"/>
              <a:pPr/>
              <a:t>12-Aug-21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C7B6E1B-5CD6-457E-B12E-40DB70920123}" type="datetimeFigureOut">
              <a:rPr lang="en-US" smtClean="0"/>
              <a:pPr/>
              <a:t>12-Aug-21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6FD98F-884B-4231-90DD-78567DD4FAEB}" type="slidenum">
              <a:rPr lang="en-US" smtClean="0"/>
              <a:pPr/>
              <a:t>‹#›</a:t>
            </a:fld>
            <a:endParaRPr lang="en-US"/>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7B6E1B-5CD6-457E-B12E-40DB70920123}" type="datetimeFigureOut">
              <a:rPr lang="en-US" smtClean="0"/>
              <a:pPr/>
              <a:t>12-Aug-21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B6E1B-5CD6-457E-B12E-40DB70920123}" type="datetimeFigureOut">
              <a:rPr lang="en-US" smtClean="0"/>
              <a:pPr/>
              <a:t>12-Aug-21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12-Aug-21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12-Aug-21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C7B6E1B-5CD6-457E-B12E-40DB70920123}" type="datetimeFigureOut">
              <a:rPr lang="en-US" smtClean="0"/>
              <a:pPr/>
              <a:t>12-Aug-21</a:t>
            </a:fld>
            <a:endParaRPr lang="en-US"/>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E6FD98F-884B-4231-90DD-78567DD4FAEB}" type="slidenum">
              <a:rPr lang="en-US" smtClean="0"/>
              <a:pPr/>
              <a:t>‹#›</a:t>
            </a:fld>
            <a:endParaRPr lang="en-US"/>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WhatsApp Image 2019-04-08 at 17.27.06.jpeg"/>
          <p:cNvPicPr/>
          <p:nvPr userDrawn="1"/>
        </p:nvPicPr>
        <p:blipFill>
          <a:blip r:embed="rId13" cstate="print">
            <a:clrChange>
              <a:clrFrom>
                <a:srgbClr val="FFFFFF"/>
              </a:clrFrom>
              <a:clrTo>
                <a:srgbClr val="FFFFFF">
                  <a:alpha val="0"/>
                </a:srgbClr>
              </a:clrTo>
            </a:clrChange>
          </a:blip>
          <a:srcRect l="2564" t="9548" r="1603" b="9045"/>
          <a:stretch>
            <a:fillRect/>
          </a:stretch>
        </p:blipFill>
        <p:spPr>
          <a:xfrm>
            <a:off x="144379" y="0"/>
            <a:ext cx="1981200" cy="609600"/>
          </a:xfrm>
          <a:prstGeom prst="rect">
            <a:avLst/>
          </a:prstGeom>
        </p:spPr>
      </p:pic>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3.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13347" y="1905007"/>
            <a:ext cx="11229474" cy="3260551"/>
          </a:xfrm>
        </p:spPr>
        <p:txBody>
          <a:bodyPr>
            <a:normAutofit/>
          </a:bodyPr>
          <a:lstStyle/>
          <a:p>
            <a:r>
              <a:rPr lang="en-US" b="1" dirty="0">
                <a:solidFill>
                  <a:srgbClr val="C00000"/>
                </a:solidFill>
                <a:effectLst/>
              </a:rPr>
              <a:t>Analytical Reasoning</a:t>
            </a:r>
            <a:br>
              <a:rPr lang="en-US" b="1" dirty="0">
                <a:solidFill>
                  <a:srgbClr val="C00000"/>
                </a:solidFill>
                <a:effectLst/>
              </a:rPr>
            </a:br>
            <a:r>
              <a:rPr lang="en-US" b="1" dirty="0">
                <a:solidFill>
                  <a:srgbClr val="C00000"/>
                </a:solidFill>
                <a:effectLst/>
              </a:rPr>
              <a:t>AND</a:t>
            </a:r>
            <a:br>
              <a:rPr lang="en-US" b="1" dirty="0">
                <a:solidFill>
                  <a:srgbClr val="C00000"/>
                </a:solidFill>
                <a:effectLst/>
              </a:rPr>
            </a:br>
            <a:r>
              <a:rPr lang="en-US" b="1" dirty="0">
                <a:solidFill>
                  <a:srgbClr val="C00000"/>
                </a:solidFill>
                <a:effectLst/>
              </a:rPr>
              <a:t>Non-Verbal Reasoning</a:t>
            </a:r>
            <a:br>
              <a:rPr lang="en-US" b="1" dirty="0">
                <a:solidFill>
                  <a:srgbClr val="C00000"/>
                </a:solidFill>
                <a:effectLst/>
              </a:rPr>
            </a:br>
            <a:endParaRPr lang="en-US" dirty="0">
              <a:solidFill>
                <a:srgbClr val="C00000"/>
              </a:solidFill>
              <a:effectLst/>
            </a:endParaRPr>
          </a:p>
        </p:txBody>
      </p:sp>
      <p:pic>
        <p:nvPicPr>
          <p:cNvPr id="3" name="Picture 2">
            <a:extLst>
              <a:ext uri="{FF2B5EF4-FFF2-40B4-BE49-F238E27FC236}">
                <a16:creationId xmlns:a16="http://schemas.microsoft.com/office/drawing/2014/main" xmlns="" id="{D34FD608-FF37-46A5-81EE-9E859DCC899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4012029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graphicFrame>
        <p:nvGraphicFramePr>
          <p:cNvPr id="4" name="Table 3"/>
          <p:cNvGraphicFramePr>
            <a:graphicFrameLocks noGrp="1"/>
          </p:cNvGraphicFramePr>
          <p:nvPr>
            <p:extLst>
              <p:ext uri="{D42A27DB-BD31-4B8C-83A1-F6EECF244321}">
                <p14:modId xmlns:p14="http://schemas.microsoft.com/office/powerpoint/2010/main" xmlns="" val="629743873"/>
              </p:ext>
            </p:extLst>
          </p:nvPr>
        </p:nvGraphicFramePr>
        <p:xfrm>
          <a:off x="718853" y="4887310"/>
          <a:ext cx="10317008" cy="1308274"/>
        </p:xfrm>
        <a:graphic>
          <a:graphicData uri="http://schemas.openxmlformats.org/drawingml/2006/table">
            <a:tbl>
              <a:tblPr/>
              <a:tblGrid>
                <a:gridCol w="5158504">
                  <a:extLst>
                    <a:ext uri="{9D8B030D-6E8A-4147-A177-3AD203B41FA5}">
                      <a16:colId xmlns:a16="http://schemas.microsoft.com/office/drawing/2014/main" xmlns="" val="20000"/>
                    </a:ext>
                  </a:extLst>
                </a:gridCol>
                <a:gridCol w="5158504">
                  <a:extLst>
                    <a:ext uri="{9D8B030D-6E8A-4147-A177-3AD203B41FA5}">
                      <a16:colId xmlns:a16="http://schemas.microsoft.com/office/drawing/2014/main" xmlns="" val="20001"/>
                    </a:ext>
                  </a:extLst>
                </a:gridCol>
              </a:tblGrid>
              <a:tr h="654137">
                <a:tc>
                  <a:txBody>
                    <a:bodyPr/>
                    <a:lstStyle/>
                    <a:p>
                      <a:r>
                        <a:rPr lang="en-US" sz="2400" dirty="0"/>
                        <a:t>A] 18</a:t>
                      </a:r>
                    </a:p>
                  </a:txBody>
                  <a:tcPr marL="95250" marR="142875" marT="95250" marB="95250" anchor="ctr">
                    <a:lnL>
                      <a:noFill/>
                    </a:lnL>
                    <a:lnR>
                      <a:noFill/>
                    </a:lnR>
                    <a:lnT>
                      <a:noFill/>
                    </a:lnT>
                    <a:lnB>
                      <a:noFill/>
                    </a:lnB>
                  </a:tcPr>
                </a:tc>
                <a:tc>
                  <a:txBody>
                    <a:bodyPr/>
                    <a:lstStyle/>
                    <a:p>
                      <a:r>
                        <a:rPr lang="en-US" sz="2400" dirty="0"/>
                        <a:t>B] 20</a:t>
                      </a:r>
                    </a:p>
                  </a:txBody>
                  <a:tcPr marL="95250" marR="95250" marT="95250" marB="95250" anchor="ctr">
                    <a:lnL>
                      <a:noFill/>
                    </a:lnL>
                    <a:lnR>
                      <a:noFill/>
                    </a:lnR>
                    <a:lnT>
                      <a:noFill/>
                    </a:lnT>
                    <a:lnB>
                      <a:noFill/>
                    </a:lnB>
                  </a:tcPr>
                </a:tc>
                <a:extLst>
                  <a:ext uri="{0D108BD9-81ED-4DB2-BD59-A6C34878D82A}">
                    <a16:rowId xmlns:a16="http://schemas.microsoft.com/office/drawing/2014/main" xmlns="" val="10000"/>
                  </a:ext>
                </a:extLst>
              </a:tr>
              <a:tr h="654137">
                <a:tc>
                  <a:txBody>
                    <a:bodyPr/>
                    <a:lstStyle/>
                    <a:p>
                      <a:r>
                        <a:rPr lang="en-US" sz="2400" dirty="0"/>
                        <a:t>C] 19</a:t>
                      </a:r>
                    </a:p>
                  </a:txBody>
                  <a:tcPr marL="95250" marR="142875" marT="95250" marB="95250" anchor="ctr">
                    <a:lnL>
                      <a:noFill/>
                    </a:lnL>
                    <a:lnR>
                      <a:noFill/>
                    </a:lnR>
                    <a:lnT>
                      <a:noFill/>
                    </a:lnT>
                    <a:lnB>
                      <a:noFill/>
                    </a:lnB>
                  </a:tcPr>
                </a:tc>
                <a:tc>
                  <a:txBody>
                    <a:bodyPr/>
                    <a:lstStyle/>
                    <a:p>
                      <a:r>
                        <a:rPr lang="en-US" sz="2400" dirty="0"/>
                        <a:t>D] 16</a:t>
                      </a:r>
                    </a:p>
                  </a:txBody>
                  <a:tcPr marL="95250" marR="95250" marT="95250" marB="95250" anchor="ctr">
                    <a:lnL>
                      <a:noFill/>
                    </a:lnL>
                    <a:lnR>
                      <a:noFill/>
                    </a:lnR>
                    <a:lnT>
                      <a:noFill/>
                    </a:lnT>
                    <a:lnB>
                      <a:noFill/>
                    </a:lnB>
                  </a:tcPr>
                </a:tc>
                <a:extLst>
                  <a:ext uri="{0D108BD9-81ED-4DB2-BD59-A6C34878D82A}">
                    <a16:rowId xmlns:a16="http://schemas.microsoft.com/office/drawing/2014/main" xmlns="" val="10001"/>
                  </a:ext>
                </a:extLst>
              </a:tr>
            </a:tbl>
          </a:graphicData>
        </a:graphic>
      </p:graphicFrame>
      <p:sp>
        <p:nvSpPr>
          <p:cNvPr id="7" name="Rectangle 6"/>
          <p:cNvSpPr/>
          <p:nvPr/>
        </p:nvSpPr>
        <p:spPr>
          <a:xfrm>
            <a:off x="0" y="725214"/>
            <a:ext cx="11225048" cy="461665"/>
          </a:xfrm>
          <a:prstGeom prst="rect">
            <a:avLst/>
          </a:prstGeom>
        </p:spPr>
        <p:txBody>
          <a:bodyPr wrap="square">
            <a:spAutoFit/>
          </a:bodyPr>
          <a:lstStyle/>
          <a:p>
            <a:r>
              <a:rPr lang="en-US" sz="2400" dirty="0"/>
              <a:t>8. Find the number of parallelograms in the below figure</a:t>
            </a:r>
          </a:p>
        </p:txBody>
      </p:sp>
      <p:pic>
        <p:nvPicPr>
          <p:cNvPr id="7168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1438568"/>
            <a:ext cx="4702558" cy="22378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Rectangle 7"/>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800" b="1" dirty="0">
                <a:solidFill>
                  <a:schemeClr val="bg1"/>
                </a:solidFill>
              </a:rPr>
              <a:t>Counting Figures</a:t>
            </a:r>
            <a:endParaRPr lang="en-US" sz="2800" b="1" dirty="0">
              <a:solidFill>
                <a:schemeClr val="bg1"/>
              </a:solidFill>
            </a:endParaRPr>
          </a:p>
        </p:txBody>
      </p:sp>
      <p:pic>
        <p:nvPicPr>
          <p:cNvPr id="9" name="Picture 8">
            <a:extLst>
              <a:ext uri="{FF2B5EF4-FFF2-40B4-BE49-F238E27FC236}">
                <a16:creationId xmlns:a16="http://schemas.microsoft.com/office/drawing/2014/main" xmlns="" id="{12BEF9AE-4073-4EFC-91D8-84C9FA75FBC9}"/>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2684246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800" b="1" dirty="0">
                <a:solidFill>
                  <a:schemeClr val="bg1"/>
                </a:solidFill>
              </a:rPr>
              <a:t>Counting Figures</a:t>
            </a:r>
            <a:endParaRPr lang="en-US" sz="2800" b="1" dirty="0">
              <a:solidFill>
                <a:schemeClr val="bg1"/>
              </a:solidFill>
            </a:endParaRPr>
          </a:p>
        </p:txBody>
      </p:sp>
      <p:graphicFrame>
        <p:nvGraphicFramePr>
          <p:cNvPr id="5" name="Table 4"/>
          <p:cNvGraphicFramePr>
            <a:graphicFrameLocks noGrp="1"/>
          </p:cNvGraphicFramePr>
          <p:nvPr/>
        </p:nvGraphicFramePr>
        <p:xfrm>
          <a:off x="1481958" y="4887572"/>
          <a:ext cx="5596760" cy="1229448"/>
        </p:xfrm>
        <a:graphic>
          <a:graphicData uri="http://schemas.openxmlformats.org/drawingml/2006/table">
            <a:tbl>
              <a:tblPr/>
              <a:tblGrid>
                <a:gridCol w="2806263">
                  <a:extLst>
                    <a:ext uri="{9D8B030D-6E8A-4147-A177-3AD203B41FA5}">
                      <a16:colId xmlns:a16="http://schemas.microsoft.com/office/drawing/2014/main" xmlns="" val="20000"/>
                    </a:ext>
                  </a:extLst>
                </a:gridCol>
                <a:gridCol w="2790497">
                  <a:extLst>
                    <a:ext uri="{9D8B030D-6E8A-4147-A177-3AD203B41FA5}">
                      <a16:colId xmlns:a16="http://schemas.microsoft.com/office/drawing/2014/main" xmlns="" val="20001"/>
                    </a:ext>
                  </a:extLst>
                </a:gridCol>
              </a:tblGrid>
              <a:tr h="614724">
                <a:tc>
                  <a:txBody>
                    <a:bodyPr/>
                    <a:lstStyle/>
                    <a:p>
                      <a:r>
                        <a:rPr lang="en-US" sz="2400" dirty="0"/>
                        <a:t>A] 28</a:t>
                      </a:r>
                    </a:p>
                  </a:txBody>
                  <a:tcPr marL="95250" marR="142875" marT="95250" marB="95250" anchor="ctr">
                    <a:lnL>
                      <a:noFill/>
                    </a:lnL>
                    <a:lnR>
                      <a:noFill/>
                    </a:lnR>
                    <a:lnT>
                      <a:noFill/>
                    </a:lnT>
                    <a:lnB>
                      <a:noFill/>
                    </a:lnB>
                  </a:tcPr>
                </a:tc>
                <a:tc>
                  <a:txBody>
                    <a:bodyPr/>
                    <a:lstStyle/>
                    <a:p>
                      <a:r>
                        <a:rPr lang="en-US" sz="2400" dirty="0"/>
                        <a:t>B] 32</a:t>
                      </a:r>
                    </a:p>
                  </a:txBody>
                  <a:tcPr marL="95250" marR="95250" marT="95250" marB="95250" anchor="ctr">
                    <a:lnL>
                      <a:noFill/>
                    </a:lnL>
                    <a:lnR>
                      <a:noFill/>
                    </a:lnR>
                    <a:lnT>
                      <a:noFill/>
                    </a:lnT>
                    <a:lnB>
                      <a:noFill/>
                    </a:lnB>
                  </a:tcPr>
                </a:tc>
                <a:extLst>
                  <a:ext uri="{0D108BD9-81ED-4DB2-BD59-A6C34878D82A}">
                    <a16:rowId xmlns:a16="http://schemas.microsoft.com/office/drawing/2014/main" xmlns="" val="10000"/>
                  </a:ext>
                </a:extLst>
              </a:tr>
              <a:tr h="614724">
                <a:tc>
                  <a:txBody>
                    <a:bodyPr/>
                    <a:lstStyle/>
                    <a:p>
                      <a:r>
                        <a:rPr lang="en-US" sz="2400" dirty="0"/>
                        <a:t>C] 36</a:t>
                      </a:r>
                    </a:p>
                  </a:txBody>
                  <a:tcPr marL="95250" marR="142875" marT="95250" marB="95250" anchor="ctr">
                    <a:lnL>
                      <a:noFill/>
                    </a:lnL>
                    <a:lnR>
                      <a:noFill/>
                    </a:lnR>
                    <a:lnT>
                      <a:noFill/>
                    </a:lnT>
                    <a:lnB>
                      <a:noFill/>
                    </a:lnB>
                  </a:tcPr>
                </a:tc>
                <a:tc>
                  <a:txBody>
                    <a:bodyPr/>
                    <a:lstStyle/>
                    <a:p>
                      <a:r>
                        <a:rPr lang="en-US" sz="2400" dirty="0"/>
                        <a:t>D] 4</a:t>
                      </a:r>
                    </a:p>
                  </a:txBody>
                  <a:tcPr marL="95250" marR="95250" marT="95250" marB="95250" anchor="ctr">
                    <a:lnL>
                      <a:noFill/>
                    </a:lnL>
                    <a:lnR>
                      <a:noFill/>
                    </a:lnR>
                    <a:lnT>
                      <a:noFill/>
                    </a:lnT>
                    <a:lnB>
                      <a:noFill/>
                    </a:lnB>
                  </a:tcPr>
                </a:tc>
                <a:extLst>
                  <a:ext uri="{0D108BD9-81ED-4DB2-BD59-A6C34878D82A}">
                    <a16:rowId xmlns:a16="http://schemas.microsoft.com/office/drawing/2014/main" xmlns="" val="10001"/>
                  </a:ext>
                </a:extLst>
              </a:tr>
            </a:tbl>
          </a:graphicData>
        </a:graphic>
      </p:graphicFrame>
      <p:pic>
        <p:nvPicPr>
          <p:cNvPr id="39944" name="Picture 8" descr="https://s3-ap-southeast-1.amazonaws.com/sawaal.com/qaimg/an-reasoning4.png"/>
          <p:cNvPicPr>
            <a:picLocks noChangeAspect="1" noChangeArrowheads="1"/>
          </p:cNvPicPr>
          <p:nvPr/>
        </p:nvPicPr>
        <p:blipFill>
          <a:blip r:embed="rId3" cstate="print">
            <a:extLst>
              <a:ext uri="{BEBA8EAE-BF5A-486C-A8C5-ECC9F3942E4B}">
                <a14:imgProps xmlns:a14="http://schemas.microsoft.com/office/drawing/2010/main" xmlns="">
                  <a14:imgLayer r:embed="rId4">
                    <a14:imgEffect>
                      <a14:brightnessContrast bright="40000" contrast="-40000"/>
                    </a14:imgEffect>
                  </a14:imgLayer>
                </a14:imgProps>
              </a:ext>
            </a:extLst>
          </a:blip>
          <a:srcRect/>
          <a:stretch>
            <a:fillRect/>
          </a:stretch>
        </p:blipFill>
        <p:spPr bwMode="auto">
          <a:xfrm>
            <a:off x="573206" y="1630086"/>
            <a:ext cx="2303846" cy="2246253"/>
          </a:xfrm>
          <a:prstGeom prst="rect">
            <a:avLst/>
          </a:prstGeom>
          <a:noFill/>
        </p:spPr>
      </p:pic>
      <p:sp>
        <p:nvSpPr>
          <p:cNvPr id="8" name="Rectangle 7"/>
          <p:cNvSpPr/>
          <p:nvPr/>
        </p:nvSpPr>
        <p:spPr>
          <a:xfrm>
            <a:off x="0" y="741284"/>
            <a:ext cx="7120760" cy="461665"/>
          </a:xfrm>
          <a:prstGeom prst="rect">
            <a:avLst/>
          </a:prstGeom>
        </p:spPr>
        <p:txBody>
          <a:bodyPr wrap="square">
            <a:spAutoFit/>
          </a:bodyPr>
          <a:lstStyle/>
          <a:p>
            <a:r>
              <a:rPr lang="en-US" sz="2400" dirty="0"/>
              <a:t>9.Find the number of triangles in the given figure:</a:t>
            </a:r>
          </a:p>
        </p:txBody>
      </p:sp>
      <p:pic>
        <p:nvPicPr>
          <p:cNvPr id="6" name="Picture 5">
            <a:extLst>
              <a:ext uri="{FF2B5EF4-FFF2-40B4-BE49-F238E27FC236}">
                <a16:creationId xmlns:a16="http://schemas.microsoft.com/office/drawing/2014/main" xmlns="" id="{25F281A9-7630-4B1A-9EC9-18B2B16B4BAA}"/>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3819975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graphicFrame>
        <p:nvGraphicFramePr>
          <p:cNvPr id="6" name="Table 5"/>
          <p:cNvGraphicFramePr>
            <a:graphicFrameLocks noGrp="1"/>
          </p:cNvGraphicFramePr>
          <p:nvPr>
            <p:extLst>
              <p:ext uri="{D42A27DB-BD31-4B8C-83A1-F6EECF244321}">
                <p14:modId xmlns:p14="http://schemas.microsoft.com/office/powerpoint/2010/main" xmlns="" val="3886259926"/>
              </p:ext>
            </p:extLst>
          </p:nvPr>
        </p:nvGraphicFramePr>
        <p:xfrm>
          <a:off x="1150880" y="4587766"/>
          <a:ext cx="9821918" cy="1733942"/>
        </p:xfrm>
        <a:graphic>
          <a:graphicData uri="http://schemas.openxmlformats.org/drawingml/2006/table">
            <a:tbl>
              <a:tblPr/>
              <a:tblGrid>
                <a:gridCol w="4910959">
                  <a:extLst>
                    <a:ext uri="{9D8B030D-6E8A-4147-A177-3AD203B41FA5}">
                      <a16:colId xmlns:a16="http://schemas.microsoft.com/office/drawing/2014/main" xmlns="" val="20000"/>
                    </a:ext>
                  </a:extLst>
                </a:gridCol>
                <a:gridCol w="4910959">
                  <a:extLst>
                    <a:ext uri="{9D8B030D-6E8A-4147-A177-3AD203B41FA5}">
                      <a16:colId xmlns:a16="http://schemas.microsoft.com/office/drawing/2014/main" xmlns="" val="20001"/>
                    </a:ext>
                  </a:extLst>
                </a:gridCol>
              </a:tblGrid>
              <a:tr h="866971">
                <a:tc>
                  <a:txBody>
                    <a:bodyPr/>
                    <a:lstStyle/>
                    <a:p>
                      <a:r>
                        <a:rPr lang="en-US" sz="2400" dirty="0"/>
                        <a:t>A] 58</a:t>
                      </a:r>
                    </a:p>
                  </a:txBody>
                  <a:tcPr marL="95250" marR="142875" marT="95250" marB="95250" anchor="ctr">
                    <a:lnL>
                      <a:noFill/>
                    </a:lnL>
                    <a:lnR>
                      <a:noFill/>
                    </a:lnR>
                    <a:lnT>
                      <a:noFill/>
                    </a:lnT>
                    <a:lnB>
                      <a:noFill/>
                    </a:lnB>
                  </a:tcPr>
                </a:tc>
                <a:tc>
                  <a:txBody>
                    <a:bodyPr/>
                    <a:lstStyle/>
                    <a:p>
                      <a:r>
                        <a:rPr lang="en-US" sz="2400" dirty="0"/>
                        <a:t>B] 37</a:t>
                      </a:r>
                    </a:p>
                  </a:txBody>
                  <a:tcPr marL="95250" marR="95250" marT="95250" marB="95250" anchor="ctr">
                    <a:lnL>
                      <a:noFill/>
                    </a:lnL>
                    <a:lnR>
                      <a:noFill/>
                    </a:lnR>
                    <a:lnT>
                      <a:noFill/>
                    </a:lnT>
                    <a:lnB>
                      <a:noFill/>
                    </a:lnB>
                  </a:tcPr>
                </a:tc>
                <a:extLst>
                  <a:ext uri="{0D108BD9-81ED-4DB2-BD59-A6C34878D82A}">
                    <a16:rowId xmlns:a16="http://schemas.microsoft.com/office/drawing/2014/main" xmlns="" val="10000"/>
                  </a:ext>
                </a:extLst>
              </a:tr>
              <a:tr h="866971">
                <a:tc>
                  <a:txBody>
                    <a:bodyPr/>
                    <a:lstStyle/>
                    <a:p>
                      <a:r>
                        <a:rPr lang="en-US" sz="2400" dirty="0"/>
                        <a:t>C] 44</a:t>
                      </a:r>
                    </a:p>
                  </a:txBody>
                  <a:tcPr marL="95250" marR="142875" marT="95250" marB="95250" anchor="ctr">
                    <a:lnL>
                      <a:noFill/>
                    </a:lnL>
                    <a:lnR>
                      <a:noFill/>
                    </a:lnR>
                    <a:lnT>
                      <a:noFill/>
                    </a:lnT>
                    <a:lnB>
                      <a:noFill/>
                    </a:lnB>
                  </a:tcPr>
                </a:tc>
                <a:tc>
                  <a:txBody>
                    <a:bodyPr/>
                    <a:lstStyle/>
                    <a:p>
                      <a:r>
                        <a:rPr lang="en-US" sz="2400" dirty="0"/>
                        <a:t>D] 30</a:t>
                      </a:r>
                    </a:p>
                  </a:txBody>
                  <a:tcPr marL="95250" marR="95250" marT="95250" marB="95250" anchor="ctr">
                    <a:lnL>
                      <a:noFill/>
                    </a:lnL>
                    <a:lnR>
                      <a:noFill/>
                    </a:lnR>
                    <a:lnT>
                      <a:noFill/>
                    </a:lnT>
                    <a:lnB>
                      <a:noFill/>
                    </a:lnB>
                  </a:tcPr>
                </a:tc>
                <a:extLst>
                  <a:ext uri="{0D108BD9-81ED-4DB2-BD59-A6C34878D82A}">
                    <a16:rowId xmlns:a16="http://schemas.microsoft.com/office/drawing/2014/main" xmlns="" val="10001"/>
                  </a:ext>
                </a:extLst>
              </a:tr>
            </a:tbl>
          </a:graphicData>
        </a:graphic>
      </p:graphicFrame>
      <p:sp>
        <p:nvSpPr>
          <p:cNvPr id="8" name="Rectangle 7"/>
          <p:cNvSpPr/>
          <p:nvPr/>
        </p:nvSpPr>
        <p:spPr>
          <a:xfrm>
            <a:off x="0" y="763323"/>
            <a:ext cx="10310647" cy="461665"/>
          </a:xfrm>
          <a:prstGeom prst="rect">
            <a:avLst/>
          </a:prstGeom>
        </p:spPr>
        <p:txBody>
          <a:bodyPr wrap="square">
            <a:spAutoFit/>
          </a:bodyPr>
          <a:lstStyle/>
          <a:p>
            <a:r>
              <a:rPr lang="en-US" sz="2400" dirty="0"/>
              <a:t>10. Find the number of squares in the given figure?</a:t>
            </a:r>
          </a:p>
        </p:txBody>
      </p:sp>
      <p:pic>
        <p:nvPicPr>
          <p:cNvPr id="81922" name="Picture 2"/>
          <p:cNvPicPr>
            <a:picLocks noChangeAspect="1" noChangeArrowheads="1"/>
          </p:cNvPicPr>
          <p:nvPr/>
        </p:nvPicPr>
        <p:blipFill>
          <a:blip r:embed="rId3" cstate="print">
            <a:grayscl/>
            <a:extLst>
              <a:ext uri="{28A0092B-C50C-407E-A947-70E740481C1C}">
                <a14:useLocalDpi xmlns:a14="http://schemas.microsoft.com/office/drawing/2010/main" xmlns="" val="0"/>
              </a:ext>
            </a:extLst>
          </a:blip>
          <a:srcRect/>
          <a:stretch>
            <a:fillRect/>
          </a:stretch>
        </p:blipFill>
        <p:spPr bwMode="auto">
          <a:xfrm>
            <a:off x="545432" y="1640338"/>
            <a:ext cx="2782843" cy="2375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Rectangle 6"/>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800" b="1" dirty="0">
                <a:solidFill>
                  <a:schemeClr val="bg1"/>
                </a:solidFill>
              </a:rPr>
              <a:t>Counting Figures</a:t>
            </a:r>
            <a:endParaRPr lang="en-US" sz="2800" b="1" dirty="0">
              <a:solidFill>
                <a:schemeClr val="bg1"/>
              </a:solidFill>
            </a:endParaRPr>
          </a:p>
        </p:txBody>
      </p:sp>
      <p:pic>
        <p:nvPicPr>
          <p:cNvPr id="9" name="Picture 8">
            <a:extLst>
              <a:ext uri="{FF2B5EF4-FFF2-40B4-BE49-F238E27FC236}">
                <a16:creationId xmlns:a16="http://schemas.microsoft.com/office/drawing/2014/main" xmlns="" id="{6540E9BE-96F7-465F-A734-89BF72B23CC0}"/>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3819975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800" b="1" dirty="0">
                <a:solidFill>
                  <a:schemeClr val="bg1"/>
                </a:solidFill>
              </a:rPr>
              <a:t>Counting Figures</a:t>
            </a:r>
            <a:endParaRPr lang="en-US" sz="2800" b="1" dirty="0">
              <a:solidFill>
                <a:schemeClr val="bg1"/>
              </a:solidFill>
            </a:endParaRPr>
          </a:p>
        </p:txBody>
      </p:sp>
      <p:sp>
        <p:nvSpPr>
          <p:cNvPr id="4" name="Rectangle 3"/>
          <p:cNvSpPr/>
          <p:nvPr/>
        </p:nvSpPr>
        <p:spPr>
          <a:xfrm>
            <a:off x="0" y="725214"/>
            <a:ext cx="8481848" cy="1015663"/>
          </a:xfrm>
          <a:prstGeom prst="rect">
            <a:avLst/>
          </a:prstGeom>
        </p:spPr>
        <p:txBody>
          <a:bodyPr wrap="square">
            <a:spAutoFit/>
          </a:bodyPr>
          <a:lstStyle/>
          <a:p>
            <a:r>
              <a:rPr lang="en-US" sz="2400" dirty="0"/>
              <a:t>11. How many triangles are there in the following figure?</a:t>
            </a:r>
            <a:br>
              <a:rPr lang="en-US" sz="2400" dirty="0"/>
            </a:br>
            <a:r>
              <a:rPr lang="en-US" dirty="0"/>
              <a:t/>
            </a:r>
            <a:br>
              <a:rPr lang="en-US" dirty="0"/>
            </a:br>
            <a:endParaRPr lang="en-US" dirty="0"/>
          </a:p>
        </p:txBody>
      </p:sp>
      <p:pic>
        <p:nvPicPr>
          <p:cNvPr id="57346" name="Picture 2" descr="https://cracku.in/media/uploads/blob_MRBNjZG"/>
          <p:cNvPicPr>
            <a:picLocks noChangeAspect="1" noChangeArrowheads="1"/>
          </p:cNvPicPr>
          <p:nvPr/>
        </p:nvPicPr>
        <p:blipFill>
          <a:blip r:embed="rId3" cstate="print"/>
          <a:srcRect/>
          <a:stretch>
            <a:fillRect/>
          </a:stretch>
        </p:blipFill>
        <p:spPr bwMode="auto">
          <a:xfrm>
            <a:off x="423080" y="1513514"/>
            <a:ext cx="3565087" cy="2629455"/>
          </a:xfrm>
          <a:prstGeom prst="rect">
            <a:avLst/>
          </a:prstGeom>
          <a:noFill/>
        </p:spPr>
      </p:pic>
      <p:graphicFrame>
        <p:nvGraphicFramePr>
          <p:cNvPr id="6" name="Table 5"/>
          <p:cNvGraphicFramePr>
            <a:graphicFrameLocks noGrp="1"/>
          </p:cNvGraphicFramePr>
          <p:nvPr/>
        </p:nvGraphicFramePr>
        <p:xfrm>
          <a:off x="865352" y="4629514"/>
          <a:ext cx="9821918" cy="1733942"/>
        </p:xfrm>
        <a:graphic>
          <a:graphicData uri="http://schemas.openxmlformats.org/drawingml/2006/table">
            <a:tbl>
              <a:tblPr/>
              <a:tblGrid>
                <a:gridCol w="4910959">
                  <a:extLst>
                    <a:ext uri="{9D8B030D-6E8A-4147-A177-3AD203B41FA5}">
                      <a16:colId xmlns:a16="http://schemas.microsoft.com/office/drawing/2014/main" xmlns="" val="20000"/>
                    </a:ext>
                  </a:extLst>
                </a:gridCol>
                <a:gridCol w="4910959">
                  <a:extLst>
                    <a:ext uri="{9D8B030D-6E8A-4147-A177-3AD203B41FA5}">
                      <a16:colId xmlns:a16="http://schemas.microsoft.com/office/drawing/2014/main" xmlns="" val="20001"/>
                    </a:ext>
                  </a:extLst>
                </a:gridCol>
              </a:tblGrid>
              <a:tr h="866971">
                <a:tc>
                  <a:txBody>
                    <a:bodyPr/>
                    <a:lstStyle/>
                    <a:p>
                      <a:r>
                        <a:rPr lang="en-US" sz="2400" dirty="0"/>
                        <a:t>A] 12</a:t>
                      </a:r>
                    </a:p>
                  </a:txBody>
                  <a:tcPr marL="95250" marR="142875" marT="95250" marB="95250" anchor="ctr">
                    <a:lnL>
                      <a:noFill/>
                    </a:lnL>
                    <a:lnR>
                      <a:noFill/>
                    </a:lnR>
                    <a:lnT>
                      <a:noFill/>
                    </a:lnT>
                    <a:lnB>
                      <a:noFill/>
                    </a:lnB>
                  </a:tcPr>
                </a:tc>
                <a:tc>
                  <a:txBody>
                    <a:bodyPr/>
                    <a:lstStyle/>
                    <a:p>
                      <a:r>
                        <a:rPr lang="en-US" sz="2400" dirty="0"/>
                        <a:t>B] 16</a:t>
                      </a:r>
                    </a:p>
                  </a:txBody>
                  <a:tcPr marL="95250" marR="95250" marT="95250" marB="95250" anchor="ctr">
                    <a:lnL>
                      <a:noFill/>
                    </a:lnL>
                    <a:lnR>
                      <a:noFill/>
                    </a:lnR>
                    <a:lnT>
                      <a:noFill/>
                    </a:lnT>
                    <a:lnB>
                      <a:noFill/>
                    </a:lnB>
                  </a:tcPr>
                </a:tc>
                <a:extLst>
                  <a:ext uri="{0D108BD9-81ED-4DB2-BD59-A6C34878D82A}">
                    <a16:rowId xmlns:a16="http://schemas.microsoft.com/office/drawing/2014/main" xmlns="" val="10000"/>
                  </a:ext>
                </a:extLst>
              </a:tr>
              <a:tr h="866971">
                <a:tc>
                  <a:txBody>
                    <a:bodyPr/>
                    <a:lstStyle/>
                    <a:p>
                      <a:r>
                        <a:rPr lang="en-US" sz="2400" dirty="0"/>
                        <a:t>C] 20</a:t>
                      </a:r>
                    </a:p>
                  </a:txBody>
                  <a:tcPr marL="95250" marR="142875" marT="95250" marB="95250" anchor="ctr">
                    <a:lnL>
                      <a:noFill/>
                    </a:lnL>
                    <a:lnR>
                      <a:noFill/>
                    </a:lnR>
                    <a:lnT>
                      <a:noFill/>
                    </a:lnT>
                    <a:lnB>
                      <a:noFill/>
                    </a:lnB>
                  </a:tcPr>
                </a:tc>
                <a:tc>
                  <a:txBody>
                    <a:bodyPr/>
                    <a:lstStyle/>
                    <a:p>
                      <a:r>
                        <a:rPr lang="en-US" sz="2400" dirty="0"/>
                        <a:t>D] 10</a:t>
                      </a:r>
                    </a:p>
                  </a:txBody>
                  <a:tcPr marL="95250" marR="95250" marT="95250" marB="95250" anchor="ctr">
                    <a:lnL>
                      <a:noFill/>
                    </a:lnL>
                    <a:lnR>
                      <a:noFill/>
                    </a:lnR>
                    <a:lnT>
                      <a:noFill/>
                    </a:lnT>
                    <a:lnB>
                      <a:noFill/>
                    </a:lnB>
                  </a:tcPr>
                </a:tc>
                <a:extLst>
                  <a:ext uri="{0D108BD9-81ED-4DB2-BD59-A6C34878D82A}">
                    <a16:rowId xmlns:a16="http://schemas.microsoft.com/office/drawing/2014/main" xmlns="" val="10001"/>
                  </a:ext>
                </a:extLst>
              </a:tr>
            </a:tbl>
          </a:graphicData>
        </a:graphic>
      </p:graphicFrame>
      <p:pic>
        <p:nvPicPr>
          <p:cNvPr id="7" name="Picture 6">
            <a:extLst>
              <a:ext uri="{FF2B5EF4-FFF2-40B4-BE49-F238E27FC236}">
                <a16:creationId xmlns:a16="http://schemas.microsoft.com/office/drawing/2014/main" xmlns="" id="{CCBE325F-5F24-4975-93FD-C9B7FC463C1D}"/>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800" b="1" dirty="0">
                <a:solidFill>
                  <a:schemeClr val="bg1"/>
                </a:solidFill>
              </a:rPr>
              <a:t>Matrix Completion</a:t>
            </a:r>
            <a:endParaRPr lang="en-US" sz="2800" b="1" dirty="0">
              <a:solidFill>
                <a:schemeClr val="bg1"/>
              </a:solidFill>
            </a:endParaRPr>
          </a:p>
        </p:txBody>
      </p:sp>
      <p:sp>
        <p:nvSpPr>
          <p:cNvPr id="6" name="Rectangle 5"/>
          <p:cNvSpPr/>
          <p:nvPr/>
        </p:nvSpPr>
        <p:spPr>
          <a:xfrm>
            <a:off x="0" y="709448"/>
            <a:ext cx="11776842" cy="830997"/>
          </a:xfrm>
          <a:prstGeom prst="rect">
            <a:avLst/>
          </a:prstGeom>
        </p:spPr>
        <p:txBody>
          <a:bodyPr wrap="square">
            <a:spAutoFit/>
          </a:bodyPr>
          <a:lstStyle/>
          <a:p>
            <a:r>
              <a:rPr lang="en-IN" sz="2400" dirty="0"/>
              <a:t>12. </a:t>
            </a:r>
            <a:r>
              <a:rPr lang="en-US" sz="2400" dirty="0"/>
              <a:t>Select a suitable figure from the four alternatives that would complete the figure matrix:</a:t>
            </a:r>
          </a:p>
        </p:txBody>
      </p:sp>
      <p:pic>
        <p:nvPicPr>
          <p:cNvPr id="1024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3343" y="1877329"/>
            <a:ext cx="4435858" cy="38356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 name="Picture 6">
            <a:extLst>
              <a:ext uri="{FF2B5EF4-FFF2-40B4-BE49-F238E27FC236}">
                <a16:creationId xmlns:a16="http://schemas.microsoft.com/office/drawing/2014/main" xmlns="" id="{87D380C1-679C-419D-9B87-B52AE2C50F21}"/>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4228258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725214"/>
            <a:ext cx="10573408" cy="461665"/>
          </a:xfrm>
          <a:prstGeom prst="rect">
            <a:avLst/>
          </a:prstGeom>
        </p:spPr>
        <p:txBody>
          <a:bodyPr wrap="square">
            <a:spAutoFit/>
          </a:bodyPr>
          <a:lstStyle/>
          <a:p>
            <a:r>
              <a:rPr lang="en-US" sz="2400" dirty="0"/>
              <a:t>13. Find out the answer figure which completes the problem figure matrix:</a:t>
            </a:r>
          </a:p>
        </p:txBody>
      </p:sp>
      <p:sp>
        <p:nvSpPr>
          <p:cNvPr id="7" name="Rectangle 6"/>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800" b="1" dirty="0">
                <a:solidFill>
                  <a:schemeClr val="bg1"/>
                </a:solidFill>
              </a:rPr>
              <a:t>Matrix Completion</a:t>
            </a:r>
            <a:endParaRPr lang="en-US" sz="2800" b="1" dirty="0">
              <a:solidFill>
                <a:schemeClr val="bg1"/>
              </a:solidFill>
            </a:endParaRPr>
          </a:p>
        </p:txBody>
      </p:sp>
      <p:pic>
        <p:nvPicPr>
          <p:cNvPr id="26626" name="Picture 2" descr=" "/>
          <p:cNvPicPr>
            <a:picLocks noChangeAspect="1" noChangeArrowheads="1"/>
          </p:cNvPicPr>
          <p:nvPr/>
        </p:nvPicPr>
        <p:blipFill>
          <a:blip r:embed="rId3" cstate="print"/>
          <a:srcRect/>
          <a:stretch>
            <a:fillRect/>
          </a:stretch>
        </p:blipFill>
        <p:spPr bwMode="auto">
          <a:xfrm>
            <a:off x="0" y="1471749"/>
            <a:ext cx="7963666" cy="4050487"/>
          </a:xfrm>
          <a:prstGeom prst="rect">
            <a:avLst/>
          </a:prstGeom>
          <a:noFill/>
        </p:spPr>
      </p:pic>
      <p:pic>
        <p:nvPicPr>
          <p:cNvPr id="5" name="Picture 4">
            <a:extLst>
              <a:ext uri="{FF2B5EF4-FFF2-40B4-BE49-F238E27FC236}">
                <a16:creationId xmlns:a16="http://schemas.microsoft.com/office/drawing/2014/main" xmlns="" id="{33C2BE06-F891-45D3-8C8A-65FE2FB09F9F}"/>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3227150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5" name="Rectangle 4"/>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800" b="1" dirty="0">
                <a:solidFill>
                  <a:schemeClr val="bg1"/>
                </a:solidFill>
              </a:rPr>
              <a:t>Analytical Reasoning</a:t>
            </a:r>
            <a:endParaRPr lang="en-US" sz="2800" b="1" dirty="0">
              <a:solidFill>
                <a:schemeClr val="bg1"/>
              </a:solidFill>
            </a:endParaRPr>
          </a:p>
        </p:txBody>
      </p:sp>
      <p:graphicFrame>
        <p:nvGraphicFramePr>
          <p:cNvPr id="4" name="Table 3"/>
          <p:cNvGraphicFramePr>
            <a:graphicFrameLocks noGrp="1"/>
          </p:cNvGraphicFramePr>
          <p:nvPr/>
        </p:nvGraphicFramePr>
        <p:xfrm>
          <a:off x="4099032" y="5155324"/>
          <a:ext cx="6763408" cy="1308274"/>
        </p:xfrm>
        <a:graphic>
          <a:graphicData uri="http://schemas.openxmlformats.org/drawingml/2006/table">
            <a:tbl>
              <a:tblPr/>
              <a:tblGrid>
                <a:gridCol w="3381704">
                  <a:extLst>
                    <a:ext uri="{9D8B030D-6E8A-4147-A177-3AD203B41FA5}">
                      <a16:colId xmlns:a16="http://schemas.microsoft.com/office/drawing/2014/main" xmlns="" val="20000"/>
                    </a:ext>
                  </a:extLst>
                </a:gridCol>
                <a:gridCol w="3381704">
                  <a:extLst>
                    <a:ext uri="{9D8B030D-6E8A-4147-A177-3AD203B41FA5}">
                      <a16:colId xmlns:a16="http://schemas.microsoft.com/office/drawing/2014/main" xmlns="" val="20001"/>
                    </a:ext>
                  </a:extLst>
                </a:gridCol>
              </a:tblGrid>
              <a:tr h="654137">
                <a:tc>
                  <a:txBody>
                    <a:bodyPr/>
                    <a:lstStyle/>
                    <a:p>
                      <a:r>
                        <a:rPr lang="en-US" sz="2400" dirty="0"/>
                        <a:t>A] 1</a:t>
                      </a:r>
                    </a:p>
                  </a:txBody>
                  <a:tcPr marL="95250" marR="142875" marT="95250" marB="95250" anchor="ctr">
                    <a:lnL>
                      <a:noFill/>
                    </a:lnL>
                    <a:lnR>
                      <a:noFill/>
                    </a:lnR>
                    <a:lnT>
                      <a:noFill/>
                    </a:lnT>
                    <a:lnB>
                      <a:noFill/>
                    </a:lnB>
                  </a:tcPr>
                </a:tc>
                <a:tc>
                  <a:txBody>
                    <a:bodyPr/>
                    <a:lstStyle/>
                    <a:p>
                      <a:r>
                        <a:rPr lang="en-US" sz="2400" dirty="0"/>
                        <a:t>B] 2</a:t>
                      </a:r>
                    </a:p>
                  </a:txBody>
                  <a:tcPr marL="95250" marR="95250" marT="95250" marB="95250" anchor="ctr">
                    <a:lnL>
                      <a:noFill/>
                    </a:lnL>
                    <a:lnR>
                      <a:noFill/>
                    </a:lnR>
                    <a:lnT>
                      <a:noFill/>
                    </a:lnT>
                    <a:lnB>
                      <a:noFill/>
                    </a:lnB>
                  </a:tcPr>
                </a:tc>
                <a:extLst>
                  <a:ext uri="{0D108BD9-81ED-4DB2-BD59-A6C34878D82A}">
                    <a16:rowId xmlns:a16="http://schemas.microsoft.com/office/drawing/2014/main" xmlns="" val="10000"/>
                  </a:ext>
                </a:extLst>
              </a:tr>
              <a:tr h="654137">
                <a:tc>
                  <a:txBody>
                    <a:bodyPr/>
                    <a:lstStyle/>
                    <a:p>
                      <a:r>
                        <a:rPr lang="en-US" sz="2400" dirty="0"/>
                        <a:t>C] 3</a:t>
                      </a:r>
                    </a:p>
                  </a:txBody>
                  <a:tcPr marL="95250" marR="142875" marT="95250" marB="95250" anchor="ctr">
                    <a:lnL>
                      <a:noFill/>
                    </a:lnL>
                    <a:lnR>
                      <a:noFill/>
                    </a:lnR>
                    <a:lnT>
                      <a:noFill/>
                    </a:lnT>
                    <a:lnB>
                      <a:noFill/>
                    </a:lnB>
                  </a:tcPr>
                </a:tc>
                <a:tc>
                  <a:txBody>
                    <a:bodyPr/>
                    <a:lstStyle/>
                    <a:p>
                      <a:r>
                        <a:rPr lang="en-US" sz="2400" dirty="0"/>
                        <a:t>D] 4</a:t>
                      </a:r>
                    </a:p>
                  </a:txBody>
                  <a:tcPr marL="95250" marR="95250" marT="95250" marB="95250" anchor="ctr">
                    <a:lnL>
                      <a:noFill/>
                    </a:lnL>
                    <a:lnR>
                      <a:noFill/>
                    </a:lnR>
                    <a:lnT>
                      <a:noFill/>
                    </a:lnT>
                    <a:lnB>
                      <a:noFill/>
                    </a:lnB>
                  </a:tcPr>
                </a:tc>
                <a:extLst>
                  <a:ext uri="{0D108BD9-81ED-4DB2-BD59-A6C34878D82A}">
                    <a16:rowId xmlns:a16="http://schemas.microsoft.com/office/drawing/2014/main" xmlns="" val="10001"/>
                  </a:ext>
                </a:extLst>
              </a:tr>
            </a:tbl>
          </a:graphicData>
        </a:graphic>
      </p:graphicFrame>
      <p:pic>
        <p:nvPicPr>
          <p:cNvPr id="64514" name="Picture 2" descr="https://mock.sawaal.com/img/Uploads/20%20sep.png"/>
          <p:cNvPicPr>
            <a:picLocks noChangeAspect="1" noChangeArrowheads="1"/>
          </p:cNvPicPr>
          <p:nvPr/>
        </p:nvPicPr>
        <p:blipFill>
          <a:blip r:embed="rId3" cstate="print"/>
          <a:srcRect/>
          <a:stretch>
            <a:fillRect/>
          </a:stretch>
        </p:blipFill>
        <p:spPr bwMode="auto">
          <a:xfrm>
            <a:off x="163773" y="2060812"/>
            <a:ext cx="2449477" cy="4465116"/>
          </a:xfrm>
          <a:prstGeom prst="rect">
            <a:avLst/>
          </a:prstGeom>
          <a:noFill/>
        </p:spPr>
      </p:pic>
      <p:sp>
        <p:nvSpPr>
          <p:cNvPr id="7" name="Rectangle 6"/>
          <p:cNvSpPr/>
          <p:nvPr/>
        </p:nvSpPr>
        <p:spPr>
          <a:xfrm>
            <a:off x="0" y="725214"/>
            <a:ext cx="11225048" cy="1200329"/>
          </a:xfrm>
          <a:prstGeom prst="rect">
            <a:avLst/>
          </a:prstGeom>
        </p:spPr>
        <p:txBody>
          <a:bodyPr wrap="square">
            <a:spAutoFit/>
          </a:bodyPr>
          <a:lstStyle/>
          <a:p>
            <a:r>
              <a:rPr lang="en-US" sz="2400" dirty="0"/>
              <a:t>14. Identify the diagram that best represents the relationship among classes given below:</a:t>
            </a:r>
          </a:p>
          <a:p>
            <a:r>
              <a:rPr lang="en-US" sz="2400" dirty="0"/>
              <a:t> Males, Fathers, Engineers</a:t>
            </a:r>
          </a:p>
        </p:txBody>
      </p:sp>
      <p:pic>
        <p:nvPicPr>
          <p:cNvPr id="8" name="Picture 7">
            <a:extLst>
              <a:ext uri="{FF2B5EF4-FFF2-40B4-BE49-F238E27FC236}">
                <a16:creationId xmlns:a16="http://schemas.microsoft.com/office/drawing/2014/main" xmlns="" id="{6F484356-D75E-4AF7-B4F2-02D36D18366C}"/>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3819975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800" b="1" dirty="0">
                <a:solidFill>
                  <a:schemeClr val="bg1"/>
                </a:solidFill>
              </a:rPr>
              <a:t>Analytical Reasoning</a:t>
            </a:r>
            <a:endParaRPr lang="en-US" sz="2800" b="1" dirty="0">
              <a:solidFill>
                <a:schemeClr val="bg1"/>
              </a:solidFill>
            </a:endParaRPr>
          </a:p>
        </p:txBody>
      </p:sp>
      <p:graphicFrame>
        <p:nvGraphicFramePr>
          <p:cNvPr id="3" name="Table 2"/>
          <p:cNvGraphicFramePr>
            <a:graphicFrameLocks noGrp="1"/>
          </p:cNvGraphicFramePr>
          <p:nvPr/>
        </p:nvGraphicFramePr>
        <p:xfrm>
          <a:off x="4556234" y="4981902"/>
          <a:ext cx="7078718" cy="1560524"/>
        </p:xfrm>
        <a:graphic>
          <a:graphicData uri="http://schemas.openxmlformats.org/drawingml/2006/table">
            <a:tbl>
              <a:tblPr/>
              <a:tblGrid>
                <a:gridCol w="3539359">
                  <a:extLst>
                    <a:ext uri="{9D8B030D-6E8A-4147-A177-3AD203B41FA5}">
                      <a16:colId xmlns:a16="http://schemas.microsoft.com/office/drawing/2014/main" xmlns="" val="20000"/>
                    </a:ext>
                  </a:extLst>
                </a:gridCol>
                <a:gridCol w="3539359">
                  <a:extLst>
                    <a:ext uri="{9D8B030D-6E8A-4147-A177-3AD203B41FA5}">
                      <a16:colId xmlns:a16="http://schemas.microsoft.com/office/drawing/2014/main" xmlns="" val="20001"/>
                    </a:ext>
                  </a:extLst>
                </a:gridCol>
              </a:tblGrid>
              <a:tr h="780262">
                <a:tc>
                  <a:txBody>
                    <a:bodyPr/>
                    <a:lstStyle/>
                    <a:p>
                      <a:r>
                        <a:rPr lang="en-US" sz="2400" dirty="0"/>
                        <a:t>A) 1</a:t>
                      </a:r>
                    </a:p>
                  </a:txBody>
                  <a:tcPr marL="95250" marR="142875" marT="95250" marB="95250" anchor="ctr">
                    <a:lnL>
                      <a:noFill/>
                    </a:lnL>
                    <a:lnR>
                      <a:noFill/>
                    </a:lnR>
                    <a:lnT>
                      <a:noFill/>
                    </a:lnT>
                    <a:lnB>
                      <a:noFill/>
                    </a:lnB>
                  </a:tcPr>
                </a:tc>
                <a:tc>
                  <a:txBody>
                    <a:bodyPr/>
                    <a:lstStyle/>
                    <a:p>
                      <a:r>
                        <a:rPr lang="en-US" sz="2400"/>
                        <a:t>B) 2</a:t>
                      </a:r>
                    </a:p>
                  </a:txBody>
                  <a:tcPr marL="95250" marR="95250" marT="95250" marB="95250" anchor="ctr">
                    <a:lnL>
                      <a:noFill/>
                    </a:lnL>
                    <a:lnR>
                      <a:noFill/>
                    </a:lnR>
                    <a:lnT>
                      <a:noFill/>
                    </a:lnT>
                    <a:lnB>
                      <a:noFill/>
                    </a:lnB>
                  </a:tcPr>
                </a:tc>
                <a:extLst>
                  <a:ext uri="{0D108BD9-81ED-4DB2-BD59-A6C34878D82A}">
                    <a16:rowId xmlns:a16="http://schemas.microsoft.com/office/drawing/2014/main" xmlns="" val="10000"/>
                  </a:ext>
                </a:extLst>
              </a:tr>
              <a:tr h="780262">
                <a:tc>
                  <a:txBody>
                    <a:bodyPr/>
                    <a:lstStyle/>
                    <a:p>
                      <a:r>
                        <a:rPr lang="en-US" sz="2400"/>
                        <a:t>C) 3</a:t>
                      </a:r>
                    </a:p>
                  </a:txBody>
                  <a:tcPr marL="95250" marR="142875" marT="95250" marB="95250" anchor="ctr">
                    <a:lnL>
                      <a:noFill/>
                    </a:lnL>
                    <a:lnR>
                      <a:noFill/>
                    </a:lnR>
                    <a:lnT>
                      <a:noFill/>
                    </a:lnT>
                    <a:lnB>
                      <a:noFill/>
                    </a:lnB>
                  </a:tcPr>
                </a:tc>
                <a:tc>
                  <a:txBody>
                    <a:bodyPr/>
                    <a:lstStyle/>
                    <a:p>
                      <a:r>
                        <a:rPr lang="en-US" sz="2400" dirty="0"/>
                        <a:t>D) 4</a:t>
                      </a:r>
                    </a:p>
                  </a:txBody>
                  <a:tcPr marL="95250" marR="95250" marT="95250" marB="95250" anchor="ctr">
                    <a:lnL>
                      <a:noFill/>
                    </a:lnL>
                    <a:lnR>
                      <a:noFill/>
                    </a:lnR>
                    <a:lnT>
                      <a:noFill/>
                    </a:lnT>
                    <a:lnB>
                      <a:noFill/>
                    </a:lnB>
                  </a:tcPr>
                </a:tc>
                <a:extLst>
                  <a:ext uri="{0D108BD9-81ED-4DB2-BD59-A6C34878D82A}">
                    <a16:rowId xmlns:a16="http://schemas.microsoft.com/office/drawing/2014/main" xmlns="" val="10001"/>
                  </a:ext>
                </a:extLst>
              </a:tr>
            </a:tbl>
          </a:graphicData>
        </a:graphic>
      </p:graphicFrame>
      <p:pic>
        <p:nvPicPr>
          <p:cNvPr id="70658" name="Picture 2" descr="https://mock.sawaal.com/img/Uploads/20%20r.png"/>
          <p:cNvPicPr>
            <a:picLocks noChangeAspect="1" noChangeArrowheads="1"/>
          </p:cNvPicPr>
          <p:nvPr/>
        </p:nvPicPr>
        <p:blipFill>
          <a:blip r:embed="rId3" cstate="print"/>
          <a:srcRect/>
          <a:stretch>
            <a:fillRect/>
          </a:stretch>
        </p:blipFill>
        <p:spPr bwMode="auto">
          <a:xfrm>
            <a:off x="18808" y="1660853"/>
            <a:ext cx="2396358" cy="4730337"/>
          </a:xfrm>
          <a:prstGeom prst="rect">
            <a:avLst/>
          </a:prstGeom>
          <a:noFill/>
        </p:spPr>
      </p:pic>
      <p:sp>
        <p:nvSpPr>
          <p:cNvPr id="6" name="Rectangle 5"/>
          <p:cNvSpPr/>
          <p:nvPr/>
        </p:nvSpPr>
        <p:spPr>
          <a:xfrm>
            <a:off x="0" y="725214"/>
            <a:ext cx="11335405" cy="830997"/>
          </a:xfrm>
          <a:prstGeom prst="rect">
            <a:avLst/>
          </a:prstGeom>
        </p:spPr>
        <p:txBody>
          <a:bodyPr wrap="square">
            <a:spAutoFit/>
          </a:bodyPr>
          <a:lstStyle/>
          <a:p>
            <a:r>
              <a:rPr lang="en-US" sz="2400" dirty="0"/>
              <a:t>15. In a village some of the goldsmiths are literates. Which diagram shows literate goldsmiths?</a:t>
            </a:r>
          </a:p>
        </p:txBody>
      </p:sp>
      <p:pic>
        <p:nvPicPr>
          <p:cNvPr id="7" name="Picture 6">
            <a:extLst>
              <a:ext uri="{FF2B5EF4-FFF2-40B4-BE49-F238E27FC236}">
                <a16:creationId xmlns:a16="http://schemas.microsoft.com/office/drawing/2014/main" xmlns="" id="{6C57847B-AFD9-4E20-9D09-8BAA4FBA6303}"/>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3819975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55E2FC66-88BD-40F7-A5FE-AFEAC1211CA6}"/>
              </a:ext>
            </a:extLst>
          </p:cNvPr>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800" b="1" dirty="0">
                <a:solidFill>
                  <a:schemeClr val="bg1"/>
                </a:solidFill>
              </a:rPr>
              <a:t>Non-Verbal Reasoning</a:t>
            </a:r>
            <a:endParaRPr lang="en-US" sz="2800" b="1" dirty="0">
              <a:solidFill>
                <a:schemeClr val="bg1"/>
              </a:solidFill>
            </a:endParaRPr>
          </a:p>
        </p:txBody>
      </p:sp>
      <p:sp>
        <p:nvSpPr>
          <p:cNvPr id="5" name="Rectangle 4">
            <a:extLst>
              <a:ext uri="{FF2B5EF4-FFF2-40B4-BE49-F238E27FC236}">
                <a16:creationId xmlns:a16="http://schemas.microsoft.com/office/drawing/2014/main" xmlns="" id="{39C05E4F-4C65-4737-8996-2876ECE0D924}"/>
              </a:ext>
            </a:extLst>
          </p:cNvPr>
          <p:cNvSpPr/>
          <p:nvPr/>
        </p:nvSpPr>
        <p:spPr>
          <a:xfrm>
            <a:off x="0" y="725214"/>
            <a:ext cx="11821650" cy="2308324"/>
          </a:xfrm>
          <a:prstGeom prst="rect">
            <a:avLst/>
          </a:prstGeom>
        </p:spPr>
        <p:txBody>
          <a:bodyPr wrap="square">
            <a:spAutoFit/>
          </a:bodyPr>
          <a:lstStyle/>
          <a:p>
            <a:pPr fontAlgn="b"/>
            <a:r>
              <a:rPr lang="en-US" sz="2400" b="1" dirty="0"/>
              <a:t>Direction (16 to 18): Each of the following questions consists of a set of three figures X, Y and Z showing a sequence of folding of a piece of paper. Fig (Z) shows the manner in which the folded paper has been cut. These three figures are followed by four answer figures from which you have to choose a figure which would most closely resemble the unfolded form fig. (Z)</a:t>
            </a:r>
            <a:endParaRPr lang="en-US" sz="2400" dirty="0"/>
          </a:p>
          <a:p>
            <a:endParaRPr lang="en-US" sz="2400" dirty="0"/>
          </a:p>
        </p:txBody>
      </p:sp>
      <p:pic>
        <p:nvPicPr>
          <p:cNvPr id="4" name="Picture 3">
            <a:extLst>
              <a:ext uri="{FF2B5EF4-FFF2-40B4-BE49-F238E27FC236}">
                <a16:creationId xmlns:a16="http://schemas.microsoft.com/office/drawing/2014/main" xmlns="" id="{086B3447-B51D-4CA8-97D1-84361D94DC72}"/>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2630430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static.examsbook.com/uploads/362c1395cbddca16d9bbf7d441da8e7d7d0775ad.png">
            <a:extLst>
              <a:ext uri="{FF2B5EF4-FFF2-40B4-BE49-F238E27FC236}">
                <a16:creationId xmlns:a16="http://schemas.microsoft.com/office/drawing/2014/main" xmlns="" id="{A6186F92-0293-4B3F-91DD-5F49146D442F}"/>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151" y="1399678"/>
            <a:ext cx="8265411" cy="3806456"/>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a:extLst>
              <a:ext uri="{FF2B5EF4-FFF2-40B4-BE49-F238E27FC236}">
                <a16:creationId xmlns:a16="http://schemas.microsoft.com/office/drawing/2014/main" xmlns="" id="{F119EDF3-3CC5-4F17-8E20-466E9EEF8A5C}"/>
              </a:ext>
            </a:extLst>
          </p:cNvPr>
          <p:cNvSpPr/>
          <p:nvPr/>
        </p:nvSpPr>
        <p:spPr>
          <a:xfrm>
            <a:off x="33867" y="762892"/>
            <a:ext cx="883575" cy="461665"/>
          </a:xfrm>
          <a:prstGeom prst="rect">
            <a:avLst/>
          </a:prstGeom>
        </p:spPr>
        <p:txBody>
          <a:bodyPr wrap="none">
            <a:spAutoFit/>
          </a:bodyPr>
          <a:lstStyle/>
          <a:p>
            <a:pPr fontAlgn="b"/>
            <a:r>
              <a:rPr lang="en-US" sz="2400" b="1" dirty="0"/>
              <a:t>Q.16</a:t>
            </a:r>
            <a:r>
              <a:rPr lang="en-US" b="1" dirty="0"/>
              <a:t>.</a:t>
            </a:r>
            <a:endParaRPr lang="en-US" dirty="0"/>
          </a:p>
        </p:txBody>
      </p:sp>
      <p:sp>
        <p:nvSpPr>
          <p:cNvPr id="5" name="Rectangle 4">
            <a:extLst>
              <a:ext uri="{FF2B5EF4-FFF2-40B4-BE49-F238E27FC236}">
                <a16:creationId xmlns:a16="http://schemas.microsoft.com/office/drawing/2014/main" xmlns="" id="{316E797E-D0DC-4A27-9A59-909B85C9ADF8}"/>
              </a:ext>
            </a:extLst>
          </p:cNvPr>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800" b="1" dirty="0">
                <a:solidFill>
                  <a:schemeClr val="bg1"/>
                </a:solidFill>
              </a:rPr>
              <a:t>Non-Verbal Reasoning</a:t>
            </a:r>
            <a:endParaRPr lang="en-US" sz="2800" b="1" dirty="0">
              <a:solidFill>
                <a:schemeClr val="bg1"/>
              </a:solidFill>
            </a:endParaRPr>
          </a:p>
        </p:txBody>
      </p:sp>
      <p:pic>
        <p:nvPicPr>
          <p:cNvPr id="6" name="Picture 5">
            <a:extLst>
              <a:ext uri="{FF2B5EF4-FFF2-40B4-BE49-F238E27FC236}">
                <a16:creationId xmlns:a16="http://schemas.microsoft.com/office/drawing/2014/main" xmlns="" id="{1C29164A-8099-4782-A6FA-7507568227FA}"/>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1934667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xmlns="" id="{1AD90461-0892-458A-A34B-D0A065AD3A9B}"/>
              </a:ext>
            </a:extLst>
          </p:cNvPr>
          <p:cNvGraphicFramePr/>
          <p:nvPr>
            <p:extLst>
              <p:ext uri="{D42A27DB-BD31-4B8C-83A1-F6EECF244321}">
                <p14:modId xmlns:p14="http://schemas.microsoft.com/office/powerpoint/2010/main" xmlns="" val="1067568336"/>
              </p:ext>
            </p:extLst>
          </p:nvPr>
        </p:nvGraphicFramePr>
        <p:xfrm>
          <a:off x="609600" y="703535"/>
          <a:ext cx="10972800" cy="5775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xmlns="" id="{4806AE61-D9A3-4912-9889-EDADDBCD1810}"/>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3363559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A25710CA-8EEF-41C4-8E30-7089C8D9BF13}"/>
              </a:ext>
            </a:extLst>
          </p:cNvPr>
          <p:cNvSpPr/>
          <p:nvPr/>
        </p:nvSpPr>
        <p:spPr>
          <a:xfrm>
            <a:off x="0" y="741766"/>
            <a:ext cx="902811" cy="461665"/>
          </a:xfrm>
          <a:prstGeom prst="rect">
            <a:avLst/>
          </a:prstGeom>
        </p:spPr>
        <p:txBody>
          <a:bodyPr wrap="none">
            <a:spAutoFit/>
          </a:bodyPr>
          <a:lstStyle/>
          <a:p>
            <a:r>
              <a:rPr lang="en-US" sz="2400" b="1" dirty="0"/>
              <a:t>Q.17.</a:t>
            </a:r>
          </a:p>
        </p:txBody>
      </p:sp>
      <p:pic>
        <p:nvPicPr>
          <p:cNvPr id="4" name="Picture 2" descr="https://static.examsbook.com/uploads/8ba1f9c43b09295b35d98e662021327ed313130b.png">
            <a:extLst>
              <a:ext uri="{FF2B5EF4-FFF2-40B4-BE49-F238E27FC236}">
                <a16:creationId xmlns:a16="http://schemas.microsoft.com/office/drawing/2014/main" xmlns="" id="{7DCD27D2-AD01-4BDF-A573-7052070583F3}"/>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774" y="1395931"/>
            <a:ext cx="8485542" cy="4568171"/>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a:extLst>
              <a:ext uri="{FF2B5EF4-FFF2-40B4-BE49-F238E27FC236}">
                <a16:creationId xmlns:a16="http://schemas.microsoft.com/office/drawing/2014/main" xmlns="" id="{453B3515-DF79-4E4C-A886-0975E536FBE6}"/>
              </a:ext>
            </a:extLst>
          </p:cNvPr>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800" b="1" dirty="0">
                <a:solidFill>
                  <a:schemeClr val="bg1"/>
                </a:solidFill>
              </a:rPr>
              <a:t>Non-Verbal Reasoning</a:t>
            </a:r>
            <a:endParaRPr lang="en-US" sz="2800" b="1" dirty="0">
              <a:solidFill>
                <a:schemeClr val="bg1"/>
              </a:solidFill>
            </a:endParaRPr>
          </a:p>
        </p:txBody>
      </p:sp>
      <p:pic>
        <p:nvPicPr>
          <p:cNvPr id="6" name="Picture 5">
            <a:extLst>
              <a:ext uri="{FF2B5EF4-FFF2-40B4-BE49-F238E27FC236}">
                <a16:creationId xmlns:a16="http://schemas.microsoft.com/office/drawing/2014/main" xmlns="" id="{C32D72DD-9166-47F4-B623-6ECABC55BA63}"/>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657619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97E38B1B-2E8E-4F90-86D8-F68D10ACDCD6}"/>
              </a:ext>
            </a:extLst>
          </p:cNvPr>
          <p:cNvSpPr/>
          <p:nvPr/>
        </p:nvSpPr>
        <p:spPr>
          <a:xfrm>
            <a:off x="0" y="725214"/>
            <a:ext cx="902811" cy="461665"/>
          </a:xfrm>
          <a:prstGeom prst="rect">
            <a:avLst/>
          </a:prstGeom>
        </p:spPr>
        <p:txBody>
          <a:bodyPr wrap="none">
            <a:spAutoFit/>
          </a:bodyPr>
          <a:lstStyle/>
          <a:p>
            <a:r>
              <a:rPr lang="en-US" sz="2400" b="1" dirty="0"/>
              <a:t>Q.18.</a:t>
            </a:r>
          </a:p>
        </p:txBody>
      </p:sp>
      <p:pic>
        <p:nvPicPr>
          <p:cNvPr id="4" name="Picture 6" descr="See the source image">
            <a:extLst>
              <a:ext uri="{FF2B5EF4-FFF2-40B4-BE49-F238E27FC236}">
                <a16:creationId xmlns:a16="http://schemas.microsoft.com/office/drawing/2014/main" xmlns="" id="{2C76743F-5709-4863-903E-98CF3537D3C5}"/>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1383454"/>
            <a:ext cx="6913415" cy="490298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a:extLst>
              <a:ext uri="{FF2B5EF4-FFF2-40B4-BE49-F238E27FC236}">
                <a16:creationId xmlns:a16="http://schemas.microsoft.com/office/drawing/2014/main" xmlns="" id="{72E92D75-7507-4CAF-8763-D516BA4A1686}"/>
              </a:ext>
            </a:extLst>
          </p:cNvPr>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800" b="1" dirty="0">
                <a:solidFill>
                  <a:schemeClr val="bg1"/>
                </a:solidFill>
              </a:rPr>
              <a:t>Non-Verbal Reasoning</a:t>
            </a:r>
            <a:endParaRPr lang="en-US" sz="2800" b="1" dirty="0">
              <a:solidFill>
                <a:schemeClr val="bg1"/>
              </a:solidFill>
            </a:endParaRPr>
          </a:p>
        </p:txBody>
      </p:sp>
      <p:pic>
        <p:nvPicPr>
          <p:cNvPr id="6" name="Picture 5">
            <a:extLst>
              <a:ext uri="{FF2B5EF4-FFF2-40B4-BE49-F238E27FC236}">
                <a16:creationId xmlns:a16="http://schemas.microsoft.com/office/drawing/2014/main" xmlns="" id="{493D352E-E4CF-456D-A9D3-29BF5D6B9682}"/>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1402503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2E3EA76D-F9D1-408D-AEB6-89D8A8A8710F}"/>
              </a:ext>
            </a:extLst>
          </p:cNvPr>
          <p:cNvSpPr/>
          <p:nvPr/>
        </p:nvSpPr>
        <p:spPr>
          <a:xfrm>
            <a:off x="0" y="725214"/>
            <a:ext cx="11117179" cy="1569660"/>
          </a:xfrm>
          <a:prstGeom prst="rect">
            <a:avLst/>
          </a:prstGeom>
        </p:spPr>
        <p:txBody>
          <a:bodyPr wrap="square">
            <a:spAutoFit/>
          </a:bodyPr>
          <a:lstStyle/>
          <a:p>
            <a:r>
              <a:rPr lang="en-US" sz="2400" b="1" dirty="0"/>
              <a:t>Directions 19- 20: In the following questions two sets of pictures are given. In the first picture set, a series pattern A, B, C, D and E is given, you have to find out which picture from 1, 2, 3, 4 and 5 will continue the pattern given in the first set of the picture.</a:t>
            </a:r>
          </a:p>
        </p:txBody>
      </p:sp>
      <p:sp>
        <p:nvSpPr>
          <p:cNvPr id="4" name="Rectangle 3">
            <a:extLst>
              <a:ext uri="{FF2B5EF4-FFF2-40B4-BE49-F238E27FC236}">
                <a16:creationId xmlns:a16="http://schemas.microsoft.com/office/drawing/2014/main" xmlns="" id="{630B4B3D-C8FA-48B4-B3D6-D3EC403F68C7}"/>
              </a:ext>
            </a:extLst>
          </p:cNvPr>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800" b="1" dirty="0">
                <a:solidFill>
                  <a:schemeClr val="bg1"/>
                </a:solidFill>
              </a:rPr>
              <a:t>Non-Verbal Reasoning</a:t>
            </a:r>
            <a:endParaRPr lang="en-US" sz="2800" b="1" dirty="0">
              <a:solidFill>
                <a:schemeClr val="bg1"/>
              </a:solidFill>
            </a:endParaRPr>
          </a:p>
        </p:txBody>
      </p:sp>
      <p:pic>
        <p:nvPicPr>
          <p:cNvPr id="5" name="Picture 4">
            <a:extLst>
              <a:ext uri="{FF2B5EF4-FFF2-40B4-BE49-F238E27FC236}">
                <a16:creationId xmlns:a16="http://schemas.microsoft.com/office/drawing/2014/main" xmlns="" id="{B30C3743-D096-4117-8052-6736B927B21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8346705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C955305D-AD6F-40D6-828D-D5E6EE33CDB1}"/>
              </a:ext>
            </a:extLst>
          </p:cNvPr>
          <p:cNvSpPr/>
          <p:nvPr/>
        </p:nvSpPr>
        <p:spPr>
          <a:xfrm>
            <a:off x="0" y="734923"/>
            <a:ext cx="9962147" cy="830997"/>
          </a:xfrm>
          <a:prstGeom prst="rect">
            <a:avLst/>
          </a:prstGeom>
        </p:spPr>
        <p:txBody>
          <a:bodyPr wrap="square">
            <a:spAutoFit/>
          </a:bodyPr>
          <a:lstStyle/>
          <a:p>
            <a:r>
              <a:rPr lang="en-US" sz="2400" b="1" dirty="0"/>
              <a:t>Q19. Select a figure which will continue the series given in the first picture :-</a:t>
            </a:r>
          </a:p>
        </p:txBody>
      </p:sp>
      <p:pic>
        <p:nvPicPr>
          <p:cNvPr id="4" name="Picture 2" descr="http://www.gyanjosh.com/admin/images/upload_image/1367213944-1.bmp">
            <a:extLst>
              <a:ext uri="{FF2B5EF4-FFF2-40B4-BE49-F238E27FC236}">
                <a16:creationId xmlns:a16="http://schemas.microsoft.com/office/drawing/2014/main" xmlns="" id="{C201F52B-5CFF-4D65-AA12-3B01D1ADED18}"/>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1594584"/>
            <a:ext cx="11317610" cy="1626222"/>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a:extLst>
              <a:ext uri="{FF2B5EF4-FFF2-40B4-BE49-F238E27FC236}">
                <a16:creationId xmlns:a16="http://schemas.microsoft.com/office/drawing/2014/main" xmlns="" id="{5B274615-740D-47B6-8B1C-DD0BE8372B6C}"/>
              </a:ext>
            </a:extLst>
          </p:cNvPr>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800" b="1" dirty="0">
                <a:solidFill>
                  <a:schemeClr val="bg1"/>
                </a:solidFill>
              </a:rPr>
              <a:t>Non-Verbal Reasoning</a:t>
            </a:r>
            <a:endParaRPr lang="en-US" sz="2800" b="1" dirty="0">
              <a:solidFill>
                <a:schemeClr val="bg1"/>
              </a:solidFill>
            </a:endParaRPr>
          </a:p>
        </p:txBody>
      </p:sp>
      <p:pic>
        <p:nvPicPr>
          <p:cNvPr id="6" name="Picture 5">
            <a:extLst>
              <a:ext uri="{FF2B5EF4-FFF2-40B4-BE49-F238E27FC236}">
                <a16:creationId xmlns:a16="http://schemas.microsoft.com/office/drawing/2014/main" xmlns="" id="{468CFD62-5816-4BC7-A63B-C42843583616}"/>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790019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BB6FAA4F-5299-4898-B495-D9A9DA9B78D4}"/>
              </a:ext>
            </a:extLst>
          </p:cNvPr>
          <p:cNvSpPr/>
          <p:nvPr/>
        </p:nvSpPr>
        <p:spPr>
          <a:xfrm>
            <a:off x="0" y="751462"/>
            <a:ext cx="9962147" cy="830997"/>
          </a:xfrm>
          <a:prstGeom prst="rect">
            <a:avLst/>
          </a:prstGeom>
        </p:spPr>
        <p:txBody>
          <a:bodyPr wrap="square">
            <a:spAutoFit/>
          </a:bodyPr>
          <a:lstStyle/>
          <a:p>
            <a:r>
              <a:rPr lang="en-US" sz="2400" b="1" dirty="0"/>
              <a:t>Q20. Select a figure which will continue the series given in the first picture :-</a:t>
            </a:r>
          </a:p>
        </p:txBody>
      </p:sp>
      <p:pic>
        <p:nvPicPr>
          <p:cNvPr id="4" name="Picture 2" descr="http://www.gyanjosh.com/admin/images/upload_image/1367214231-1.bmp">
            <a:extLst>
              <a:ext uri="{FF2B5EF4-FFF2-40B4-BE49-F238E27FC236}">
                <a16:creationId xmlns:a16="http://schemas.microsoft.com/office/drawing/2014/main" xmlns="" id="{E442A8BE-983D-474B-A4E4-815B3E28ED36}"/>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1708899"/>
            <a:ext cx="11429254" cy="1642264"/>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a:extLst>
              <a:ext uri="{FF2B5EF4-FFF2-40B4-BE49-F238E27FC236}">
                <a16:creationId xmlns:a16="http://schemas.microsoft.com/office/drawing/2014/main" xmlns="" id="{13FD537D-8B1D-4413-AB30-A4384DA8B46E}"/>
              </a:ext>
            </a:extLst>
          </p:cNvPr>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800" b="1" dirty="0">
                <a:solidFill>
                  <a:schemeClr val="bg1"/>
                </a:solidFill>
              </a:rPr>
              <a:t>Non-Verbal Reasoning</a:t>
            </a:r>
            <a:endParaRPr lang="en-US" sz="2800" b="1" dirty="0">
              <a:solidFill>
                <a:schemeClr val="bg1"/>
              </a:solidFill>
            </a:endParaRPr>
          </a:p>
        </p:txBody>
      </p:sp>
      <p:pic>
        <p:nvPicPr>
          <p:cNvPr id="6" name="Picture 5">
            <a:extLst>
              <a:ext uri="{FF2B5EF4-FFF2-40B4-BE49-F238E27FC236}">
                <a16:creationId xmlns:a16="http://schemas.microsoft.com/office/drawing/2014/main" xmlns="" id="{F3B26297-A5AF-48D1-8493-AB1E66D6F972}"/>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1507094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F8CC57C2-C111-4C11-9F3B-CCAE71EB31DF}"/>
              </a:ext>
            </a:extLst>
          </p:cNvPr>
          <p:cNvSpPr/>
          <p:nvPr/>
        </p:nvSpPr>
        <p:spPr>
          <a:xfrm>
            <a:off x="-1" y="749518"/>
            <a:ext cx="11053011" cy="830997"/>
          </a:xfrm>
          <a:prstGeom prst="rect">
            <a:avLst/>
          </a:prstGeom>
        </p:spPr>
        <p:txBody>
          <a:bodyPr wrap="square">
            <a:spAutoFit/>
          </a:bodyPr>
          <a:lstStyle/>
          <a:p>
            <a:r>
              <a:rPr lang="en-US" sz="2400" b="1" dirty="0"/>
              <a:t>Q21. Select a figure from the four alternatives, which when placed in the blank space of fig. (x).</a:t>
            </a:r>
          </a:p>
        </p:txBody>
      </p:sp>
      <p:pic>
        <p:nvPicPr>
          <p:cNvPr id="4" name="Picture 2" descr="http://allindiaexams.in/public/uploads/1417410478.png">
            <a:extLst>
              <a:ext uri="{FF2B5EF4-FFF2-40B4-BE49-F238E27FC236}">
                <a16:creationId xmlns:a16="http://schemas.microsoft.com/office/drawing/2014/main" xmlns="" id="{18918205-EA0F-4009-B31C-7147D03A7785}"/>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5101" y="2148303"/>
            <a:ext cx="2261936" cy="2155230"/>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descr="http://allindiaexams.in/public/uploads/1417410485.png">
            <a:extLst>
              <a:ext uri="{FF2B5EF4-FFF2-40B4-BE49-F238E27FC236}">
                <a16:creationId xmlns:a16="http://schemas.microsoft.com/office/drawing/2014/main" xmlns="" id="{E08BB6E2-9E2C-4EE1-A61B-EC641DA079BE}"/>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819284" y="2164376"/>
            <a:ext cx="1833647" cy="1877834"/>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6" descr="http://allindiaexams.in/public/uploads/1417410497.png">
            <a:extLst>
              <a:ext uri="{FF2B5EF4-FFF2-40B4-BE49-F238E27FC236}">
                <a16:creationId xmlns:a16="http://schemas.microsoft.com/office/drawing/2014/main" xmlns="" id="{0A397BAF-340E-4EC6-AF5C-11DC65ADCB92}"/>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065178" y="2293666"/>
            <a:ext cx="1707399" cy="1748543"/>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8" descr="http://allindiaexams.in/public/uploads/1417410508.png">
            <a:extLst>
              <a:ext uri="{FF2B5EF4-FFF2-40B4-BE49-F238E27FC236}">
                <a16:creationId xmlns:a16="http://schemas.microsoft.com/office/drawing/2014/main" xmlns="" id="{3CF4913A-31DF-4542-84E4-7C1B06216805}"/>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7184824" y="2293667"/>
            <a:ext cx="1707398" cy="1748542"/>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10" descr="http://allindiaexams.in/public/uploads/1417410520.png">
            <a:extLst>
              <a:ext uri="{FF2B5EF4-FFF2-40B4-BE49-F238E27FC236}">
                <a16:creationId xmlns:a16="http://schemas.microsoft.com/office/drawing/2014/main" xmlns="" id="{E35D52D5-08AC-4DE5-B354-7242F0DB4A10}"/>
              </a:ext>
            </a:extLst>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9304469" y="2293665"/>
            <a:ext cx="1748541" cy="1748543"/>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extBox 8">
            <a:extLst>
              <a:ext uri="{FF2B5EF4-FFF2-40B4-BE49-F238E27FC236}">
                <a16:creationId xmlns:a16="http://schemas.microsoft.com/office/drawing/2014/main" xmlns="" id="{82147633-0EBF-40A6-A2EB-CFFF1A30D038}"/>
              </a:ext>
            </a:extLst>
          </p:cNvPr>
          <p:cNvSpPr txBox="1"/>
          <p:nvPr/>
        </p:nvSpPr>
        <p:spPr>
          <a:xfrm>
            <a:off x="3214362" y="4041923"/>
            <a:ext cx="604380" cy="523220"/>
          </a:xfrm>
          <a:prstGeom prst="rect">
            <a:avLst/>
          </a:prstGeom>
          <a:noFill/>
        </p:spPr>
        <p:txBody>
          <a:bodyPr wrap="square" rtlCol="0">
            <a:spAutoFit/>
          </a:bodyPr>
          <a:lstStyle/>
          <a:p>
            <a:r>
              <a:rPr lang="en-US" sz="2800" dirty="0"/>
              <a:t>A</a:t>
            </a:r>
            <a:endParaRPr lang="en-US" sz="2000" dirty="0"/>
          </a:p>
        </p:txBody>
      </p:sp>
      <p:sp>
        <p:nvSpPr>
          <p:cNvPr id="10" name="TextBox 9">
            <a:extLst>
              <a:ext uri="{FF2B5EF4-FFF2-40B4-BE49-F238E27FC236}">
                <a16:creationId xmlns:a16="http://schemas.microsoft.com/office/drawing/2014/main" xmlns="" id="{8A63012D-8D06-4FE3-8089-F6AD747F4116}"/>
              </a:ext>
            </a:extLst>
          </p:cNvPr>
          <p:cNvSpPr txBox="1"/>
          <p:nvPr/>
        </p:nvSpPr>
        <p:spPr>
          <a:xfrm>
            <a:off x="5040463" y="4041923"/>
            <a:ext cx="604380" cy="523220"/>
          </a:xfrm>
          <a:prstGeom prst="rect">
            <a:avLst/>
          </a:prstGeom>
          <a:noFill/>
        </p:spPr>
        <p:txBody>
          <a:bodyPr wrap="square" rtlCol="0">
            <a:spAutoFit/>
          </a:bodyPr>
          <a:lstStyle/>
          <a:p>
            <a:r>
              <a:rPr lang="en-US" sz="2800" dirty="0"/>
              <a:t>B</a:t>
            </a:r>
            <a:endParaRPr lang="en-US" sz="2000" dirty="0"/>
          </a:p>
        </p:txBody>
      </p:sp>
      <p:sp>
        <p:nvSpPr>
          <p:cNvPr id="11" name="TextBox 10">
            <a:extLst>
              <a:ext uri="{FF2B5EF4-FFF2-40B4-BE49-F238E27FC236}">
                <a16:creationId xmlns:a16="http://schemas.microsoft.com/office/drawing/2014/main" xmlns="" id="{D40FA783-BEC8-4950-AA8C-8ADA6A984AE5}"/>
              </a:ext>
            </a:extLst>
          </p:cNvPr>
          <p:cNvSpPr txBox="1"/>
          <p:nvPr/>
        </p:nvSpPr>
        <p:spPr>
          <a:xfrm>
            <a:off x="7438758" y="4061592"/>
            <a:ext cx="604380" cy="523220"/>
          </a:xfrm>
          <a:prstGeom prst="rect">
            <a:avLst/>
          </a:prstGeom>
          <a:noFill/>
        </p:spPr>
        <p:txBody>
          <a:bodyPr wrap="square" rtlCol="0">
            <a:spAutoFit/>
          </a:bodyPr>
          <a:lstStyle/>
          <a:p>
            <a:r>
              <a:rPr lang="en-US" sz="2800" dirty="0"/>
              <a:t>C</a:t>
            </a:r>
            <a:endParaRPr lang="en-US" sz="2000" dirty="0"/>
          </a:p>
        </p:txBody>
      </p:sp>
      <p:sp>
        <p:nvSpPr>
          <p:cNvPr id="12" name="TextBox 11">
            <a:extLst>
              <a:ext uri="{FF2B5EF4-FFF2-40B4-BE49-F238E27FC236}">
                <a16:creationId xmlns:a16="http://schemas.microsoft.com/office/drawing/2014/main" xmlns="" id="{D96A4129-FE37-44A7-89F9-CD76163C0D23}"/>
              </a:ext>
            </a:extLst>
          </p:cNvPr>
          <p:cNvSpPr txBox="1"/>
          <p:nvPr/>
        </p:nvSpPr>
        <p:spPr>
          <a:xfrm>
            <a:off x="9663288" y="3969390"/>
            <a:ext cx="604380" cy="523220"/>
          </a:xfrm>
          <a:prstGeom prst="rect">
            <a:avLst/>
          </a:prstGeom>
          <a:noFill/>
        </p:spPr>
        <p:txBody>
          <a:bodyPr wrap="square" rtlCol="0">
            <a:spAutoFit/>
          </a:bodyPr>
          <a:lstStyle/>
          <a:p>
            <a:r>
              <a:rPr lang="en-US" sz="2800" dirty="0"/>
              <a:t>D</a:t>
            </a:r>
            <a:endParaRPr lang="en-US" sz="2000" dirty="0"/>
          </a:p>
        </p:txBody>
      </p:sp>
      <p:sp>
        <p:nvSpPr>
          <p:cNvPr id="13" name="Rectangle 12">
            <a:extLst>
              <a:ext uri="{FF2B5EF4-FFF2-40B4-BE49-F238E27FC236}">
                <a16:creationId xmlns:a16="http://schemas.microsoft.com/office/drawing/2014/main" xmlns="" id="{BD259192-07A7-404F-BEE3-113D915C6129}"/>
              </a:ext>
            </a:extLst>
          </p:cNvPr>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800" b="1" dirty="0">
                <a:solidFill>
                  <a:schemeClr val="bg1"/>
                </a:solidFill>
              </a:rPr>
              <a:t>Non-Verbal Reasoning</a:t>
            </a:r>
            <a:endParaRPr lang="en-US" sz="2800" b="1" dirty="0">
              <a:solidFill>
                <a:schemeClr val="bg1"/>
              </a:solidFill>
            </a:endParaRPr>
          </a:p>
        </p:txBody>
      </p:sp>
      <p:pic>
        <p:nvPicPr>
          <p:cNvPr id="14" name="Picture 13">
            <a:extLst>
              <a:ext uri="{FF2B5EF4-FFF2-40B4-BE49-F238E27FC236}">
                <a16:creationId xmlns:a16="http://schemas.microsoft.com/office/drawing/2014/main" xmlns="" id="{1922117E-4797-4EFE-9098-64FC71C9ACC5}"/>
              </a:ext>
            </a:extLst>
          </p:cNvPr>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228700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AE6AF2DB-A78D-46B9-A8FF-8D8DFBC7D934}"/>
              </a:ext>
            </a:extLst>
          </p:cNvPr>
          <p:cNvSpPr/>
          <p:nvPr/>
        </p:nvSpPr>
        <p:spPr>
          <a:xfrm>
            <a:off x="-13706" y="725214"/>
            <a:ext cx="10507579" cy="830997"/>
          </a:xfrm>
          <a:prstGeom prst="rect">
            <a:avLst/>
          </a:prstGeom>
        </p:spPr>
        <p:txBody>
          <a:bodyPr wrap="square">
            <a:spAutoFit/>
          </a:bodyPr>
          <a:lstStyle/>
          <a:p>
            <a:r>
              <a:rPr lang="en-US" sz="2400" b="1" dirty="0"/>
              <a:t>Q22. Select a figure from the four alternatives, which when placed in the blank space of fig. (x).</a:t>
            </a:r>
          </a:p>
        </p:txBody>
      </p:sp>
      <p:sp>
        <p:nvSpPr>
          <p:cNvPr id="4" name="TextBox 3">
            <a:extLst>
              <a:ext uri="{FF2B5EF4-FFF2-40B4-BE49-F238E27FC236}">
                <a16:creationId xmlns:a16="http://schemas.microsoft.com/office/drawing/2014/main" xmlns="" id="{143DE68F-0301-4301-8EEF-1CB1F7F96FC2}"/>
              </a:ext>
            </a:extLst>
          </p:cNvPr>
          <p:cNvSpPr txBox="1"/>
          <p:nvPr/>
        </p:nvSpPr>
        <p:spPr>
          <a:xfrm>
            <a:off x="3299264" y="3750915"/>
            <a:ext cx="604380" cy="523220"/>
          </a:xfrm>
          <a:prstGeom prst="rect">
            <a:avLst/>
          </a:prstGeom>
          <a:noFill/>
        </p:spPr>
        <p:txBody>
          <a:bodyPr wrap="square" rtlCol="0">
            <a:spAutoFit/>
          </a:bodyPr>
          <a:lstStyle/>
          <a:p>
            <a:r>
              <a:rPr lang="en-US" sz="2800" dirty="0"/>
              <a:t>A</a:t>
            </a:r>
            <a:endParaRPr lang="en-US" sz="2000" dirty="0"/>
          </a:p>
        </p:txBody>
      </p:sp>
      <p:sp>
        <p:nvSpPr>
          <p:cNvPr id="5" name="TextBox 4">
            <a:extLst>
              <a:ext uri="{FF2B5EF4-FFF2-40B4-BE49-F238E27FC236}">
                <a16:creationId xmlns:a16="http://schemas.microsoft.com/office/drawing/2014/main" xmlns="" id="{7FDD9773-A549-46EB-8398-EDFD14E5534A}"/>
              </a:ext>
            </a:extLst>
          </p:cNvPr>
          <p:cNvSpPr txBox="1"/>
          <p:nvPr/>
        </p:nvSpPr>
        <p:spPr>
          <a:xfrm>
            <a:off x="4937894" y="3750915"/>
            <a:ext cx="604380" cy="523220"/>
          </a:xfrm>
          <a:prstGeom prst="rect">
            <a:avLst/>
          </a:prstGeom>
          <a:noFill/>
        </p:spPr>
        <p:txBody>
          <a:bodyPr wrap="square" rtlCol="0">
            <a:spAutoFit/>
          </a:bodyPr>
          <a:lstStyle/>
          <a:p>
            <a:r>
              <a:rPr lang="en-US" sz="2800" dirty="0"/>
              <a:t>B</a:t>
            </a:r>
            <a:endParaRPr lang="en-US" sz="2000" dirty="0"/>
          </a:p>
        </p:txBody>
      </p:sp>
      <p:sp>
        <p:nvSpPr>
          <p:cNvPr id="6" name="TextBox 5">
            <a:extLst>
              <a:ext uri="{FF2B5EF4-FFF2-40B4-BE49-F238E27FC236}">
                <a16:creationId xmlns:a16="http://schemas.microsoft.com/office/drawing/2014/main" xmlns="" id="{01950308-CC04-40AB-B9DD-5AF2B73036E5}"/>
              </a:ext>
            </a:extLst>
          </p:cNvPr>
          <p:cNvSpPr txBox="1"/>
          <p:nvPr/>
        </p:nvSpPr>
        <p:spPr>
          <a:xfrm>
            <a:off x="6604718" y="3750915"/>
            <a:ext cx="604380" cy="523220"/>
          </a:xfrm>
          <a:prstGeom prst="rect">
            <a:avLst/>
          </a:prstGeom>
          <a:noFill/>
        </p:spPr>
        <p:txBody>
          <a:bodyPr wrap="square" rtlCol="0">
            <a:spAutoFit/>
          </a:bodyPr>
          <a:lstStyle/>
          <a:p>
            <a:r>
              <a:rPr lang="en-US" sz="2800" dirty="0"/>
              <a:t>C</a:t>
            </a:r>
            <a:endParaRPr lang="en-US" sz="2000" dirty="0"/>
          </a:p>
        </p:txBody>
      </p:sp>
      <p:sp>
        <p:nvSpPr>
          <p:cNvPr id="7" name="TextBox 6">
            <a:extLst>
              <a:ext uri="{FF2B5EF4-FFF2-40B4-BE49-F238E27FC236}">
                <a16:creationId xmlns:a16="http://schemas.microsoft.com/office/drawing/2014/main" xmlns="" id="{311B3979-A046-4C13-8A38-C53E2A4838E6}"/>
              </a:ext>
            </a:extLst>
          </p:cNvPr>
          <p:cNvSpPr txBox="1"/>
          <p:nvPr/>
        </p:nvSpPr>
        <p:spPr>
          <a:xfrm>
            <a:off x="8292951" y="3760744"/>
            <a:ext cx="604380" cy="523220"/>
          </a:xfrm>
          <a:prstGeom prst="rect">
            <a:avLst/>
          </a:prstGeom>
          <a:noFill/>
        </p:spPr>
        <p:txBody>
          <a:bodyPr wrap="square" rtlCol="0">
            <a:spAutoFit/>
          </a:bodyPr>
          <a:lstStyle/>
          <a:p>
            <a:r>
              <a:rPr lang="en-US" sz="2800" dirty="0"/>
              <a:t>D</a:t>
            </a:r>
            <a:endParaRPr lang="en-US" sz="2000" dirty="0"/>
          </a:p>
        </p:txBody>
      </p:sp>
      <p:sp>
        <p:nvSpPr>
          <p:cNvPr id="8" name="Rectangle 7">
            <a:extLst>
              <a:ext uri="{FF2B5EF4-FFF2-40B4-BE49-F238E27FC236}">
                <a16:creationId xmlns:a16="http://schemas.microsoft.com/office/drawing/2014/main" xmlns="" id="{22D19FE5-DBB9-40CA-B580-172060415969}"/>
              </a:ext>
            </a:extLst>
          </p:cNvPr>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800" b="1" dirty="0">
                <a:solidFill>
                  <a:schemeClr val="bg1"/>
                </a:solidFill>
              </a:rPr>
              <a:t>Non-Verbal Reasoning</a:t>
            </a:r>
            <a:endParaRPr lang="en-US" sz="2800" b="1" dirty="0">
              <a:solidFill>
                <a:schemeClr val="bg1"/>
              </a:solidFill>
            </a:endParaRPr>
          </a:p>
        </p:txBody>
      </p:sp>
      <p:pic>
        <p:nvPicPr>
          <p:cNvPr id="9" name="Picture 2" descr="https://www.indiabix.com/_files/images/non-verbal-reasoning/pattern-completion/80.png">
            <a:extLst>
              <a:ext uri="{FF2B5EF4-FFF2-40B4-BE49-F238E27FC236}">
                <a16:creationId xmlns:a16="http://schemas.microsoft.com/office/drawing/2014/main" xmlns="" id="{D95E2B8C-7C5D-46AD-8580-3E496153B5A8}"/>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5658" y="2058023"/>
            <a:ext cx="7577293" cy="1302016"/>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extBox 9">
            <a:extLst>
              <a:ext uri="{FF2B5EF4-FFF2-40B4-BE49-F238E27FC236}">
                <a16:creationId xmlns:a16="http://schemas.microsoft.com/office/drawing/2014/main" xmlns="" id="{4F72A668-C717-4FEA-B9CB-4CC29C3EC1C0}"/>
              </a:ext>
            </a:extLst>
          </p:cNvPr>
          <p:cNvSpPr txBox="1"/>
          <p:nvPr/>
        </p:nvSpPr>
        <p:spPr>
          <a:xfrm>
            <a:off x="1479632" y="3760744"/>
            <a:ext cx="604380" cy="523220"/>
          </a:xfrm>
          <a:prstGeom prst="rect">
            <a:avLst/>
          </a:prstGeom>
          <a:noFill/>
        </p:spPr>
        <p:txBody>
          <a:bodyPr wrap="square" rtlCol="0">
            <a:spAutoFit/>
          </a:bodyPr>
          <a:lstStyle/>
          <a:p>
            <a:r>
              <a:rPr lang="en-US" sz="2800" dirty="0"/>
              <a:t>X</a:t>
            </a:r>
            <a:endParaRPr lang="en-US" sz="2000" dirty="0"/>
          </a:p>
        </p:txBody>
      </p:sp>
      <p:pic>
        <p:nvPicPr>
          <p:cNvPr id="11" name="Picture 10">
            <a:extLst>
              <a:ext uri="{FF2B5EF4-FFF2-40B4-BE49-F238E27FC236}">
                <a16:creationId xmlns:a16="http://schemas.microsoft.com/office/drawing/2014/main" xmlns="" id="{AC9FBE8C-111B-4810-9BE3-A0CB1EDD292B}"/>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161906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C2E026F0-6A17-451F-A1E1-FFF7BE520449}"/>
              </a:ext>
            </a:extLst>
          </p:cNvPr>
          <p:cNvSpPr/>
          <p:nvPr/>
        </p:nvSpPr>
        <p:spPr>
          <a:xfrm>
            <a:off x="8911" y="725214"/>
            <a:ext cx="10507579" cy="830997"/>
          </a:xfrm>
          <a:prstGeom prst="rect">
            <a:avLst/>
          </a:prstGeom>
        </p:spPr>
        <p:txBody>
          <a:bodyPr wrap="square">
            <a:spAutoFit/>
          </a:bodyPr>
          <a:lstStyle/>
          <a:p>
            <a:r>
              <a:rPr lang="en-US" sz="2400" b="1" dirty="0"/>
              <a:t>Q 23 Choose the alternative which is closely resembles the Embedded figure of the given figure</a:t>
            </a:r>
          </a:p>
        </p:txBody>
      </p:sp>
      <p:pic>
        <p:nvPicPr>
          <p:cNvPr id="4" name="Picture 3">
            <a:extLst>
              <a:ext uri="{FF2B5EF4-FFF2-40B4-BE49-F238E27FC236}">
                <a16:creationId xmlns:a16="http://schemas.microsoft.com/office/drawing/2014/main" xmlns="" id="{4EDA2F5A-F4F3-41CA-B7B1-13B440D0DEA8}"/>
              </a:ext>
            </a:extLst>
          </p:cNvPr>
          <p:cNvPicPr>
            <a:picLocks noChangeAspect="1"/>
          </p:cNvPicPr>
          <p:nvPr/>
        </p:nvPicPr>
        <p:blipFill>
          <a:blip r:embed="rId3" cstate="print"/>
          <a:stretch>
            <a:fillRect/>
          </a:stretch>
        </p:blipFill>
        <p:spPr>
          <a:xfrm>
            <a:off x="2277978" y="1745979"/>
            <a:ext cx="6577263" cy="3791933"/>
          </a:xfrm>
          <a:prstGeom prst="rect">
            <a:avLst/>
          </a:prstGeom>
        </p:spPr>
      </p:pic>
      <p:sp>
        <p:nvSpPr>
          <p:cNvPr id="5" name="Rectangle 4">
            <a:extLst>
              <a:ext uri="{FF2B5EF4-FFF2-40B4-BE49-F238E27FC236}">
                <a16:creationId xmlns:a16="http://schemas.microsoft.com/office/drawing/2014/main" xmlns="" id="{E3D47DB4-5F47-40FC-8FFC-AA77FA0519C4}"/>
              </a:ext>
            </a:extLst>
          </p:cNvPr>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800" b="1" dirty="0">
                <a:solidFill>
                  <a:schemeClr val="bg1"/>
                </a:solidFill>
              </a:rPr>
              <a:t>Non-Verbal Reasoning</a:t>
            </a:r>
            <a:endParaRPr lang="en-US" sz="2800" b="1" dirty="0">
              <a:solidFill>
                <a:schemeClr val="bg1"/>
              </a:solidFill>
            </a:endParaRPr>
          </a:p>
        </p:txBody>
      </p:sp>
      <p:pic>
        <p:nvPicPr>
          <p:cNvPr id="6" name="Picture 5">
            <a:extLst>
              <a:ext uri="{FF2B5EF4-FFF2-40B4-BE49-F238E27FC236}">
                <a16:creationId xmlns:a16="http://schemas.microsoft.com/office/drawing/2014/main" xmlns="" id="{2DC48B4A-B5DD-4C42-B9A0-CB9D60CBDF5B}"/>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24074938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3A75F588-1A86-49CA-9BD5-81A547903EC5}"/>
              </a:ext>
            </a:extLst>
          </p:cNvPr>
          <p:cNvSpPr/>
          <p:nvPr/>
        </p:nvSpPr>
        <p:spPr>
          <a:xfrm>
            <a:off x="0" y="725214"/>
            <a:ext cx="10507579" cy="830997"/>
          </a:xfrm>
          <a:prstGeom prst="rect">
            <a:avLst/>
          </a:prstGeom>
        </p:spPr>
        <p:txBody>
          <a:bodyPr wrap="square">
            <a:spAutoFit/>
          </a:bodyPr>
          <a:lstStyle/>
          <a:p>
            <a:r>
              <a:rPr lang="en-US" sz="2400" b="1" dirty="0"/>
              <a:t>Q 24 Choose the alternative which is closely resembles the Embedded figure of the given figure</a:t>
            </a:r>
          </a:p>
        </p:txBody>
      </p:sp>
      <p:sp>
        <p:nvSpPr>
          <p:cNvPr id="6" name="Rectangle 5">
            <a:extLst>
              <a:ext uri="{FF2B5EF4-FFF2-40B4-BE49-F238E27FC236}">
                <a16:creationId xmlns:a16="http://schemas.microsoft.com/office/drawing/2014/main" xmlns="" id="{759A84AF-9F89-4A4A-A484-67FA661A2382}"/>
              </a:ext>
            </a:extLst>
          </p:cNvPr>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800" b="1" dirty="0">
                <a:solidFill>
                  <a:schemeClr val="bg1"/>
                </a:solidFill>
              </a:rPr>
              <a:t>Non-Verbal Reasoning</a:t>
            </a:r>
            <a:endParaRPr lang="en-US" sz="2800" b="1" dirty="0">
              <a:solidFill>
                <a:schemeClr val="bg1"/>
              </a:solidFill>
            </a:endParaRPr>
          </a:p>
        </p:txBody>
      </p:sp>
      <p:pic>
        <p:nvPicPr>
          <p:cNvPr id="7" name="Picture 6">
            <a:extLst>
              <a:ext uri="{FF2B5EF4-FFF2-40B4-BE49-F238E27FC236}">
                <a16:creationId xmlns:a16="http://schemas.microsoft.com/office/drawing/2014/main" xmlns="" id="{7C689757-0A4A-47D2-9069-11CC0856F261}"/>
              </a:ext>
            </a:extLst>
          </p:cNvPr>
          <p:cNvPicPr>
            <a:picLocks noChangeAspect="1"/>
          </p:cNvPicPr>
          <p:nvPr/>
        </p:nvPicPr>
        <p:blipFill>
          <a:blip r:embed="rId3" cstate="print"/>
          <a:stretch>
            <a:fillRect/>
          </a:stretch>
        </p:blipFill>
        <p:spPr>
          <a:xfrm>
            <a:off x="2404397" y="1665241"/>
            <a:ext cx="6638925" cy="3600450"/>
          </a:xfrm>
          <a:prstGeom prst="rect">
            <a:avLst/>
          </a:prstGeom>
        </p:spPr>
      </p:pic>
      <p:pic>
        <p:nvPicPr>
          <p:cNvPr id="8" name="Picture 7">
            <a:extLst>
              <a:ext uri="{FF2B5EF4-FFF2-40B4-BE49-F238E27FC236}">
                <a16:creationId xmlns:a16="http://schemas.microsoft.com/office/drawing/2014/main" xmlns="" id="{A352640A-CCB4-417E-937B-A7BE2A1495B3}"/>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3090910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DC097F46-3E58-497F-9C08-B9977218462E}"/>
              </a:ext>
            </a:extLst>
          </p:cNvPr>
          <p:cNvSpPr/>
          <p:nvPr/>
        </p:nvSpPr>
        <p:spPr>
          <a:xfrm>
            <a:off x="0" y="779728"/>
            <a:ext cx="10507579" cy="1200329"/>
          </a:xfrm>
          <a:prstGeom prst="rect">
            <a:avLst/>
          </a:prstGeom>
        </p:spPr>
        <p:txBody>
          <a:bodyPr wrap="square">
            <a:spAutoFit/>
          </a:bodyPr>
          <a:lstStyle/>
          <a:p>
            <a:r>
              <a:rPr lang="en-US" sz="2400" b="1" dirty="0"/>
              <a:t>Direction(Q25-26): In each of the following questions, group the given figures into three classes using each figure only once</a:t>
            </a:r>
          </a:p>
          <a:p>
            <a:r>
              <a:rPr lang="en-US" sz="2400" b="1" dirty="0"/>
              <a:t>25. Choose the correct sequence which are the group of identical images</a:t>
            </a:r>
          </a:p>
        </p:txBody>
      </p:sp>
      <p:pic>
        <p:nvPicPr>
          <p:cNvPr id="4" name="Picture 3">
            <a:extLst>
              <a:ext uri="{FF2B5EF4-FFF2-40B4-BE49-F238E27FC236}">
                <a16:creationId xmlns:a16="http://schemas.microsoft.com/office/drawing/2014/main" xmlns="" id="{161CC296-C5D6-45F4-B6C9-757D8DB57A2A}"/>
              </a:ext>
            </a:extLst>
          </p:cNvPr>
          <p:cNvPicPr>
            <a:picLocks noChangeAspect="1"/>
          </p:cNvPicPr>
          <p:nvPr/>
        </p:nvPicPr>
        <p:blipFill>
          <a:blip r:embed="rId3" cstate="print"/>
          <a:stretch>
            <a:fillRect/>
          </a:stretch>
        </p:blipFill>
        <p:spPr>
          <a:xfrm>
            <a:off x="0" y="1913835"/>
            <a:ext cx="8261685" cy="4944165"/>
          </a:xfrm>
          <a:prstGeom prst="rect">
            <a:avLst/>
          </a:prstGeom>
        </p:spPr>
      </p:pic>
      <p:sp>
        <p:nvSpPr>
          <p:cNvPr id="5" name="Rectangle 4">
            <a:extLst>
              <a:ext uri="{FF2B5EF4-FFF2-40B4-BE49-F238E27FC236}">
                <a16:creationId xmlns:a16="http://schemas.microsoft.com/office/drawing/2014/main" xmlns="" id="{8BF46EEE-F87B-4C9C-AA56-B32818EA4611}"/>
              </a:ext>
            </a:extLst>
          </p:cNvPr>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800" b="1" dirty="0">
                <a:solidFill>
                  <a:schemeClr val="bg1"/>
                </a:solidFill>
              </a:rPr>
              <a:t>Non-Verbal Reasoning</a:t>
            </a:r>
            <a:endParaRPr lang="en-US" sz="2800" b="1" dirty="0">
              <a:solidFill>
                <a:schemeClr val="bg1"/>
              </a:solidFill>
            </a:endParaRPr>
          </a:p>
        </p:txBody>
      </p:sp>
      <p:pic>
        <p:nvPicPr>
          <p:cNvPr id="6" name="Picture 5">
            <a:extLst>
              <a:ext uri="{FF2B5EF4-FFF2-40B4-BE49-F238E27FC236}">
                <a16:creationId xmlns:a16="http://schemas.microsoft.com/office/drawing/2014/main" xmlns="" id="{97215DFC-A5D2-466A-8D79-67EBB82EBF7E}"/>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3050297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800" b="1" dirty="0">
                <a:solidFill>
                  <a:schemeClr val="bg1"/>
                </a:solidFill>
              </a:rPr>
              <a:t>Mirror Image</a:t>
            </a:r>
            <a:endParaRPr lang="en-US" sz="2800" b="1" dirty="0">
              <a:solidFill>
                <a:schemeClr val="bg1"/>
              </a:solidFill>
            </a:endParaRPr>
          </a:p>
        </p:txBody>
      </p:sp>
      <p:graphicFrame>
        <p:nvGraphicFramePr>
          <p:cNvPr id="3" name="Table 2"/>
          <p:cNvGraphicFramePr>
            <a:graphicFrameLocks noGrp="1"/>
          </p:cNvGraphicFramePr>
          <p:nvPr>
            <p:extLst>
              <p:ext uri="{D42A27DB-BD31-4B8C-83A1-F6EECF244321}">
                <p14:modId xmlns:p14="http://schemas.microsoft.com/office/powerpoint/2010/main" xmlns="" val="493963115"/>
              </p:ext>
            </p:extLst>
          </p:nvPr>
        </p:nvGraphicFramePr>
        <p:xfrm>
          <a:off x="5556434" y="4331804"/>
          <a:ext cx="6884276" cy="1554216"/>
        </p:xfrm>
        <a:graphic>
          <a:graphicData uri="http://schemas.openxmlformats.org/drawingml/2006/table">
            <a:tbl>
              <a:tblPr/>
              <a:tblGrid>
                <a:gridCol w="3442138">
                  <a:extLst>
                    <a:ext uri="{9D8B030D-6E8A-4147-A177-3AD203B41FA5}">
                      <a16:colId xmlns:a16="http://schemas.microsoft.com/office/drawing/2014/main" xmlns="" val="20000"/>
                    </a:ext>
                  </a:extLst>
                </a:gridCol>
                <a:gridCol w="3442138">
                  <a:extLst>
                    <a:ext uri="{9D8B030D-6E8A-4147-A177-3AD203B41FA5}">
                      <a16:colId xmlns:a16="http://schemas.microsoft.com/office/drawing/2014/main" xmlns="" val="20001"/>
                    </a:ext>
                  </a:extLst>
                </a:gridCol>
              </a:tblGrid>
              <a:tr h="777108">
                <a:tc>
                  <a:txBody>
                    <a:bodyPr/>
                    <a:lstStyle/>
                    <a:p>
                      <a:r>
                        <a:rPr lang="en-US" sz="2400" dirty="0"/>
                        <a:t>A] 1</a:t>
                      </a:r>
                    </a:p>
                  </a:txBody>
                  <a:tcPr marL="95250" marR="142875" marT="95250" marB="95250" anchor="ctr">
                    <a:lnL>
                      <a:noFill/>
                    </a:lnL>
                    <a:lnR>
                      <a:noFill/>
                    </a:lnR>
                    <a:lnT>
                      <a:noFill/>
                    </a:lnT>
                    <a:lnB>
                      <a:noFill/>
                    </a:lnB>
                  </a:tcPr>
                </a:tc>
                <a:tc>
                  <a:txBody>
                    <a:bodyPr/>
                    <a:lstStyle/>
                    <a:p>
                      <a:r>
                        <a:rPr lang="en-US" sz="2400" dirty="0"/>
                        <a:t>B] 2</a:t>
                      </a:r>
                    </a:p>
                  </a:txBody>
                  <a:tcPr marL="95250" marR="95250" marT="95250" marB="95250" anchor="ctr">
                    <a:lnL>
                      <a:noFill/>
                    </a:lnL>
                    <a:lnR>
                      <a:noFill/>
                    </a:lnR>
                    <a:lnT>
                      <a:noFill/>
                    </a:lnT>
                    <a:lnB>
                      <a:noFill/>
                    </a:lnB>
                  </a:tcPr>
                </a:tc>
                <a:extLst>
                  <a:ext uri="{0D108BD9-81ED-4DB2-BD59-A6C34878D82A}">
                    <a16:rowId xmlns:a16="http://schemas.microsoft.com/office/drawing/2014/main" xmlns="" val="10000"/>
                  </a:ext>
                </a:extLst>
              </a:tr>
              <a:tr h="777108">
                <a:tc>
                  <a:txBody>
                    <a:bodyPr/>
                    <a:lstStyle/>
                    <a:p>
                      <a:r>
                        <a:rPr lang="en-US" sz="2400" dirty="0"/>
                        <a:t>C] 3</a:t>
                      </a:r>
                    </a:p>
                  </a:txBody>
                  <a:tcPr marL="95250" marR="142875" marT="95250" marB="95250" anchor="ctr">
                    <a:lnL>
                      <a:noFill/>
                    </a:lnL>
                    <a:lnR>
                      <a:noFill/>
                    </a:lnR>
                    <a:lnT>
                      <a:noFill/>
                    </a:lnT>
                    <a:lnB>
                      <a:noFill/>
                    </a:lnB>
                  </a:tcPr>
                </a:tc>
                <a:tc>
                  <a:txBody>
                    <a:bodyPr/>
                    <a:lstStyle/>
                    <a:p>
                      <a:r>
                        <a:rPr lang="en-US" sz="2400" dirty="0"/>
                        <a:t>D] 4</a:t>
                      </a:r>
                    </a:p>
                  </a:txBody>
                  <a:tcPr marL="95250" marR="95250" marT="95250" marB="95250" anchor="ctr">
                    <a:lnL>
                      <a:noFill/>
                    </a:lnL>
                    <a:lnR>
                      <a:noFill/>
                    </a:lnR>
                    <a:lnT>
                      <a:noFill/>
                    </a:lnT>
                    <a:lnB>
                      <a:noFill/>
                    </a:lnB>
                  </a:tcPr>
                </a:tc>
                <a:extLst>
                  <a:ext uri="{0D108BD9-81ED-4DB2-BD59-A6C34878D82A}">
                    <a16:rowId xmlns:a16="http://schemas.microsoft.com/office/drawing/2014/main" xmlns="" val="10001"/>
                  </a:ext>
                </a:extLst>
              </a:tr>
            </a:tbl>
          </a:graphicData>
        </a:graphic>
      </p:graphicFrame>
      <p:pic>
        <p:nvPicPr>
          <p:cNvPr id="76802" name="Picture 2" descr="https://mock.sawaal.com/img/Uploads/2017%20-%20Google%20Drive%20-%202020-04-20T150628.jpg"/>
          <p:cNvPicPr>
            <a:picLocks noChangeAspect="1" noChangeArrowheads="1"/>
          </p:cNvPicPr>
          <p:nvPr/>
        </p:nvPicPr>
        <p:blipFill>
          <a:blip r:embed="rId3" cstate="print"/>
          <a:srcRect/>
          <a:stretch>
            <a:fillRect/>
          </a:stretch>
        </p:blipFill>
        <p:spPr bwMode="auto">
          <a:xfrm>
            <a:off x="1" y="1613621"/>
            <a:ext cx="4873752" cy="4073947"/>
          </a:xfrm>
          <a:prstGeom prst="rect">
            <a:avLst/>
          </a:prstGeom>
          <a:noFill/>
        </p:spPr>
      </p:pic>
      <p:sp>
        <p:nvSpPr>
          <p:cNvPr id="6" name="Rectangle 5"/>
          <p:cNvSpPr/>
          <p:nvPr/>
        </p:nvSpPr>
        <p:spPr>
          <a:xfrm>
            <a:off x="0" y="725214"/>
            <a:ext cx="10957034" cy="830997"/>
          </a:xfrm>
          <a:prstGeom prst="rect">
            <a:avLst/>
          </a:prstGeom>
        </p:spPr>
        <p:txBody>
          <a:bodyPr wrap="square">
            <a:spAutoFit/>
          </a:bodyPr>
          <a:lstStyle/>
          <a:p>
            <a:r>
              <a:rPr lang="en-US" sz="2400" dirty="0"/>
              <a:t>1. If a mirror is placed on the line MN, then which of the answer figures is the right image of the given figure</a:t>
            </a:r>
            <a:r>
              <a:rPr lang="en-US" dirty="0"/>
              <a:t>?</a:t>
            </a:r>
          </a:p>
        </p:txBody>
      </p:sp>
      <p:pic>
        <p:nvPicPr>
          <p:cNvPr id="7" name="Picture 6">
            <a:extLst>
              <a:ext uri="{FF2B5EF4-FFF2-40B4-BE49-F238E27FC236}">
                <a16:creationId xmlns:a16="http://schemas.microsoft.com/office/drawing/2014/main" xmlns="" id="{0511584C-9DF6-4259-98C3-79B6798CA64C}"/>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38199755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5A7D0F03-104B-4D04-A433-0149EAF9A7B9}"/>
              </a:ext>
            </a:extLst>
          </p:cNvPr>
          <p:cNvSpPr/>
          <p:nvPr/>
        </p:nvSpPr>
        <p:spPr>
          <a:xfrm>
            <a:off x="0" y="694668"/>
            <a:ext cx="10507579" cy="461665"/>
          </a:xfrm>
          <a:prstGeom prst="rect">
            <a:avLst/>
          </a:prstGeom>
        </p:spPr>
        <p:txBody>
          <a:bodyPr wrap="square">
            <a:spAutoFit/>
          </a:bodyPr>
          <a:lstStyle/>
          <a:p>
            <a:r>
              <a:rPr lang="en-US" sz="2400" b="1" dirty="0"/>
              <a:t>Q 26 Choose the correct sequence which are the group of identical images</a:t>
            </a:r>
          </a:p>
        </p:txBody>
      </p:sp>
      <p:sp>
        <p:nvSpPr>
          <p:cNvPr id="4" name="Rectangle 3">
            <a:extLst>
              <a:ext uri="{FF2B5EF4-FFF2-40B4-BE49-F238E27FC236}">
                <a16:creationId xmlns:a16="http://schemas.microsoft.com/office/drawing/2014/main" xmlns="" id="{4EF88DF2-F832-464B-A912-D0FFE5AF3906}"/>
              </a:ext>
            </a:extLst>
          </p:cNvPr>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800" b="1" dirty="0">
                <a:solidFill>
                  <a:schemeClr val="bg1"/>
                </a:solidFill>
              </a:rPr>
              <a:t>Non-Verbal Reasoning</a:t>
            </a:r>
            <a:endParaRPr lang="en-US" sz="2800" b="1" dirty="0">
              <a:solidFill>
                <a:schemeClr val="bg1"/>
              </a:solidFill>
            </a:endParaRPr>
          </a:p>
        </p:txBody>
      </p:sp>
      <p:pic>
        <p:nvPicPr>
          <p:cNvPr id="5" name="Picture 4" descr="9_(1)1484718122.png image">
            <a:extLst>
              <a:ext uri="{FF2B5EF4-FFF2-40B4-BE49-F238E27FC236}">
                <a16:creationId xmlns:a16="http://schemas.microsoft.com/office/drawing/2014/main" xmlns="" id="{CBF59801-6C9E-4AA9-8EBA-7683E195AECD}"/>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81071" y="1894998"/>
            <a:ext cx="2732380" cy="2752180"/>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5">
            <a:extLst>
              <a:ext uri="{FF2B5EF4-FFF2-40B4-BE49-F238E27FC236}">
                <a16:creationId xmlns:a16="http://schemas.microsoft.com/office/drawing/2014/main" xmlns="" id="{A624F237-7002-4947-BE2C-87244B9C8B4F}"/>
              </a:ext>
            </a:extLst>
          </p:cNvPr>
          <p:cNvPicPr>
            <a:picLocks noChangeAspect="1"/>
          </p:cNvPicPr>
          <p:nvPr/>
        </p:nvPicPr>
        <p:blipFill>
          <a:blip r:embed="rId4" cstate="print"/>
          <a:stretch>
            <a:fillRect/>
          </a:stretch>
        </p:blipFill>
        <p:spPr>
          <a:xfrm>
            <a:off x="144378" y="4356665"/>
            <a:ext cx="1495425" cy="581025"/>
          </a:xfrm>
          <a:prstGeom prst="rect">
            <a:avLst/>
          </a:prstGeom>
        </p:spPr>
      </p:pic>
      <p:sp>
        <p:nvSpPr>
          <p:cNvPr id="7" name="Rectangle 6">
            <a:extLst>
              <a:ext uri="{FF2B5EF4-FFF2-40B4-BE49-F238E27FC236}">
                <a16:creationId xmlns:a16="http://schemas.microsoft.com/office/drawing/2014/main" xmlns="" id="{97306EDF-EE62-48C9-804A-C4B9E1FDFFFF}"/>
              </a:ext>
            </a:extLst>
          </p:cNvPr>
          <p:cNvSpPr/>
          <p:nvPr/>
        </p:nvSpPr>
        <p:spPr>
          <a:xfrm>
            <a:off x="144378" y="4976480"/>
            <a:ext cx="2839239" cy="1569660"/>
          </a:xfrm>
          <a:prstGeom prst="rect">
            <a:avLst/>
          </a:prstGeom>
        </p:spPr>
        <p:txBody>
          <a:bodyPr wrap="none">
            <a:spAutoFit/>
          </a:bodyPr>
          <a:lstStyle/>
          <a:p>
            <a:pPr marL="342900" indent="-342900">
              <a:buAutoNum type="alphaUcParenR"/>
            </a:pPr>
            <a:r>
              <a:rPr lang="en-US" sz="2400" dirty="0">
                <a:solidFill>
                  <a:srgbClr val="222222"/>
                </a:solidFill>
              </a:rPr>
              <a:t>1,5,9 ; 2,7,8 ; 3,4,6</a:t>
            </a:r>
          </a:p>
          <a:p>
            <a:pPr marL="342900" indent="-342900">
              <a:buAutoNum type="alphaUcParenR"/>
            </a:pPr>
            <a:r>
              <a:rPr lang="en-US" sz="2400" dirty="0"/>
              <a:t>2,4,9 ; 6,7,8 ; 1,3,5</a:t>
            </a:r>
          </a:p>
          <a:p>
            <a:pPr marL="342900" indent="-342900">
              <a:buAutoNum type="alphaUcParenR"/>
            </a:pPr>
            <a:r>
              <a:rPr lang="en-US" sz="2400" dirty="0"/>
              <a:t>3,7,8 ; 4,5,9 ; 1,2,6</a:t>
            </a:r>
          </a:p>
          <a:p>
            <a:pPr marL="342900" indent="-342900">
              <a:buAutoNum type="alphaUcParenR"/>
            </a:pPr>
            <a:r>
              <a:rPr lang="en-US" sz="2400" dirty="0"/>
              <a:t>1,5,6 ; 4,7,8 ; 2,3,9</a:t>
            </a:r>
          </a:p>
        </p:txBody>
      </p:sp>
      <p:pic>
        <p:nvPicPr>
          <p:cNvPr id="8" name="Picture 7">
            <a:extLst>
              <a:ext uri="{FF2B5EF4-FFF2-40B4-BE49-F238E27FC236}">
                <a16:creationId xmlns:a16="http://schemas.microsoft.com/office/drawing/2014/main" xmlns="" id="{BFD06901-4DA3-4432-8145-436A9D10A529}"/>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27333911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5BA204F-4364-415F-9D65-FF2DC7C3AD91}" type="slidenum">
              <a:rPr lang="en-US" smtClean="0"/>
              <a:pPr/>
              <a:t>31</a:t>
            </a:fld>
            <a:endParaRPr lang="en-US"/>
          </a:p>
        </p:txBody>
      </p:sp>
      <p:sp>
        <p:nvSpPr>
          <p:cNvPr id="3" name="Rectangle 2"/>
          <p:cNvSpPr/>
          <p:nvPr/>
        </p:nvSpPr>
        <p:spPr>
          <a:xfrm>
            <a:off x="3724201" y="2967335"/>
            <a:ext cx="4743606" cy="923330"/>
          </a:xfrm>
          <a:prstGeom prst="rect">
            <a:avLst/>
          </a:prstGeom>
          <a:noFill/>
        </p:spPr>
        <p:txBody>
          <a:bodyPr wrap="none" lIns="91440" tIns="45720" rIns="91440" bIns="45720">
            <a:spAutoFit/>
          </a:bodyPr>
          <a:lstStyle/>
          <a:p>
            <a:pPr algn="ct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Any </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Doubts</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p>
        </p:txBody>
      </p:sp>
      <p:pic>
        <p:nvPicPr>
          <p:cNvPr id="4" name="Picture 3">
            <a:extLst>
              <a:ext uri="{FF2B5EF4-FFF2-40B4-BE49-F238E27FC236}">
                <a16:creationId xmlns:a16="http://schemas.microsoft.com/office/drawing/2014/main" xmlns="" id="{493B3576-5C46-49EE-8335-78BE4E8FF31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1317078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xmlns="" val="1447986312"/>
              </p:ext>
            </p:extLst>
          </p:nvPr>
        </p:nvGraphicFramePr>
        <p:xfrm>
          <a:off x="1277005" y="4382794"/>
          <a:ext cx="9869216" cy="1569982"/>
        </p:xfrm>
        <a:graphic>
          <a:graphicData uri="http://schemas.openxmlformats.org/drawingml/2006/table">
            <a:tbl>
              <a:tblPr/>
              <a:tblGrid>
                <a:gridCol w="4934608">
                  <a:extLst>
                    <a:ext uri="{9D8B030D-6E8A-4147-A177-3AD203B41FA5}">
                      <a16:colId xmlns:a16="http://schemas.microsoft.com/office/drawing/2014/main" xmlns="" val="20000"/>
                    </a:ext>
                  </a:extLst>
                </a:gridCol>
                <a:gridCol w="4934608">
                  <a:extLst>
                    <a:ext uri="{9D8B030D-6E8A-4147-A177-3AD203B41FA5}">
                      <a16:colId xmlns:a16="http://schemas.microsoft.com/office/drawing/2014/main" xmlns="" val="20001"/>
                    </a:ext>
                  </a:extLst>
                </a:gridCol>
              </a:tblGrid>
              <a:tr h="784991">
                <a:tc>
                  <a:txBody>
                    <a:bodyPr/>
                    <a:lstStyle/>
                    <a:p>
                      <a:r>
                        <a:rPr lang="en-US" sz="2400" dirty="0"/>
                        <a:t>A] A</a:t>
                      </a:r>
                    </a:p>
                  </a:txBody>
                  <a:tcPr marL="95250" marR="142875" marT="95250" marB="95250" anchor="ctr">
                    <a:lnL>
                      <a:noFill/>
                    </a:lnL>
                    <a:lnR>
                      <a:noFill/>
                    </a:lnR>
                    <a:lnT>
                      <a:noFill/>
                    </a:lnT>
                    <a:lnB>
                      <a:noFill/>
                    </a:lnB>
                  </a:tcPr>
                </a:tc>
                <a:tc>
                  <a:txBody>
                    <a:bodyPr/>
                    <a:lstStyle/>
                    <a:p>
                      <a:r>
                        <a:rPr lang="en-US" sz="2400" dirty="0"/>
                        <a:t>B] C</a:t>
                      </a:r>
                    </a:p>
                  </a:txBody>
                  <a:tcPr marL="95250" marR="95250" marT="95250" marB="95250" anchor="ctr">
                    <a:lnL>
                      <a:noFill/>
                    </a:lnL>
                    <a:lnR>
                      <a:noFill/>
                    </a:lnR>
                    <a:lnT>
                      <a:noFill/>
                    </a:lnT>
                    <a:lnB>
                      <a:noFill/>
                    </a:lnB>
                  </a:tcPr>
                </a:tc>
                <a:extLst>
                  <a:ext uri="{0D108BD9-81ED-4DB2-BD59-A6C34878D82A}">
                    <a16:rowId xmlns:a16="http://schemas.microsoft.com/office/drawing/2014/main" xmlns="" val="10000"/>
                  </a:ext>
                </a:extLst>
              </a:tr>
              <a:tr h="784991">
                <a:tc>
                  <a:txBody>
                    <a:bodyPr/>
                    <a:lstStyle/>
                    <a:p>
                      <a:r>
                        <a:rPr lang="en-US" sz="2400" dirty="0"/>
                        <a:t>C] B</a:t>
                      </a:r>
                    </a:p>
                  </a:txBody>
                  <a:tcPr marL="95250" marR="142875" marT="95250" marB="95250" anchor="ctr">
                    <a:lnL>
                      <a:noFill/>
                    </a:lnL>
                    <a:lnR>
                      <a:noFill/>
                    </a:lnR>
                    <a:lnT>
                      <a:noFill/>
                    </a:lnT>
                    <a:lnB>
                      <a:noFill/>
                    </a:lnB>
                  </a:tcPr>
                </a:tc>
                <a:tc>
                  <a:txBody>
                    <a:bodyPr/>
                    <a:lstStyle/>
                    <a:p>
                      <a:r>
                        <a:rPr lang="en-US" sz="2400" dirty="0"/>
                        <a:t>D] D</a:t>
                      </a:r>
                    </a:p>
                  </a:txBody>
                  <a:tcPr marL="95250" marR="95250" marT="95250" marB="95250" anchor="ctr">
                    <a:lnL>
                      <a:noFill/>
                    </a:lnL>
                    <a:lnR>
                      <a:noFill/>
                    </a:lnR>
                    <a:lnT>
                      <a:noFill/>
                    </a:lnT>
                    <a:lnB>
                      <a:noFill/>
                    </a:lnB>
                  </a:tcPr>
                </a:tc>
                <a:extLst>
                  <a:ext uri="{0D108BD9-81ED-4DB2-BD59-A6C34878D82A}">
                    <a16:rowId xmlns:a16="http://schemas.microsoft.com/office/drawing/2014/main" xmlns="" val="10001"/>
                  </a:ext>
                </a:extLst>
              </a:tr>
            </a:tbl>
          </a:graphicData>
        </a:graphic>
      </p:graphicFrame>
      <p:sp>
        <p:nvSpPr>
          <p:cNvPr id="7" name="Rectangle 6"/>
          <p:cNvSpPr/>
          <p:nvPr/>
        </p:nvSpPr>
        <p:spPr>
          <a:xfrm>
            <a:off x="0" y="725214"/>
            <a:ext cx="11193517" cy="461665"/>
          </a:xfrm>
          <a:prstGeom prst="rect">
            <a:avLst/>
          </a:prstGeom>
        </p:spPr>
        <p:txBody>
          <a:bodyPr wrap="square">
            <a:spAutoFit/>
          </a:bodyPr>
          <a:lstStyle/>
          <a:p>
            <a:r>
              <a:rPr lang="en-US" sz="2400" dirty="0"/>
              <a:t>2. Choose the correct figure of a mirror image</a:t>
            </a:r>
          </a:p>
        </p:txBody>
      </p:sp>
      <p:pic>
        <p:nvPicPr>
          <p:cNvPr id="7270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1186879"/>
            <a:ext cx="4654296" cy="21031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Rectangle 7"/>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800" b="1" dirty="0">
                <a:solidFill>
                  <a:schemeClr val="bg1"/>
                </a:solidFill>
              </a:rPr>
              <a:t>Mirror Image</a:t>
            </a:r>
            <a:endParaRPr lang="en-US" sz="2800" b="1" dirty="0">
              <a:solidFill>
                <a:schemeClr val="bg1"/>
              </a:solidFill>
            </a:endParaRPr>
          </a:p>
        </p:txBody>
      </p:sp>
      <p:pic>
        <p:nvPicPr>
          <p:cNvPr id="6" name="Picture 5">
            <a:extLst>
              <a:ext uri="{FF2B5EF4-FFF2-40B4-BE49-F238E27FC236}">
                <a16:creationId xmlns:a16="http://schemas.microsoft.com/office/drawing/2014/main" xmlns="" id="{17188098-EBBC-4298-97DD-2A06061296AB}"/>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3819975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25214"/>
            <a:ext cx="6455613" cy="2677656"/>
          </a:xfrm>
          <a:prstGeom prst="rect">
            <a:avLst/>
          </a:prstGeom>
        </p:spPr>
        <p:txBody>
          <a:bodyPr wrap="none">
            <a:spAutoFit/>
          </a:bodyPr>
          <a:lstStyle/>
          <a:p>
            <a:r>
              <a:rPr lang="en-US" sz="2400" dirty="0"/>
              <a:t>3. Choose the correct figure of a mirror image:</a:t>
            </a:r>
          </a:p>
          <a:p>
            <a:endParaRPr lang="en-US" sz="2400" dirty="0"/>
          </a:p>
          <a:p>
            <a:endParaRPr lang="en-US" sz="2400" dirty="0"/>
          </a:p>
          <a:p>
            <a:endParaRPr lang="en-US" sz="2400" dirty="0"/>
          </a:p>
          <a:p>
            <a:endParaRPr lang="en-US" sz="2400" dirty="0"/>
          </a:p>
          <a:p>
            <a:endParaRPr lang="en-US" sz="2400" dirty="0"/>
          </a:p>
          <a:p>
            <a:r>
              <a:rPr lang="en-US" sz="2400" dirty="0"/>
              <a:t> </a:t>
            </a:r>
          </a:p>
        </p:txBody>
      </p:sp>
      <p:sp>
        <p:nvSpPr>
          <p:cNvPr id="10" name="Rectangle 9"/>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800" b="1" dirty="0">
                <a:solidFill>
                  <a:schemeClr val="bg1"/>
                </a:solidFill>
              </a:rPr>
              <a:t>Mirror Image</a:t>
            </a:r>
            <a:endParaRPr lang="en-US" sz="2800" b="1" dirty="0">
              <a:solidFill>
                <a:schemeClr val="bg1"/>
              </a:solidFill>
            </a:endParaRPr>
          </a:p>
        </p:txBody>
      </p:sp>
      <p:pic>
        <p:nvPicPr>
          <p:cNvPr id="2060" name="Picture 12" descr="http://allindiaexams.in/public/uploads/1417408216.png"/>
          <p:cNvPicPr>
            <a:picLocks noChangeAspect="1" noChangeArrowheads="1"/>
          </p:cNvPicPr>
          <p:nvPr/>
        </p:nvPicPr>
        <p:blipFill>
          <a:blip r:embed="rId3" cstate="print"/>
          <a:srcRect/>
          <a:stretch>
            <a:fillRect/>
          </a:stretch>
        </p:blipFill>
        <p:spPr bwMode="auto">
          <a:xfrm>
            <a:off x="1180333" y="1512285"/>
            <a:ext cx="1315979" cy="1524342"/>
          </a:xfrm>
          <a:prstGeom prst="rect">
            <a:avLst/>
          </a:prstGeom>
          <a:noFill/>
        </p:spPr>
      </p:pic>
      <p:pic>
        <p:nvPicPr>
          <p:cNvPr id="2062" name="Picture 14" descr="http://allindiaexams.in/public/uploads/1417408223.png"/>
          <p:cNvPicPr>
            <a:picLocks noChangeAspect="1" noChangeArrowheads="1"/>
          </p:cNvPicPr>
          <p:nvPr/>
        </p:nvPicPr>
        <p:blipFill>
          <a:blip r:embed="rId4" cstate="print"/>
          <a:srcRect/>
          <a:stretch>
            <a:fillRect/>
          </a:stretch>
        </p:blipFill>
        <p:spPr bwMode="auto">
          <a:xfrm>
            <a:off x="-5676" y="3482975"/>
            <a:ext cx="5766396" cy="1701673"/>
          </a:xfrm>
          <a:prstGeom prst="rect">
            <a:avLst/>
          </a:prstGeom>
          <a:noFill/>
        </p:spPr>
      </p:pic>
      <p:graphicFrame>
        <p:nvGraphicFramePr>
          <p:cNvPr id="2" name="Table 1"/>
          <p:cNvGraphicFramePr>
            <a:graphicFrameLocks noGrp="1"/>
          </p:cNvGraphicFramePr>
          <p:nvPr>
            <p:extLst>
              <p:ext uri="{D42A27DB-BD31-4B8C-83A1-F6EECF244321}">
                <p14:modId xmlns:p14="http://schemas.microsoft.com/office/powerpoint/2010/main" xmlns="" val="1574187027"/>
              </p:ext>
            </p:extLst>
          </p:nvPr>
        </p:nvGraphicFramePr>
        <p:xfrm>
          <a:off x="9400384" y="1384456"/>
          <a:ext cx="1026505" cy="3672840"/>
        </p:xfrm>
        <a:graphic>
          <a:graphicData uri="http://schemas.openxmlformats.org/drawingml/2006/table">
            <a:tbl>
              <a:tblPr/>
              <a:tblGrid>
                <a:gridCol w="1026505">
                  <a:extLst>
                    <a:ext uri="{9D8B030D-6E8A-4147-A177-3AD203B41FA5}">
                      <a16:colId xmlns:a16="http://schemas.microsoft.com/office/drawing/2014/main" xmlns="" val="20000"/>
                    </a:ext>
                  </a:extLst>
                </a:gridCol>
              </a:tblGrid>
              <a:tr h="777108">
                <a:tc>
                  <a:txBody>
                    <a:bodyPr/>
                    <a:lstStyle/>
                    <a:p>
                      <a:r>
                        <a:rPr lang="en-US" sz="2400" dirty="0"/>
                        <a:t>A] A</a:t>
                      </a:r>
                    </a:p>
                    <a:p>
                      <a:endParaRPr lang="en-US" sz="2400" dirty="0"/>
                    </a:p>
                    <a:p>
                      <a:endParaRPr lang="en-US" sz="2400" dirty="0"/>
                    </a:p>
                    <a:p>
                      <a:r>
                        <a:rPr lang="en-US" sz="2400" dirty="0"/>
                        <a:t>B] B</a:t>
                      </a:r>
                    </a:p>
                    <a:p>
                      <a:endParaRPr lang="en-US" sz="2400" dirty="0"/>
                    </a:p>
                  </a:txBody>
                  <a:tcPr marL="95250" marR="142875" marT="95250" marB="95250" anchor="ctr">
                    <a:lnL>
                      <a:noFill/>
                    </a:lnL>
                    <a:lnR>
                      <a:noFill/>
                    </a:lnR>
                    <a:lnT>
                      <a:noFill/>
                    </a:lnT>
                    <a:lnB>
                      <a:noFill/>
                    </a:lnB>
                  </a:tcPr>
                </a:tc>
                <a:extLst>
                  <a:ext uri="{0D108BD9-81ED-4DB2-BD59-A6C34878D82A}">
                    <a16:rowId xmlns:a16="http://schemas.microsoft.com/office/drawing/2014/main" xmlns="" val="10000"/>
                  </a:ext>
                </a:extLst>
              </a:tr>
              <a:tr h="777108">
                <a:tc>
                  <a:txBody>
                    <a:bodyPr/>
                    <a:lstStyle/>
                    <a:p>
                      <a:r>
                        <a:rPr lang="en-US" sz="2400" dirty="0"/>
                        <a:t>C] C</a:t>
                      </a:r>
                    </a:p>
                    <a:p>
                      <a:endParaRPr lang="en-US" sz="2400" dirty="0"/>
                    </a:p>
                    <a:p>
                      <a:endParaRPr lang="en-US" sz="2400" dirty="0"/>
                    </a:p>
                    <a:p>
                      <a:r>
                        <a:rPr lang="en-US" sz="2400" dirty="0"/>
                        <a:t>D] D</a:t>
                      </a:r>
                    </a:p>
                  </a:txBody>
                  <a:tcPr marL="95250" marR="142875" marT="95250" marB="95250" anchor="ctr">
                    <a:lnL>
                      <a:noFill/>
                    </a:lnL>
                    <a:lnR>
                      <a:noFill/>
                    </a:lnR>
                    <a:lnT>
                      <a:noFill/>
                    </a:lnT>
                    <a:lnB>
                      <a:noFill/>
                    </a:lnB>
                  </a:tcPr>
                </a:tc>
                <a:extLst>
                  <a:ext uri="{0D108BD9-81ED-4DB2-BD59-A6C34878D82A}">
                    <a16:rowId xmlns:a16="http://schemas.microsoft.com/office/drawing/2014/main" xmlns="" val="10001"/>
                  </a:ext>
                </a:extLst>
              </a:tr>
            </a:tbl>
          </a:graphicData>
        </a:graphic>
      </p:graphicFrame>
      <p:pic>
        <p:nvPicPr>
          <p:cNvPr id="7" name="Picture 6">
            <a:extLst>
              <a:ext uri="{FF2B5EF4-FFF2-40B4-BE49-F238E27FC236}">
                <a16:creationId xmlns:a16="http://schemas.microsoft.com/office/drawing/2014/main" xmlns="" id="{983E5813-6B23-47BE-A6C6-B232A22026DD}"/>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xmlns="" val="2622392268"/>
              </p:ext>
            </p:extLst>
          </p:nvPr>
        </p:nvGraphicFramePr>
        <p:xfrm>
          <a:off x="139997" y="4694656"/>
          <a:ext cx="9564414" cy="1387102"/>
        </p:xfrm>
        <a:graphic>
          <a:graphicData uri="http://schemas.openxmlformats.org/drawingml/2006/table">
            <a:tbl>
              <a:tblPr/>
              <a:tblGrid>
                <a:gridCol w="4782207">
                  <a:extLst>
                    <a:ext uri="{9D8B030D-6E8A-4147-A177-3AD203B41FA5}">
                      <a16:colId xmlns:a16="http://schemas.microsoft.com/office/drawing/2014/main" xmlns="" val="20000"/>
                    </a:ext>
                  </a:extLst>
                </a:gridCol>
                <a:gridCol w="4782207">
                  <a:extLst>
                    <a:ext uri="{9D8B030D-6E8A-4147-A177-3AD203B41FA5}">
                      <a16:colId xmlns:a16="http://schemas.microsoft.com/office/drawing/2014/main" xmlns="" val="20001"/>
                    </a:ext>
                  </a:extLst>
                </a:gridCol>
              </a:tblGrid>
              <a:tr h="693551">
                <a:tc>
                  <a:txBody>
                    <a:bodyPr/>
                    <a:lstStyle/>
                    <a:p>
                      <a:pPr marL="457200" indent="-457200">
                        <a:buAutoNum type="alphaUcParenR"/>
                      </a:pPr>
                      <a:r>
                        <a:rPr lang="en-US" sz="2400" dirty="0"/>
                        <a:t>1</a:t>
                      </a:r>
                    </a:p>
                  </a:txBody>
                  <a:tcPr marL="95250" marR="142875" marT="95250" marB="95250" anchor="ctr">
                    <a:lnL>
                      <a:noFill/>
                    </a:lnL>
                    <a:lnR>
                      <a:noFill/>
                    </a:lnR>
                    <a:lnT>
                      <a:noFill/>
                    </a:lnT>
                    <a:lnB>
                      <a:noFill/>
                    </a:lnB>
                  </a:tcPr>
                </a:tc>
                <a:tc>
                  <a:txBody>
                    <a:bodyPr/>
                    <a:lstStyle/>
                    <a:p>
                      <a:r>
                        <a:rPr lang="en-US" sz="2400"/>
                        <a:t>B) 2</a:t>
                      </a:r>
                    </a:p>
                  </a:txBody>
                  <a:tcPr marL="95250" marR="95250" marT="95250" marB="95250" anchor="ctr">
                    <a:lnL>
                      <a:noFill/>
                    </a:lnL>
                    <a:lnR>
                      <a:noFill/>
                    </a:lnR>
                    <a:lnT>
                      <a:noFill/>
                    </a:lnT>
                    <a:lnB>
                      <a:noFill/>
                    </a:lnB>
                  </a:tcPr>
                </a:tc>
                <a:extLst>
                  <a:ext uri="{0D108BD9-81ED-4DB2-BD59-A6C34878D82A}">
                    <a16:rowId xmlns:a16="http://schemas.microsoft.com/office/drawing/2014/main" xmlns="" val="10000"/>
                  </a:ext>
                </a:extLst>
              </a:tr>
              <a:tr h="693551">
                <a:tc>
                  <a:txBody>
                    <a:bodyPr/>
                    <a:lstStyle/>
                    <a:p>
                      <a:r>
                        <a:rPr lang="en-US" sz="2400" dirty="0"/>
                        <a:t>C) 3</a:t>
                      </a:r>
                    </a:p>
                  </a:txBody>
                  <a:tcPr marL="95250" marR="142875" marT="95250" marB="95250" anchor="ctr">
                    <a:lnL>
                      <a:noFill/>
                    </a:lnL>
                    <a:lnR>
                      <a:noFill/>
                    </a:lnR>
                    <a:lnT>
                      <a:noFill/>
                    </a:lnT>
                    <a:lnB>
                      <a:noFill/>
                    </a:lnB>
                  </a:tcPr>
                </a:tc>
                <a:tc>
                  <a:txBody>
                    <a:bodyPr/>
                    <a:lstStyle/>
                    <a:p>
                      <a:r>
                        <a:rPr lang="en-US" sz="2400" dirty="0"/>
                        <a:t>D) 4</a:t>
                      </a:r>
                    </a:p>
                  </a:txBody>
                  <a:tcPr marL="95250" marR="95250" marT="95250" marB="95250" anchor="ctr">
                    <a:lnL>
                      <a:noFill/>
                    </a:lnL>
                    <a:lnR>
                      <a:noFill/>
                    </a:lnR>
                    <a:lnT>
                      <a:noFill/>
                    </a:lnT>
                    <a:lnB>
                      <a:noFill/>
                    </a:lnB>
                  </a:tcPr>
                </a:tc>
                <a:extLst>
                  <a:ext uri="{0D108BD9-81ED-4DB2-BD59-A6C34878D82A}">
                    <a16:rowId xmlns:a16="http://schemas.microsoft.com/office/drawing/2014/main" xmlns="" val="10001"/>
                  </a:ext>
                </a:extLst>
              </a:tr>
            </a:tbl>
          </a:graphicData>
        </a:graphic>
      </p:graphicFrame>
      <p:sp>
        <p:nvSpPr>
          <p:cNvPr id="7" name="Rectangle 6"/>
          <p:cNvSpPr/>
          <p:nvPr/>
        </p:nvSpPr>
        <p:spPr>
          <a:xfrm>
            <a:off x="15765" y="712847"/>
            <a:ext cx="10736318" cy="461665"/>
          </a:xfrm>
          <a:prstGeom prst="rect">
            <a:avLst/>
          </a:prstGeom>
        </p:spPr>
        <p:txBody>
          <a:bodyPr wrap="square">
            <a:spAutoFit/>
          </a:bodyPr>
          <a:lstStyle/>
          <a:p>
            <a:r>
              <a:rPr lang="en-US" sz="2400" dirty="0"/>
              <a:t>4. Choose the alternative which closely resembles the mirror image:</a:t>
            </a:r>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765" y="1437149"/>
            <a:ext cx="5357201" cy="18181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Rectangle 7"/>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800" b="1" dirty="0">
                <a:solidFill>
                  <a:schemeClr val="bg1"/>
                </a:solidFill>
              </a:rPr>
              <a:t>Mirror Image</a:t>
            </a:r>
            <a:endParaRPr lang="en-US" sz="2800" b="1" dirty="0">
              <a:solidFill>
                <a:schemeClr val="bg1"/>
              </a:solidFill>
            </a:endParaRPr>
          </a:p>
        </p:txBody>
      </p:sp>
      <p:pic>
        <p:nvPicPr>
          <p:cNvPr id="6" name="Picture 5">
            <a:extLst>
              <a:ext uri="{FF2B5EF4-FFF2-40B4-BE49-F238E27FC236}">
                <a16:creationId xmlns:a16="http://schemas.microsoft.com/office/drawing/2014/main" xmlns="" id="{FA6FE255-F109-4C72-8CCD-24926B7A56F4}"/>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1878736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800" b="1" dirty="0">
                <a:solidFill>
                  <a:schemeClr val="bg1"/>
                </a:solidFill>
              </a:rPr>
              <a:t>Water Image</a:t>
            </a:r>
            <a:endParaRPr lang="en-US" sz="2800" b="1" dirty="0">
              <a:solidFill>
                <a:schemeClr val="bg1"/>
              </a:solidFill>
            </a:endParaRPr>
          </a:p>
        </p:txBody>
      </p:sp>
      <p:sp>
        <p:nvSpPr>
          <p:cNvPr id="5" name="Rectangle 4"/>
          <p:cNvSpPr/>
          <p:nvPr/>
        </p:nvSpPr>
        <p:spPr>
          <a:xfrm>
            <a:off x="0" y="725214"/>
            <a:ext cx="11204028" cy="1200329"/>
          </a:xfrm>
          <a:prstGeom prst="rect">
            <a:avLst/>
          </a:prstGeom>
        </p:spPr>
        <p:txBody>
          <a:bodyPr wrap="square">
            <a:spAutoFit/>
          </a:bodyPr>
          <a:lstStyle/>
          <a:p>
            <a:r>
              <a:rPr lang="en-US" sz="2400" b="1" dirty="0"/>
              <a:t>5. </a:t>
            </a:r>
            <a:r>
              <a:rPr lang="en-US" sz="2400" dirty="0"/>
              <a:t>Choose the alternative which is closely resembles the water image of the given combination.</a:t>
            </a:r>
            <a:br>
              <a:rPr lang="en-US" sz="2400" dirty="0"/>
            </a:br>
            <a:endParaRPr lang="en-US" sz="2400" dirty="0"/>
          </a:p>
        </p:txBody>
      </p:sp>
      <p:pic>
        <p:nvPicPr>
          <p:cNvPr id="47108" name="Picture 4" descr="http://allindiaexams.in/public/uploads/1417195976.png"/>
          <p:cNvPicPr>
            <a:picLocks noChangeAspect="1" noChangeArrowheads="1"/>
          </p:cNvPicPr>
          <p:nvPr/>
        </p:nvPicPr>
        <p:blipFill>
          <a:blip r:embed="rId3" cstate="print"/>
          <a:srcRect/>
          <a:stretch>
            <a:fillRect/>
          </a:stretch>
        </p:blipFill>
        <p:spPr bwMode="auto">
          <a:xfrm>
            <a:off x="-18886" y="1925542"/>
            <a:ext cx="1518502" cy="1841587"/>
          </a:xfrm>
          <a:prstGeom prst="rect">
            <a:avLst/>
          </a:prstGeom>
          <a:noFill/>
        </p:spPr>
      </p:pic>
      <p:pic>
        <p:nvPicPr>
          <p:cNvPr id="47110" name="Picture 6" descr="http://allindiaexams.in/public/uploads/1417195984.png"/>
          <p:cNvPicPr>
            <a:picLocks noChangeAspect="1" noChangeArrowheads="1"/>
          </p:cNvPicPr>
          <p:nvPr/>
        </p:nvPicPr>
        <p:blipFill>
          <a:blip r:embed="rId4" cstate="print"/>
          <a:srcRect/>
          <a:stretch>
            <a:fillRect/>
          </a:stretch>
        </p:blipFill>
        <p:spPr bwMode="auto">
          <a:xfrm>
            <a:off x="-18886" y="4297527"/>
            <a:ext cx="7087198" cy="1646073"/>
          </a:xfrm>
          <a:prstGeom prst="rect">
            <a:avLst/>
          </a:prstGeom>
          <a:noFill/>
        </p:spPr>
      </p:pic>
      <p:graphicFrame>
        <p:nvGraphicFramePr>
          <p:cNvPr id="3" name="Table 2"/>
          <p:cNvGraphicFramePr>
            <a:graphicFrameLocks noGrp="1"/>
          </p:cNvGraphicFramePr>
          <p:nvPr>
            <p:extLst>
              <p:ext uri="{D42A27DB-BD31-4B8C-83A1-F6EECF244321}">
                <p14:modId xmlns:p14="http://schemas.microsoft.com/office/powerpoint/2010/main" xmlns="" val="1049654102"/>
              </p:ext>
            </p:extLst>
          </p:nvPr>
        </p:nvGraphicFramePr>
        <p:xfrm>
          <a:off x="7397451" y="1119352"/>
          <a:ext cx="1026505" cy="3672840"/>
        </p:xfrm>
        <a:graphic>
          <a:graphicData uri="http://schemas.openxmlformats.org/drawingml/2006/table">
            <a:tbl>
              <a:tblPr/>
              <a:tblGrid>
                <a:gridCol w="1026505">
                  <a:extLst>
                    <a:ext uri="{9D8B030D-6E8A-4147-A177-3AD203B41FA5}">
                      <a16:colId xmlns:a16="http://schemas.microsoft.com/office/drawing/2014/main" xmlns="" val="20000"/>
                    </a:ext>
                  </a:extLst>
                </a:gridCol>
              </a:tblGrid>
              <a:tr h="777108">
                <a:tc>
                  <a:txBody>
                    <a:bodyPr/>
                    <a:lstStyle/>
                    <a:p>
                      <a:r>
                        <a:rPr lang="en-US" sz="2400" dirty="0"/>
                        <a:t>A] A</a:t>
                      </a:r>
                    </a:p>
                    <a:p>
                      <a:endParaRPr lang="en-US" sz="2400" dirty="0"/>
                    </a:p>
                    <a:p>
                      <a:endParaRPr lang="en-US" sz="2400" dirty="0"/>
                    </a:p>
                    <a:p>
                      <a:r>
                        <a:rPr lang="en-US" sz="2400" dirty="0"/>
                        <a:t>B] B</a:t>
                      </a:r>
                    </a:p>
                    <a:p>
                      <a:endParaRPr lang="en-US" sz="2400" dirty="0"/>
                    </a:p>
                  </a:txBody>
                  <a:tcPr marL="95250" marR="142875" marT="95250" marB="95250" anchor="ctr">
                    <a:lnL>
                      <a:noFill/>
                    </a:lnL>
                    <a:lnR>
                      <a:noFill/>
                    </a:lnR>
                    <a:lnT>
                      <a:noFill/>
                    </a:lnT>
                    <a:lnB>
                      <a:noFill/>
                    </a:lnB>
                  </a:tcPr>
                </a:tc>
                <a:extLst>
                  <a:ext uri="{0D108BD9-81ED-4DB2-BD59-A6C34878D82A}">
                    <a16:rowId xmlns:a16="http://schemas.microsoft.com/office/drawing/2014/main" xmlns="" val="10000"/>
                  </a:ext>
                </a:extLst>
              </a:tr>
              <a:tr h="777108">
                <a:tc>
                  <a:txBody>
                    <a:bodyPr/>
                    <a:lstStyle/>
                    <a:p>
                      <a:r>
                        <a:rPr lang="en-US" sz="2400" dirty="0"/>
                        <a:t>C] C</a:t>
                      </a:r>
                    </a:p>
                    <a:p>
                      <a:endParaRPr lang="en-US" sz="2400" dirty="0"/>
                    </a:p>
                    <a:p>
                      <a:endParaRPr lang="en-US" sz="2400" dirty="0"/>
                    </a:p>
                    <a:p>
                      <a:r>
                        <a:rPr lang="en-US" sz="2400" dirty="0"/>
                        <a:t>D] D</a:t>
                      </a:r>
                    </a:p>
                  </a:txBody>
                  <a:tcPr marL="95250" marR="142875" marT="95250" marB="95250" anchor="ctr">
                    <a:lnL>
                      <a:noFill/>
                    </a:lnL>
                    <a:lnR>
                      <a:noFill/>
                    </a:lnR>
                    <a:lnT>
                      <a:noFill/>
                    </a:lnT>
                    <a:lnB>
                      <a:noFill/>
                    </a:lnB>
                  </a:tcPr>
                </a:tc>
                <a:extLst>
                  <a:ext uri="{0D108BD9-81ED-4DB2-BD59-A6C34878D82A}">
                    <a16:rowId xmlns:a16="http://schemas.microsoft.com/office/drawing/2014/main" xmlns="" val="10001"/>
                  </a:ext>
                </a:extLst>
              </a:tr>
            </a:tbl>
          </a:graphicData>
        </a:graphic>
      </p:graphicFrame>
      <p:pic>
        <p:nvPicPr>
          <p:cNvPr id="7" name="Picture 6">
            <a:extLst>
              <a:ext uri="{FF2B5EF4-FFF2-40B4-BE49-F238E27FC236}">
                <a16:creationId xmlns:a16="http://schemas.microsoft.com/office/drawing/2014/main" xmlns="" id="{5F258966-F738-4E3F-A93F-E0A89094B8C2}"/>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800" b="1" dirty="0">
                <a:solidFill>
                  <a:schemeClr val="bg1"/>
                </a:solidFill>
              </a:rPr>
              <a:t>Water Image</a:t>
            </a:r>
            <a:endParaRPr lang="en-US" sz="2800" b="1" dirty="0">
              <a:solidFill>
                <a:schemeClr val="bg1"/>
              </a:solidFill>
            </a:endParaRPr>
          </a:p>
        </p:txBody>
      </p:sp>
      <p:pic>
        <p:nvPicPr>
          <p:cNvPr id="49154" name="Picture 2" descr="https://www.careerride.com/images/Aptitude/Water-Images-12.png"/>
          <p:cNvPicPr>
            <a:picLocks noChangeAspect="1" noChangeArrowheads="1"/>
          </p:cNvPicPr>
          <p:nvPr/>
        </p:nvPicPr>
        <p:blipFill>
          <a:blip r:embed="rId3" cstate="print"/>
          <a:srcRect/>
          <a:stretch>
            <a:fillRect/>
          </a:stretch>
        </p:blipFill>
        <p:spPr bwMode="auto">
          <a:xfrm>
            <a:off x="0" y="1945003"/>
            <a:ext cx="2493031" cy="3294509"/>
          </a:xfrm>
          <a:prstGeom prst="rect">
            <a:avLst/>
          </a:prstGeom>
          <a:noFill/>
        </p:spPr>
      </p:pic>
      <p:sp>
        <p:nvSpPr>
          <p:cNvPr id="4" name="Rectangle 3"/>
          <p:cNvSpPr/>
          <p:nvPr/>
        </p:nvSpPr>
        <p:spPr>
          <a:xfrm>
            <a:off x="0" y="744674"/>
            <a:ext cx="10289627" cy="1200329"/>
          </a:xfrm>
          <a:prstGeom prst="rect">
            <a:avLst/>
          </a:prstGeom>
        </p:spPr>
        <p:txBody>
          <a:bodyPr wrap="square">
            <a:spAutoFit/>
          </a:bodyPr>
          <a:lstStyle/>
          <a:p>
            <a:r>
              <a:rPr lang="en-US" sz="2400" b="1" dirty="0"/>
              <a:t>6. </a:t>
            </a:r>
            <a:r>
              <a:rPr lang="en-US" sz="2400" dirty="0"/>
              <a:t>Choose the alternative which is closely resembles the water image of the given combination.</a:t>
            </a:r>
            <a:br>
              <a:rPr lang="en-US" sz="2400" dirty="0"/>
            </a:br>
            <a:endParaRPr lang="en-US" sz="2400" dirty="0"/>
          </a:p>
        </p:txBody>
      </p:sp>
      <p:pic>
        <p:nvPicPr>
          <p:cNvPr id="5" name="Picture 4">
            <a:extLst>
              <a:ext uri="{FF2B5EF4-FFF2-40B4-BE49-F238E27FC236}">
                <a16:creationId xmlns:a16="http://schemas.microsoft.com/office/drawing/2014/main" xmlns="" id="{9A93C61D-368A-4864-A8A0-F5D7BAA8B61B}"/>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3297"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800" b="1" dirty="0">
                <a:solidFill>
                  <a:schemeClr val="bg1"/>
                </a:solidFill>
              </a:rPr>
              <a:t>Water Image</a:t>
            </a:r>
            <a:endParaRPr lang="en-US" sz="2800" b="1" dirty="0">
              <a:solidFill>
                <a:schemeClr val="bg1"/>
              </a:solidFill>
            </a:endParaRPr>
          </a:p>
        </p:txBody>
      </p:sp>
      <p:pic>
        <p:nvPicPr>
          <p:cNvPr id="51202" name="Picture 2" descr="https://www.careerride.com/images/Aptitude/Water-Images-4.png"/>
          <p:cNvPicPr>
            <a:picLocks noChangeAspect="1" noChangeArrowheads="1"/>
          </p:cNvPicPr>
          <p:nvPr/>
        </p:nvPicPr>
        <p:blipFill>
          <a:blip r:embed="rId3" cstate="print"/>
          <a:srcRect/>
          <a:stretch>
            <a:fillRect/>
          </a:stretch>
        </p:blipFill>
        <p:spPr bwMode="auto">
          <a:xfrm>
            <a:off x="559559" y="1925543"/>
            <a:ext cx="6481321" cy="2365725"/>
          </a:xfrm>
          <a:prstGeom prst="rect">
            <a:avLst/>
          </a:prstGeom>
          <a:noFill/>
        </p:spPr>
      </p:pic>
      <p:sp>
        <p:nvSpPr>
          <p:cNvPr id="4" name="Rectangle 3"/>
          <p:cNvSpPr/>
          <p:nvPr/>
        </p:nvSpPr>
        <p:spPr>
          <a:xfrm>
            <a:off x="0" y="725214"/>
            <a:ext cx="10289627" cy="1200329"/>
          </a:xfrm>
          <a:prstGeom prst="rect">
            <a:avLst/>
          </a:prstGeom>
        </p:spPr>
        <p:txBody>
          <a:bodyPr wrap="square">
            <a:spAutoFit/>
          </a:bodyPr>
          <a:lstStyle/>
          <a:p>
            <a:r>
              <a:rPr lang="en-US" sz="2400" b="1" dirty="0"/>
              <a:t>7. </a:t>
            </a:r>
            <a:r>
              <a:rPr lang="en-US" sz="2400" dirty="0"/>
              <a:t>Choose the alternative which is closely resembles the water image of the given combination:</a:t>
            </a:r>
            <a:br>
              <a:rPr lang="en-US" sz="2400" dirty="0"/>
            </a:br>
            <a:endParaRPr lang="en-US" sz="2400" dirty="0"/>
          </a:p>
        </p:txBody>
      </p:sp>
      <p:pic>
        <p:nvPicPr>
          <p:cNvPr id="5" name="Picture 4">
            <a:extLst>
              <a:ext uri="{FF2B5EF4-FFF2-40B4-BE49-F238E27FC236}">
                <a16:creationId xmlns:a16="http://schemas.microsoft.com/office/drawing/2014/main" xmlns="" id="{3883B809-FBE9-4B2F-A8C8-809E7B73B785}"/>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2084</TotalTime>
  <Words>1063</Words>
  <Application>Microsoft Office PowerPoint</Application>
  <PresentationFormat>Custom</PresentationFormat>
  <Paragraphs>228</Paragraphs>
  <Slides>31</Slides>
  <Notes>26</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Executive</vt:lpstr>
      <vt:lpstr>Analytical Reasoning AND Non-Verbal Reasoning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dc:creator>
  <cp:lastModifiedBy>komal</cp:lastModifiedBy>
  <cp:revision>460</cp:revision>
  <dcterms:created xsi:type="dcterms:W3CDTF">2017-07-13T07:57:18Z</dcterms:created>
  <dcterms:modified xsi:type="dcterms:W3CDTF">2021-08-12T06:41:13Z</dcterms:modified>
</cp:coreProperties>
</file>