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467" r:id="rId2"/>
    <p:sldId id="468" r:id="rId3"/>
    <p:sldId id="469" r:id="rId4"/>
    <p:sldId id="470" r:id="rId5"/>
    <p:sldId id="471" r:id="rId6"/>
    <p:sldId id="472" r:id="rId7"/>
    <p:sldId id="473" r:id="rId8"/>
    <p:sldId id="474" r:id="rId9"/>
    <p:sldId id="475" r:id="rId10"/>
    <p:sldId id="476" r:id="rId11"/>
    <p:sldId id="477"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33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87814" autoAdjust="0"/>
  </p:normalViewPr>
  <p:slideViewPr>
    <p:cSldViewPr snapToGrid="0">
      <p:cViewPr varScale="1">
        <p:scale>
          <a:sx n="64" d="100"/>
          <a:sy n="64" d="100"/>
        </p:scale>
        <p:origin x="112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D</a:t>
            </a:r>
          </a:p>
          <a:p>
            <a:pPr lvl="0"/>
            <a:r>
              <a:rPr lang="en-US" sz="1200" b="1" i="0" u="none" strike="noStrike" kern="1200" cap="none" dirty="0" smtClean="0">
                <a:solidFill>
                  <a:schemeClr val="tx1"/>
                </a:solidFill>
                <a:latin typeface="Calibri"/>
                <a:ea typeface="Calibri"/>
                <a:cs typeface="Calibri"/>
                <a:sym typeface="Calibri"/>
              </a:rPr>
              <a:t>Difficulty</a:t>
            </a:r>
            <a:r>
              <a:rPr lang="en-US" sz="1200" b="1" i="0" u="none" strike="noStrike" kern="1200" cap="none" baseline="0" dirty="0" smtClean="0">
                <a:solidFill>
                  <a:schemeClr val="tx1"/>
                </a:solidFill>
                <a:latin typeface="Calibri"/>
                <a:ea typeface="Calibri"/>
                <a:cs typeface="Calibri"/>
                <a:sym typeface="Calibri"/>
              </a:rPr>
              <a:t> level: Easy (Compulsory)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35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(Compulsory)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6300:4200:10500</a:t>
            </a:r>
          </a:p>
          <a:p>
            <a:r>
              <a:rPr lang="en-US" sz="1200" b="0" i="0" kern="1200" dirty="0" smtClean="0">
                <a:solidFill>
                  <a:schemeClr val="tx1"/>
                </a:solidFill>
                <a:latin typeface="+mn-lt"/>
                <a:ea typeface="+mn-ea"/>
                <a:cs typeface="+mn-cs"/>
              </a:rPr>
              <a:t>3:2:5</a:t>
            </a:r>
          </a:p>
          <a:p>
            <a:r>
              <a:rPr lang="en-US" sz="1200" b="0" i="0" kern="1200" dirty="0" smtClean="0">
                <a:solidFill>
                  <a:schemeClr val="tx1"/>
                </a:solidFill>
                <a:latin typeface="+mn-lt"/>
                <a:ea typeface="+mn-ea"/>
                <a:cs typeface="+mn-cs"/>
              </a:rPr>
              <a:t>3/10 * 12100 = 3630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(Compulsory)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12*8 :16*9 = 18*6</a:t>
            </a:r>
          </a:p>
          <a:p>
            <a:r>
              <a:rPr lang="en-US" sz="1200" b="0" i="0" kern="1200" dirty="0" smtClean="0">
                <a:solidFill>
                  <a:schemeClr val="tx1"/>
                </a:solidFill>
                <a:latin typeface="+mn-lt"/>
                <a:ea typeface="+mn-ea"/>
                <a:cs typeface="+mn-cs"/>
              </a:rPr>
              <a:t>8: 12: 9</a:t>
            </a:r>
          </a:p>
          <a:p>
            <a:r>
              <a:rPr lang="en-US" sz="1200" b="0" i="0" kern="1200" dirty="0" smtClean="0">
                <a:solidFill>
                  <a:schemeClr val="tx1"/>
                </a:solidFill>
                <a:latin typeface="+mn-lt"/>
                <a:ea typeface="+mn-ea"/>
                <a:cs typeface="+mn-cs"/>
              </a:rPr>
              <a:t>9/29 * 870 = 270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60*5:36*6:75*3</a:t>
            </a:r>
          </a:p>
          <a:p>
            <a:r>
              <a:rPr lang="en-US" sz="1200" b="0" i="0" kern="1200" dirty="0" smtClean="0">
                <a:solidFill>
                  <a:schemeClr val="tx1"/>
                </a:solidFill>
                <a:latin typeface="+mn-lt"/>
                <a:ea typeface="+mn-ea"/>
                <a:cs typeface="+mn-cs"/>
              </a:rPr>
              <a:t>100: 72: 75</a:t>
            </a:r>
          </a:p>
          <a:p>
            <a:r>
              <a:rPr lang="en-US" sz="1200" b="0" i="0" kern="1200" dirty="0" smtClean="0">
                <a:solidFill>
                  <a:schemeClr val="tx1"/>
                </a:solidFill>
                <a:latin typeface="+mn-lt"/>
                <a:ea typeface="+mn-ea"/>
                <a:cs typeface="+mn-cs"/>
              </a:rPr>
              <a:t>100/247 * 7410 = 3000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80* 7: x* 3 = 1:1 1/2</a:t>
            </a:r>
          </a:p>
          <a:p>
            <a:r>
              <a:rPr lang="en-US" sz="1200" b="0" i="0" kern="1200" dirty="0" smtClean="0">
                <a:solidFill>
                  <a:schemeClr val="tx1"/>
                </a:solidFill>
                <a:latin typeface="+mn-lt"/>
                <a:ea typeface="+mn-ea"/>
                <a:cs typeface="+mn-cs"/>
              </a:rPr>
              <a:t>560: 3x = 2: 3</a:t>
            </a:r>
          </a:p>
          <a:p>
            <a:r>
              <a:rPr lang="en-US" sz="1200" b="0" i="0" kern="1200" dirty="0" smtClean="0">
                <a:solidFill>
                  <a:schemeClr val="tx1"/>
                </a:solidFill>
                <a:latin typeface="+mn-lt"/>
                <a:ea typeface="+mn-ea"/>
                <a:cs typeface="+mn-cs"/>
              </a:rPr>
              <a:t>x = 280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(Compulsory)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16*8: x*4 = 5:2</a:t>
            </a:r>
          </a:p>
          <a:p>
            <a:r>
              <a:rPr lang="en-US" sz="1200" b="0" i="0" kern="1200" dirty="0" smtClean="0">
                <a:solidFill>
                  <a:schemeClr val="tx1"/>
                </a:solidFill>
                <a:latin typeface="+mn-lt"/>
                <a:ea typeface="+mn-ea"/>
                <a:cs typeface="+mn-cs"/>
              </a:rPr>
              <a:t>x = 12.8 =&gt; Rs.12800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Ratio of investments of A and B is (70000 * 12) : (120000 * 6) = 7 : 6</a:t>
            </a:r>
          </a:p>
          <a:p>
            <a:r>
              <a:rPr lang="en-US" sz="1200" b="0" i="0" kern="1200" dirty="0" smtClean="0">
                <a:solidFill>
                  <a:schemeClr val="tx1"/>
                </a:solidFill>
                <a:latin typeface="+mn-lt"/>
                <a:ea typeface="+mn-ea"/>
                <a:cs typeface="+mn-cs"/>
              </a:rPr>
              <a:t>Total profit = Rs. 52000</a:t>
            </a:r>
          </a:p>
          <a:p>
            <a:r>
              <a:rPr lang="en-US" sz="1200" b="0" i="0" kern="1200" dirty="0" smtClean="0">
                <a:solidFill>
                  <a:schemeClr val="tx1"/>
                </a:solidFill>
                <a:latin typeface="+mn-lt"/>
                <a:ea typeface="+mn-ea"/>
                <a:cs typeface="+mn-cs"/>
              </a:rPr>
              <a:t>Share of B = 6/13 (52000) = Rs. 24000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Easy (Compulsory)</a:t>
            </a: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A invests Rs.8000 for 18 months, but B invests Rs.8000 for the first 4 months and then withdraws Rs.4000. So, the investment of B for remaining 14 months is Rs.4000 only.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                 B</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8000*18 : (8000*4) + (4000*14)</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14400     : 88000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A:B = 18:11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Moderate (Compulsory)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A:B:C = 5:6:4</a:t>
            </a:r>
          </a:p>
          <a:p>
            <a:r>
              <a:rPr lang="en-US" sz="1200" b="0" i="0" kern="1200" dirty="0" smtClean="0">
                <a:solidFill>
                  <a:schemeClr val="tx1"/>
                </a:solidFill>
                <a:latin typeface="+mn-lt"/>
                <a:ea typeface="+mn-ea"/>
                <a:cs typeface="+mn-cs"/>
              </a:rPr>
              <a:t>Let the total profit = 100 - 30 = 70</a:t>
            </a:r>
          </a:p>
          <a:p>
            <a:r>
              <a:rPr lang="en-US" sz="1200" b="0" i="0" kern="1200" dirty="0" smtClean="0">
                <a:solidFill>
                  <a:schemeClr val="tx1"/>
                </a:solidFill>
                <a:latin typeface="+mn-lt"/>
                <a:ea typeface="+mn-ea"/>
                <a:cs typeface="+mn-cs"/>
              </a:rPr>
              <a:t>5/15 * 70 = 70/3</a:t>
            </a:r>
          </a:p>
          <a:p>
            <a:r>
              <a:rPr lang="en-US" sz="1200" b="0" i="0" kern="1200" dirty="0" smtClean="0">
                <a:solidFill>
                  <a:schemeClr val="tx1"/>
                </a:solidFill>
                <a:latin typeface="+mn-lt"/>
                <a:ea typeface="+mn-ea"/>
                <a:cs typeface="+mn-cs"/>
              </a:rPr>
              <a:t>A share = 70/3 + 30 = 160/3</a:t>
            </a:r>
          </a:p>
          <a:p>
            <a:r>
              <a:rPr lang="en-US" sz="1200" b="0" i="0" kern="1200" dirty="0" smtClean="0">
                <a:solidFill>
                  <a:schemeClr val="tx1"/>
                </a:solidFill>
                <a:latin typeface="+mn-lt"/>
                <a:ea typeface="+mn-ea"/>
                <a:cs typeface="+mn-cs"/>
              </a:rPr>
              <a:t>B + C share = 100 - 160/3 = 140/3</a:t>
            </a:r>
          </a:p>
          <a:p>
            <a:r>
              <a:rPr lang="en-US" sz="1200" b="0" i="0" kern="1200" dirty="0" smtClean="0">
                <a:solidFill>
                  <a:schemeClr val="tx1"/>
                </a:solidFill>
                <a:latin typeface="+mn-lt"/>
                <a:ea typeface="+mn-ea"/>
                <a:cs typeface="+mn-cs"/>
              </a:rPr>
              <a:t>A-(B+C) = 160/3 - 140/3 = 20/3</a:t>
            </a:r>
          </a:p>
          <a:p>
            <a:r>
              <a:rPr lang="en-US" sz="1200" b="0" i="0" kern="1200" dirty="0" smtClean="0">
                <a:solidFill>
                  <a:schemeClr val="tx1"/>
                </a:solidFill>
                <a:latin typeface="+mn-lt"/>
                <a:ea typeface="+mn-ea"/>
                <a:cs typeface="+mn-cs"/>
              </a:rPr>
              <a:t>20/3 ---- 200</a:t>
            </a:r>
          </a:p>
          <a:p>
            <a:r>
              <a:rPr lang="en-US" sz="1200" b="0" i="0" kern="1200" dirty="0" smtClean="0">
                <a:solidFill>
                  <a:schemeClr val="tx1"/>
                </a:solidFill>
                <a:latin typeface="+mn-lt"/>
                <a:ea typeface="+mn-ea"/>
                <a:cs typeface="+mn-cs"/>
              </a:rPr>
              <a:t>100 ---- ? =&gt; 3000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B</a:t>
            </a:r>
          </a:p>
          <a:p>
            <a:pPr lvl="0"/>
            <a:r>
              <a:rPr lang="en-US" sz="1200" b="1" i="0" u="none" strike="noStrike" kern="1200" cap="none" dirty="0" smtClean="0">
                <a:solidFill>
                  <a:schemeClr val="tx1"/>
                </a:solidFill>
                <a:latin typeface="Calibri"/>
                <a:ea typeface="Calibri"/>
                <a:cs typeface="Calibri"/>
                <a:sym typeface="Calibri"/>
              </a:rPr>
              <a:t>Difficulty</a:t>
            </a:r>
            <a:r>
              <a:rPr lang="en-US" sz="1200" b="1" i="0" u="none" strike="noStrike" kern="1200" cap="none" baseline="0" dirty="0" smtClean="0">
                <a:solidFill>
                  <a:schemeClr val="tx1"/>
                </a:solidFill>
                <a:latin typeface="Calibri"/>
                <a:ea typeface="Calibri"/>
                <a:cs typeface="Calibri"/>
                <a:sym typeface="Calibri"/>
              </a:rPr>
              <a:t> level: Easy (Compulsory)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546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 option B</a:t>
            </a:r>
          </a:p>
          <a:p>
            <a:pPr lvl="0"/>
            <a:r>
              <a:rPr lang="en-US" sz="1200" b="1" i="0" u="none" strike="noStrike" kern="1200" cap="none" dirty="0" smtClean="0">
                <a:solidFill>
                  <a:schemeClr val="tx1"/>
                </a:solidFill>
                <a:latin typeface="Calibri"/>
                <a:ea typeface="Calibri"/>
                <a:cs typeface="Calibri"/>
                <a:sym typeface="Calibri"/>
              </a:rPr>
              <a:t>Difficulty level: Easy</a:t>
            </a:r>
            <a:r>
              <a:rPr lang="en-US" sz="1200" b="1" i="0" u="none" strike="noStrike" kern="1200" cap="none" baseline="0" dirty="0" smtClean="0">
                <a:solidFill>
                  <a:schemeClr val="tx1"/>
                </a:solidFill>
                <a:latin typeface="Calibri"/>
                <a:ea typeface="Calibri"/>
                <a:cs typeface="Calibri"/>
                <a:sym typeface="Calibri"/>
              </a:rPr>
              <a:t> (Compulsory)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691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A</a:t>
            </a:r>
          </a:p>
          <a:p>
            <a:pPr lvl="0"/>
            <a:r>
              <a:rPr lang="en-US" sz="1200" b="1" i="0" u="none" strike="noStrike" kern="1200" cap="none" dirty="0" smtClean="0">
                <a:solidFill>
                  <a:schemeClr val="tx1"/>
                </a:solidFill>
                <a:latin typeface="Calibri"/>
                <a:ea typeface="Calibri"/>
                <a:cs typeface="Calibri"/>
                <a:sym typeface="Calibri"/>
              </a:rPr>
              <a:t>Difficulty</a:t>
            </a:r>
            <a:r>
              <a:rPr lang="en-US" sz="1200" b="1" i="0" u="none" strike="noStrike" kern="1200" cap="none" baseline="0" dirty="0" smtClean="0">
                <a:solidFill>
                  <a:schemeClr val="tx1"/>
                </a:solidFill>
                <a:latin typeface="Calibri"/>
                <a:ea typeface="Calibri"/>
                <a:cs typeface="Calibri"/>
                <a:sym typeface="Calibri"/>
              </a:rPr>
              <a:t> level: Moderate (Compulsory)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38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B</a:t>
            </a:r>
          </a:p>
          <a:p>
            <a:pPr lvl="0"/>
            <a:r>
              <a:rPr lang="en-US" sz="1200" b="1" i="0" u="none" strike="noStrike" kern="1200" cap="none" dirty="0" smtClean="0">
                <a:solidFill>
                  <a:schemeClr val="tx1"/>
                </a:solidFill>
                <a:latin typeface="Calibri"/>
                <a:ea typeface="Calibri"/>
                <a:cs typeface="Calibri"/>
                <a:sym typeface="Calibri"/>
              </a:rPr>
              <a:t>Difficulty level:</a:t>
            </a:r>
            <a:r>
              <a:rPr lang="en-US" sz="1200" b="1" i="0" u="none" strike="noStrike" kern="1200" cap="none" baseline="0" dirty="0" smtClean="0">
                <a:solidFill>
                  <a:schemeClr val="tx1"/>
                </a:solidFill>
                <a:latin typeface="Calibri"/>
                <a:ea typeface="Calibri"/>
                <a:cs typeface="Calibri"/>
                <a:sym typeface="Calibri"/>
              </a:rPr>
              <a:t> Moderate (Compulsory)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869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D</a:t>
            </a:r>
          </a:p>
          <a:p>
            <a:pPr lvl="0"/>
            <a:r>
              <a:rPr lang="en-US" sz="1200" b="1" i="0" u="none" strike="noStrike" kern="1200" cap="none" dirty="0" smtClean="0">
                <a:solidFill>
                  <a:schemeClr val="tx1"/>
                </a:solidFill>
                <a:latin typeface="Calibri"/>
                <a:ea typeface="Calibri"/>
                <a:cs typeface="Calibri"/>
                <a:sym typeface="Calibri"/>
              </a:rPr>
              <a:t>Difficulty</a:t>
            </a:r>
            <a:r>
              <a:rPr lang="en-US" sz="1200" b="1" i="0" u="none" strike="noStrike" kern="1200" cap="none" baseline="0" dirty="0" smtClean="0">
                <a:solidFill>
                  <a:schemeClr val="tx1"/>
                </a:solidFill>
                <a:latin typeface="Calibri"/>
                <a:ea typeface="Calibri"/>
                <a:cs typeface="Calibri"/>
                <a:sym typeface="Calibri"/>
              </a:rPr>
              <a:t> level: Easy</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139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0" u="none" strike="noStrike" kern="1200" cap="none" dirty="0" smtClean="0">
                <a:solidFill>
                  <a:schemeClr val="tx1"/>
                </a:solidFill>
                <a:latin typeface="Calibri"/>
                <a:ea typeface="Calibri"/>
                <a:cs typeface="Calibri"/>
                <a:sym typeface="Calibri"/>
              </a:rPr>
              <a:t>Answer: Option B</a:t>
            </a:r>
          </a:p>
          <a:p>
            <a:pPr lvl="0"/>
            <a:r>
              <a:rPr lang="en-US" sz="1200" b="1" i="0" u="none" strike="noStrike" kern="1200" cap="none" dirty="0" smtClean="0">
                <a:solidFill>
                  <a:schemeClr val="tx1"/>
                </a:solidFill>
                <a:latin typeface="Calibri"/>
                <a:ea typeface="Calibri"/>
                <a:cs typeface="Calibri"/>
                <a:sym typeface="Calibri"/>
              </a:rPr>
              <a:t>Difficulty level: Moderate</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20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latin typeface="+mn-lt"/>
                <a:ea typeface="Calibri"/>
                <a:cs typeface="Calibri"/>
                <a:sym typeface="Calibri"/>
              </a:rPr>
              <a:t>Difficulty level : Easy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Answer: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Calibri"/>
                <a:sym typeface="Calibri"/>
              </a:rPr>
              <a:t>Difficulty level : Easy (Compulsory)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Explanation:</a:t>
            </a:r>
          </a:p>
          <a:p>
            <a:r>
              <a:rPr lang="en-US" sz="1200" b="0" i="0" kern="1200" dirty="0" smtClean="0">
                <a:solidFill>
                  <a:schemeClr val="tx1"/>
                </a:solidFill>
                <a:latin typeface="+mn-lt"/>
                <a:ea typeface="+mn-ea"/>
                <a:cs typeface="+mn-cs"/>
              </a:rPr>
              <a:t>6A = 8B = 10 C</a:t>
            </a:r>
          </a:p>
          <a:p>
            <a:r>
              <a:rPr lang="en-US" sz="1200" b="0" i="0" kern="1200" dirty="0" smtClean="0">
                <a:solidFill>
                  <a:schemeClr val="tx1"/>
                </a:solidFill>
                <a:latin typeface="+mn-lt"/>
                <a:ea typeface="+mn-ea"/>
                <a:cs typeface="+mn-cs"/>
              </a:rPr>
              <a:t>A:B:C = 1/6:1/8:1/10</a:t>
            </a:r>
          </a:p>
          <a:p>
            <a:r>
              <a:rPr lang="en-US" sz="1200" b="0" i="0" kern="1200" dirty="0" smtClean="0">
                <a:solidFill>
                  <a:schemeClr val="tx1"/>
                </a:solidFill>
                <a:latin typeface="+mn-lt"/>
                <a:ea typeface="+mn-ea"/>
                <a:cs typeface="+mn-cs"/>
              </a:rPr>
              <a:t>          = 20:15:12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10/4/2022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10/4/2022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335472" y="2544680"/>
            <a:ext cx="11229474" cy="1082842"/>
          </a:xfrm>
          <a:prstGeom prst="rect">
            <a:avLst/>
          </a:prstGeom>
        </p:spPr>
        <p:txBody>
          <a:bodyPr>
            <a:normAutofit lnSpcReduction="10000"/>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600" b="1" i="0" u="none" strike="noStrike" kern="0" cap="none" spc="0" normalizeH="0" baseline="0" noProof="0" dirty="0" smtClean="0">
                <a:ln>
                  <a:noFill/>
                </a:ln>
                <a:solidFill>
                  <a:srgbClr val="FF0000"/>
                </a:solidFill>
                <a:effectLst/>
                <a:uLnTx/>
                <a:uFillTx/>
                <a:latin typeface="Arial"/>
                <a:ea typeface="Arial"/>
                <a:cs typeface="Arial"/>
                <a:sym typeface="Arial"/>
              </a:rPr>
              <a:t>PROBLEM ON AGES</a:t>
            </a:r>
            <a:endParaRPr kumimoji="0" lang="en-US" sz="6600" b="0" i="0" u="none" strike="noStrike" kern="0" cap="none" spc="0" normalizeH="0" baseline="0" noProof="0" dirty="0">
              <a:ln>
                <a:noFill/>
              </a:ln>
              <a:solidFill>
                <a:srgbClr val="FF0000"/>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854" y="0"/>
            <a:ext cx="1382486" cy="448975"/>
          </a:xfrm>
          <a:prstGeom prst="rect">
            <a:avLst/>
          </a:prstGeom>
        </p:spPr>
      </p:pic>
    </p:spTree>
    <p:extLst>
      <p:ext uri="{BB962C8B-B14F-4D97-AF65-F5344CB8AC3E}">
        <p14:creationId xmlns:p14="http://schemas.microsoft.com/office/powerpoint/2010/main" val="3553345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33" y="811223"/>
            <a:ext cx="11085094" cy="1569660"/>
          </a:xfrm>
          <a:prstGeom prst="rect">
            <a:avLst/>
          </a:prstGeom>
        </p:spPr>
        <p:txBody>
          <a:bodyPr wrap="square">
            <a:spAutoFit/>
          </a:bodyPr>
          <a:lstStyle/>
          <a:p>
            <a:pPr lvl="0"/>
            <a:r>
              <a:rPr lang="en-US" sz="2400" dirty="0" smtClean="0">
                <a:latin typeface="Times New Roman" pitchFamily="18" charset="0"/>
                <a:cs typeface="Times New Roman" pitchFamily="18" charset="0"/>
              </a:rPr>
              <a:t>7.</a:t>
            </a:r>
            <a:r>
              <a:rPr lang="en-US" sz="2400" dirty="0" smtClean="0"/>
              <a:t> </a:t>
            </a:r>
            <a:r>
              <a:rPr lang="en-US" sz="2400" dirty="0"/>
              <a:t>A is two years older than B who is twice as old as C. If the total of the ages of A, B and C be 27, than how old is B?</a:t>
            </a:r>
          </a:p>
          <a:p>
            <a:pPr lvl="0"/>
            <a:endParaRPr lang="en-US" sz="2400" dirty="0"/>
          </a:p>
          <a:p>
            <a:r>
              <a:rPr lang="en-US" sz="2400" dirty="0"/>
              <a:t>A. 7 years		B. 8 years		C. 9 years		D. 10 years</a:t>
            </a:r>
            <a:r>
              <a:rPr lang="en-US" sz="2400" dirty="0">
                <a:latin typeface="Times New Roman" pitchFamily="18" charset="0"/>
                <a:cs typeface="Times New Roman" pitchFamily="18" charset="0"/>
              </a:rPr>
              <a:t> </a:t>
            </a:r>
          </a:p>
        </p:txBody>
      </p:sp>
      <p:sp>
        <p:nvSpPr>
          <p:cNvPr id="3" name="Rounded Rectangle 2">
            <a:extLst>
              <a:ext uri="{FF2B5EF4-FFF2-40B4-BE49-F238E27FC236}">
                <a16:creationId xmlns:a16="http://schemas.microsoft.com/office/drawing/2014/main" id="{29F0ACDE-5D99-4987-8354-E80F7B10E0C5}"/>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86727965-DF23-4596-B99C-E1E462C61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2395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1223"/>
            <a:ext cx="11085094" cy="2308324"/>
          </a:xfrm>
          <a:prstGeom prst="rect">
            <a:avLst/>
          </a:prstGeom>
        </p:spPr>
        <p:txBody>
          <a:bodyPr wrap="square">
            <a:spAutoFit/>
          </a:bodyPr>
          <a:lstStyle/>
          <a:p>
            <a:pPr lvl="0"/>
            <a:r>
              <a:rPr lang="en-US" sz="2400" smtClean="0">
                <a:latin typeface="Times New Roman" pitchFamily="18" charset="0"/>
                <a:cs typeface="Times New Roman" pitchFamily="18" charset="0"/>
              </a:rPr>
              <a:t>8.</a:t>
            </a:r>
            <a:r>
              <a:rPr lang="en-US" sz="2400" smtClean="0"/>
              <a:t> </a:t>
            </a:r>
            <a:r>
              <a:rPr lang="en-US" sz="2400" dirty="0" err="1"/>
              <a:t>Shyam‘s</a:t>
            </a:r>
            <a:r>
              <a:rPr lang="en-US" sz="2400" dirty="0"/>
              <a:t> present age is 3/10 of his father‘s present age. </a:t>
            </a:r>
            <a:r>
              <a:rPr lang="en-US" sz="2400" dirty="0" err="1"/>
              <a:t>Shyam‘s</a:t>
            </a:r>
            <a:r>
              <a:rPr lang="en-US" sz="2400" dirty="0"/>
              <a:t> brother is 4 years older than him. The ratio between the present age of </a:t>
            </a:r>
            <a:r>
              <a:rPr lang="en-US" sz="2400" dirty="0" err="1"/>
              <a:t>Shyam‘s</a:t>
            </a:r>
            <a:r>
              <a:rPr lang="en-US" sz="2400" dirty="0"/>
              <a:t> father and </a:t>
            </a:r>
            <a:r>
              <a:rPr lang="en-US" sz="2400" dirty="0" err="1"/>
              <a:t>Shyam‘s</a:t>
            </a:r>
            <a:r>
              <a:rPr lang="en-US" sz="2400" dirty="0"/>
              <a:t> brother is 5:2. What is </a:t>
            </a:r>
            <a:r>
              <a:rPr lang="en-US" sz="2400" dirty="0" err="1"/>
              <a:t>Shyam‘s</a:t>
            </a:r>
            <a:r>
              <a:rPr lang="en-US" sz="2400" dirty="0"/>
              <a:t> present age? </a:t>
            </a:r>
          </a:p>
          <a:p>
            <a:pPr lvl="0"/>
            <a:endParaRPr lang="en-US" sz="2400" dirty="0"/>
          </a:p>
          <a:p>
            <a:pPr lvl="0"/>
            <a:r>
              <a:rPr lang="en-US" sz="2400" dirty="0"/>
              <a:t>A. 6 years 		B. 12 years 		C. 15 years 		D. 16 years 	</a:t>
            </a:r>
            <a:br>
              <a:rPr lang="en-US" sz="2400" dirty="0"/>
            </a:br>
            <a:r>
              <a:rPr lang="en-US" sz="2400" dirty="0"/>
              <a:t> </a:t>
            </a:r>
            <a:endParaRPr lang="en-US" sz="2400" dirty="0">
              <a:latin typeface="Times New Roman" pitchFamily="18" charset="0"/>
              <a:cs typeface="Times New Roman" pitchFamily="18" charset="0"/>
            </a:endParaRPr>
          </a:p>
        </p:txBody>
      </p:sp>
      <p:sp>
        <p:nvSpPr>
          <p:cNvPr id="3" name="Rounded Rectangle 2">
            <a:extLst>
              <a:ext uri="{FF2B5EF4-FFF2-40B4-BE49-F238E27FC236}">
                <a16:creationId xmlns:a16="http://schemas.microsoft.com/office/drawing/2014/main"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73505CC2-45BA-47F9-9EC4-790F88F1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21656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513347" y="2789427"/>
            <a:ext cx="11229474" cy="3260551"/>
          </a:xfrm>
          <a:prstGeom prst="rect">
            <a:avLst/>
          </a:prstGeom>
        </p:spPr>
        <p:txBody>
          <a:bodyPr>
            <a:normAutofit/>
          </a:bodyPr>
          <a:lstStyle/>
          <a:p>
            <a:pPr marL="0" marR="0" lvl="0" indent="0" algn="ctr" defTabSz="914400" rtl="0" eaLnBrk="1" fontAlgn="auto" latinLnBrk="0" hangingPunct="1">
              <a:lnSpc>
                <a:spcPts val="5800"/>
              </a:lnSpc>
              <a:spcBef>
                <a:spcPct val="0"/>
              </a:spcBef>
              <a:spcAft>
                <a:spcPts val="0"/>
              </a:spcAft>
              <a:buClrTx/>
              <a:buSzTx/>
              <a:buFontTx/>
              <a:buNone/>
              <a:tabLst/>
              <a:defRPr/>
            </a:pPr>
            <a:r>
              <a:rPr kumimoji="0" lang="en-US" sz="11500" b="1" i="0" u="none" strike="noStrike" kern="1200" cap="none" spc="0" normalizeH="0" baseline="0" noProof="0" dirty="0" smtClean="0">
                <a:ln>
                  <a:noFill/>
                </a:ln>
                <a:solidFill>
                  <a:srgbClr val="C00000"/>
                </a:solidFill>
                <a:effectLst>
                  <a:outerShdw blurRad="63500" dist="38100" dir="5400000" algn="t" rotWithShape="0">
                    <a:prstClr val="black">
                      <a:alpha val="25000"/>
                    </a:prstClr>
                  </a:outerShdw>
                </a:effectLst>
                <a:uLnTx/>
                <a:uFillTx/>
                <a:latin typeface="Times New Roman" pitchFamily="18" charset="0"/>
                <a:ea typeface="+mj-ea"/>
                <a:cs typeface="Times New Roman" pitchFamily="18" charset="0"/>
              </a:rPr>
              <a:t>PARTNERSHIP</a:t>
            </a:r>
            <a:r>
              <a:rPr kumimoji="0" lang="en-US" sz="4800" b="1"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t/>
            </a:r>
            <a:br>
              <a:rPr kumimoji="0" lang="en-US" sz="4800" b="1"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br>
            <a:r>
              <a:rPr kumimoji="0" lang="en-US" sz="4800" b="1"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t/>
            </a:r>
            <a:br>
              <a:rPr kumimoji="0" lang="en-US" sz="4800" b="1"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br>
            <a:endParaRPr kumimoji="0" lang="en-US" sz="4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4C0416-B31A-43DB-9230-F738F44564DF}"/>
              </a:ext>
            </a:extLst>
          </p:cNvPr>
          <p:cNvGrpSpPr/>
          <p:nvPr/>
        </p:nvGrpSpPr>
        <p:grpSpPr>
          <a:xfrm>
            <a:off x="506859" y="1200380"/>
            <a:ext cx="10972800" cy="767520"/>
            <a:chOff x="0" y="4089"/>
            <a:chExt cx="10972800" cy="767520"/>
          </a:xfrm>
        </p:grpSpPr>
        <p:sp>
          <p:nvSpPr>
            <p:cNvPr id="3" name="Rectangle: Rounded Corners 6">
              <a:extLst>
                <a:ext uri="{FF2B5EF4-FFF2-40B4-BE49-F238E27FC236}">
                  <a16:creationId xmlns:a16="http://schemas.microsoft.com/office/drawing/2014/main" id="{B57D59EA-7389-4FFE-ADC3-7C5ED5F0D0BA}"/>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026812C6-2172-4898-A521-A2B0F3CB7866}"/>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2400" b="1" kern="1200" dirty="0"/>
                <a:t>Partnership </a:t>
              </a:r>
            </a:p>
          </p:txBody>
        </p:sp>
      </p:grpSp>
      <p:grpSp>
        <p:nvGrpSpPr>
          <p:cNvPr id="5" name="Group 4">
            <a:extLst>
              <a:ext uri="{FF2B5EF4-FFF2-40B4-BE49-F238E27FC236}">
                <a16:creationId xmlns:a16="http://schemas.microsoft.com/office/drawing/2014/main" id="{8393E054-D4E0-4B29-8D4C-1A21971E2820}"/>
              </a:ext>
            </a:extLst>
          </p:cNvPr>
          <p:cNvGrpSpPr/>
          <p:nvPr/>
        </p:nvGrpSpPr>
        <p:grpSpPr>
          <a:xfrm>
            <a:off x="506859" y="1967899"/>
            <a:ext cx="10972800" cy="2922202"/>
            <a:chOff x="0" y="771608"/>
            <a:chExt cx="10972800" cy="1319831"/>
          </a:xfrm>
        </p:grpSpPr>
        <p:sp>
          <p:nvSpPr>
            <p:cNvPr id="6" name="Rectangle 5">
              <a:extLst>
                <a:ext uri="{FF2B5EF4-FFF2-40B4-BE49-F238E27FC236}">
                  <a16:creationId xmlns:a16="http://schemas.microsoft.com/office/drawing/2014/main" id="{B91E0F4E-BA07-47C6-80AB-F68E2B0109E4}"/>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8EF280B1-0277-4DD4-8A71-46657A06BABE}"/>
                </a:ext>
              </a:extLst>
            </p:cNvPr>
            <p:cNvSpPr txBox="1"/>
            <p:nvPr/>
          </p:nvSpPr>
          <p:spPr>
            <a:xfrm>
              <a:off x="0" y="771608"/>
              <a:ext cx="10972800" cy="131983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Relation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between Time &amp; Investment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Problems with same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Problems with different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Problems where ratio of profit is given and ratio of either investment or time is asked and vice versa &amp;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practise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1351174" y="1224988"/>
            <a:ext cx="9150285" cy="4524315"/>
          </a:xfrm>
          <a:prstGeom prst="rect">
            <a:avLst/>
          </a:prstGeom>
        </p:spPr>
        <p:txBody>
          <a:bodyPr wrap="square">
            <a:spAutoFit/>
          </a:bodyPr>
          <a:lstStyle/>
          <a:p>
            <a:r>
              <a:rPr lang="en-US" b="1"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t>There are two different types of Partnerships based on the Investment and Time for which investment made:</a:t>
            </a:r>
            <a:br>
              <a:rPr lang="en-US" b="1"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br>
            <a:endPar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endParaRPr>
          </a:p>
          <a:p>
            <a:r>
              <a:rPr lang="en-US"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1.SIMPLE PARTNERSHIP</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endParaRPr>
          </a:p>
          <a:p>
            <a:r>
              <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t>A simple partnership is one in which each of the partners invests a capital sum for the </a:t>
            </a:r>
            <a:r>
              <a:rPr lang="en-US" b="1"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t>same time</a:t>
            </a:r>
            <a:r>
              <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t>. </a:t>
            </a:r>
            <a:br>
              <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br>
            <a:r>
              <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t/>
            </a:r>
            <a:br>
              <a:rPr lang="en-US" dirty="0">
                <a:solidFill>
                  <a:srgbClr val="262626"/>
                </a:solidFill>
                <a:latin typeface="Times New Roman" panose="02020603050405020304" pitchFamily="18" charset="0"/>
                <a:ea typeface="Cambria" panose="02040503050406030204" pitchFamily="18" charset="0"/>
                <a:cs typeface="Times New Roman" panose="02020603050405020304" pitchFamily="18" charset="0"/>
              </a:rPr>
            </a:br>
            <a:r>
              <a:rPr lang="en-US" b="1" dirty="0">
                <a:latin typeface="Times New Roman" panose="02020603050405020304" pitchFamily="18" charset="0"/>
                <a:ea typeface="Cambria" panose="02040503050406030204" pitchFamily="18" charset="0"/>
                <a:cs typeface="Times New Roman" panose="02020603050405020304" pitchFamily="18" charset="0"/>
              </a:rPr>
              <a:t>Then the formula for the Simple partnerships is: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b="1" dirty="0">
                <a:latin typeface="Times New Roman" panose="02020603050405020304" pitchFamily="18" charset="0"/>
                <a:ea typeface="Cambria" panose="02040503050406030204" pitchFamily="18" charset="0"/>
                <a:cs typeface="Times New Roman" panose="02020603050405020304" pitchFamily="18" charset="0"/>
              </a:rPr>
              <a:t>= (Profit of A/Profit of B) = (x/y)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endParaRPr lang="en-US" b="0" i="0" dirty="0">
              <a:solidFill>
                <a:srgbClr val="262626"/>
              </a:solidFill>
              <a:effectLst/>
              <a:latin typeface="Times New Roman" panose="02020603050405020304" pitchFamily="18" charset="0"/>
              <a:ea typeface="Cambria" panose="02040503050406030204" pitchFamily="18" charset="0"/>
              <a:cs typeface="Times New Roman" panose="02020603050405020304" pitchFamily="18" charset="0"/>
            </a:endParaRPr>
          </a:p>
          <a:p>
            <a:r>
              <a:rPr lang="en-US"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2.COMPOUND PARTNERSHIP</a:t>
            </a:r>
          </a:p>
          <a:p>
            <a:r>
              <a:rPr lang="en-US" dirty="0">
                <a:latin typeface="Times New Roman" panose="02020603050405020304" pitchFamily="18" charset="0"/>
                <a:ea typeface="Cambria" panose="02040503050406030204" pitchFamily="18" charset="0"/>
                <a:cs typeface="Times New Roman" panose="02020603050405020304" pitchFamily="18" charset="0"/>
              </a:rPr>
              <a:t>When partners invest money for</a:t>
            </a:r>
            <a:r>
              <a:rPr lang="en-US" b="1" dirty="0">
                <a:latin typeface="Times New Roman" panose="02020603050405020304" pitchFamily="18" charset="0"/>
                <a:ea typeface="Cambria" panose="02040503050406030204" pitchFamily="18" charset="0"/>
                <a:cs typeface="Times New Roman" panose="02020603050405020304" pitchFamily="18" charset="0"/>
              </a:rPr>
              <a:t> different time periods</a:t>
            </a:r>
            <a:r>
              <a:rPr lang="en-US" dirty="0">
                <a:latin typeface="Times New Roman" panose="02020603050405020304" pitchFamily="18" charset="0"/>
                <a:ea typeface="Cambria" panose="02040503050406030204" pitchFamily="18" charset="0"/>
                <a:cs typeface="Times New Roman" panose="02020603050405020304" pitchFamily="18" charset="0"/>
              </a:rPr>
              <a:t>, the partnerships are what we call the compound partnerships</a:t>
            </a:r>
          </a:p>
          <a:p>
            <a:r>
              <a:rPr lang="en-US" b="1" dirty="0">
                <a:latin typeface="Times New Roman" panose="02020603050405020304" pitchFamily="18" charset="0"/>
                <a:ea typeface="Cambria" panose="02040503050406030204" pitchFamily="18" charset="0"/>
                <a:cs typeface="Times New Roman" panose="02020603050405020304" pitchFamily="18" charset="0"/>
              </a:rPr>
              <a:t/>
            </a:r>
            <a:br>
              <a:rPr lang="en-US" b="1" dirty="0">
                <a:latin typeface="Times New Roman" panose="02020603050405020304" pitchFamily="18" charset="0"/>
                <a:ea typeface="Cambria" panose="02040503050406030204" pitchFamily="18" charset="0"/>
                <a:cs typeface="Times New Roman" panose="02020603050405020304" pitchFamily="18" charset="0"/>
              </a:rPr>
            </a:br>
            <a:r>
              <a:rPr lang="en-US" b="1" dirty="0">
                <a:latin typeface="Times New Roman" panose="02020603050405020304" pitchFamily="18" charset="0"/>
                <a:ea typeface="Cambria" panose="02040503050406030204" pitchFamily="18" charset="0"/>
                <a:cs typeface="Times New Roman" panose="02020603050405020304" pitchFamily="18" charset="0"/>
              </a:rPr>
              <a:t>The formula for the share of profit:</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b="1" dirty="0">
                <a:latin typeface="Times New Roman" panose="02020603050405020304" pitchFamily="18" charset="0"/>
                <a:ea typeface="Cambria" panose="02040503050406030204" pitchFamily="18" charset="0"/>
                <a:cs typeface="Times New Roman" panose="02020603050405020304" pitchFamily="18" charset="0"/>
              </a:rPr>
              <a:t>= (Profit of A/Profit of B) = (</a:t>
            </a:r>
            <a:r>
              <a:rPr lang="en-US" b="1" dirty="0" err="1">
                <a:latin typeface="Times New Roman" panose="02020603050405020304" pitchFamily="18" charset="0"/>
                <a:ea typeface="Cambria" panose="02040503050406030204" pitchFamily="18" charset="0"/>
                <a:cs typeface="Times New Roman" panose="02020603050405020304" pitchFamily="18" charset="0"/>
              </a:rPr>
              <a:t>x.a</a:t>
            </a:r>
            <a:r>
              <a:rPr lang="en-US" b="1" dirty="0">
                <a:latin typeface="Times New Roman" panose="02020603050405020304" pitchFamily="18" charset="0"/>
                <a:ea typeface="Cambria" panose="02040503050406030204" pitchFamily="18" charset="0"/>
                <a:cs typeface="Times New Roman" panose="02020603050405020304" pitchFamily="18" charset="0"/>
              </a:rPr>
              <a:t> /</a:t>
            </a:r>
            <a:r>
              <a:rPr lang="en-US" b="1" dirty="0" err="1">
                <a:latin typeface="Times New Roman" panose="02020603050405020304" pitchFamily="18" charset="0"/>
                <a:ea typeface="Cambria" panose="02040503050406030204" pitchFamily="18" charset="0"/>
                <a:cs typeface="Times New Roman" panose="02020603050405020304" pitchFamily="18" charset="0"/>
              </a:rPr>
              <a:t>y.b</a:t>
            </a:r>
            <a:r>
              <a:rPr lang="en-US" b="1" dirty="0">
                <a:latin typeface="Times New Roman" panose="02020603050405020304" pitchFamily="18" charset="0"/>
                <a:ea typeface="Cambria" panose="02040503050406030204" pitchFamily="18" charset="0"/>
                <a:cs typeface="Times New Roman" panose="02020603050405020304" pitchFamily="18" charset="0"/>
              </a:rPr>
              <a:t>)</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endParaRPr lang="en-US" b="0" i="0" dirty="0">
              <a:solidFill>
                <a:srgbClr val="262626"/>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27757"/>
            <a:ext cx="11524593" cy="2677656"/>
          </a:xfrm>
          <a:prstGeom prst="rect">
            <a:avLst/>
          </a:prstGeom>
        </p:spPr>
        <p:txBody>
          <a:bodyPr wrap="square">
            <a:spAutoFit/>
          </a:bodyPr>
          <a:lstStyle/>
          <a:p>
            <a:pPr lvl="0"/>
            <a:r>
              <a:rPr lang="en-US" sz="2400" dirty="0">
                <a:latin typeface="Times New Roman" pitchFamily="18" charset="0"/>
                <a:cs typeface="Times New Roman" pitchFamily="18" charset="0"/>
              </a:rPr>
              <a:t>1. </a:t>
            </a:r>
            <a:r>
              <a:rPr lang="en-US" sz="2400" dirty="0">
                <a:solidFill>
                  <a:schemeClr val="dk1"/>
                </a:solidFill>
                <a:ea typeface="Palatino Linotype"/>
                <a:cs typeface="Palatino Linotype"/>
                <a:sym typeface="Palatino Linotype"/>
              </a:rPr>
              <a:t>Two partners A and B start a business by investing Rs. 5000 and Rs 4000 respectively. What will the ratio of their profits at the end of the year?</a:t>
            </a:r>
          </a:p>
          <a:p>
            <a:pPr lvl="0"/>
            <a:endParaRPr lang="en-US" sz="2400" dirty="0">
              <a:solidFill>
                <a:schemeClr val="dk1"/>
              </a:solidFill>
              <a:ea typeface="Palatino Linotype"/>
              <a:cs typeface="Palatino Linotype"/>
              <a:sym typeface="Palatino Linotype"/>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4 : 3</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4 : 9</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3 : 7</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5 : 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40979"/>
            <a:ext cx="11792607" cy="2308324"/>
          </a:xfrm>
          <a:prstGeom prst="rect">
            <a:avLst/>
          </a:prstGeom>
        </p:spPr>
        <p:txBody>
          <a:bodyPr wrap="square">
            <a:spAutoFit/>
          </a:bodyPr>
          <a:lstStyle/>
          <a:p>
            <a:r>
              <a:rPr lang="en-US" sz="2400" dirty="0">
                <a:latin typeface="Times New Roman" pitchFamily="18" charset="0"/>
                <a:cs typeface="Times New Roman" pitchFamily="18" charset="0"/>
              </a:rPr>
              <a:t>2. If 6 (A's capital) = 8 (B's capital) = 10 (C's capital). Then the ratio of their capitals is: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3:4:5</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12:15:20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20:15:12</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6:8:10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25214"/>
            <a:ext cx="11524593" cy="2677656"/>
          </a:xfrm>
          <a:prstGeom prst="rect">
            <a:avLst/>
          </a:prstGeom>
        </p:spPr>
        <p:txBody>
          <a:bodyPr wrap="square">
            <a:spAutoFit/>
          </a:bodyPr>
          <a:lstStyle/>
          <a:p>
            <a:r>
              <a:rPr lang="en-US" sz="2400" dirty="0">
                <a:latin typeface="Times New Roman" pitchFamily="18" charset="0"/>
                <a:cs typeface="Times New Roman" pitchFamily="18" charset="0"/>
              </a:rPr>
              <a:t>3. A, B and C invested Rs.6300, Rs.4200 and Rs.10500 respectively, in a partnership business. Find the share of A in profit of Rs.12100 after a year?</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Rs.3630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Rs.2840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Rs.3200</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Rs.5600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40979"/>
            <a:ext cx="11792607" cy="2677656"/>
          </a:xfrm>
          <a:prstGeom prst="rect">
            <a:avLst/>
          </a:prstGeom>
        </p:spPr>
        <p:txBody>
          <a:bodyPr wrap="square">
            <a:spAutoFit/>
          </a:bodyPr>
          <a:lstStyle/>
          <a:p>
            <a:r>
              <a:rPr lang="en-US" sz="2400" dirty="0">
                <a:latin typeface="Times New Roman" pitchFamily="18" charset="0"/>
                <a:cs typeface="Times New Roman" pitchFamily="18" charset="0"/>
              </a:rPr>
              <a:t>4. A, B and C rents a pasture for Rs.870. A put in 12 horses for 8 months, B 16 horses for 9 months and 18 horses for 6 months. How much should C pay?</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270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185</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215</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380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40979"/>
            <a:ext cx="11587655" cy="3046988"/>
          </a:xfrm>
          <a:prstGeom prst="rect">
            <a:avLst/>
          </a:prstGeom>
        </p:spPr>
        <p:txBody>
          <a:bodyPr wrap="square">
            <a:spAutoFit/>
          </a:bodyPr>
          <a:lstStyle/>
          <a:p>
            <a:r>
              <a:rPr lang="en-US" sz="2400" dirty="0">
                <a:latin typeface="Times New Roman" pitchFamily="18" charset="0"/>
                <a:cs typeface="Times New Roman" pitchFamily="18" charset="0"/>
              </a:rPr>
              <a:t>5. A, B, C together started a business. A invested Rs.6000 for 5 months B invested Rs.3600 for 6 months and C Rs.7500 for 3 months. If they get a total profit of Rs.7410. Find the share of A?</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Rs.3750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Rs.3000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Rs.3200</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Rs.2160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3A8B9F-41BC-4CAB-B2F3-16E3C5692AC9}"/>
              </a:ext>
            </a:extLst>
          </p:cNvPr>
          <p:cNvGrpSpPr/>
          <p:nvPr/>
        </p:nvGrpSpPr>
        <p:grpSpPr>
          <a:xfrm>
            <a:off x="435980" y="1297529"/>
            <a:ext cx="10972800" cy="767520"/>
            <a:chOff x="0" y="4089"/>
            <a:chExt cx="10972800" cy="767520"/>
          </a:xfrm>
        </p:grpSpPr>
        <p:sp>
          <p:nvSpPr>
            <p:cNvPr id="3" name="Rectangle: Rounded Corners 6">
              <a:extLst>
                <a:ext uri="{FF2B5EF4-FFF2-40B4-BE49-F238E27FC236}">
                  <a16:creationId xmlns:a16="http://schemas.microsoft.com/office/drawing/2014/main" id="{C30DEBA6-7F1B-454A-A507-C64AD475DA4B}"/>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8B15DC2D-EA5A-44EF-8F5E-B08AE1565D91}"/>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Problem on Ages </a:t>
              </a:r>
            </a:p>
          </p:txBody>
        </p:sp>
      </p:grpSp>
      <p:grpSp>
        <p:nvGrpSpPr>
          <p:cNvPr id="5" name="Group 4">
            <a:extLst>
              <a:ext uri="{FF2B5EF4-FFF2-40B4-BE49-F238E27FC236}">
                <a16:creationId xmlns:a16="http://schemas.microsoft.com/office/drawing/2014/main" id="{192A5C0D-079C-464C-80B8-2D5EC837CE55}"/>
              </a:ext>
            </a:extLst>
          </p:cNvPr>
          <p:cNvGrpSpPr/>
          <p:nvPr/>
        </p:nvGrpSpPr>
        <p:grpSpPr>
          <a:xfrm>
            <a:off x="435979" y="2065048"/>
            <a:ext cx="10972801" cy="1592551"/>
            <a:chOff x="-1" y="771609"/>
            <a:chExt cx="10972801" cy="1018440"/>
          </a:xfrm>
        </p:grpSpPr>
        <p:sp>
          <p:nvSpPr>
            <p:cNvPr id="6" name="Rectangle 5">
              <a:extLst>
                <a:ext uri="{FF2B5EF4-FFF2-40B4-BE49-F238E27FC236}">
                  <a16:creationId xmlns:a16="http://schemas.microsoft.com/office/drawing/2014/main" id="{62D9A4E2-6428-41FF-9EE0-162709F2EE7B}"/>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D40F6B73-954F-4EAE-9517-402436374485}"/>
                </a:ext>
              </a:extLst>
            </p:cNvPr>
            <p:cNvSpPr txBox="1"/>
            <p:nvPr/>
          </p:nvSpPr>
          <p:spPr>
            <a:xfrm>
              <a:off x="-1" y="771609"/>
              <a:ext cx="10972801"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linear equations &amp; practice 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ratio &amp;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practice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from PPT</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pic>
        <p:nvPicPr>
          <p:cNvPr id="8" name="Picture 7">
            <a:extLst>
              <a:ext uri="{FF2B5EF4-FFF2-40B4-BE49-F238E27FC236}">
                <a16:creationId xmlns:a16="http://schemas.microsoft.com/office/drawing/2014/main" id="{15867694-DA05-4C3E-A886-B9C9931A5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19868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09448"/>
            <a:ext cx="11761076" cy="2677656"/>
          </a:xfrm>
          <a:prstGeom prst="rect">
            <a:avLst/>
          </a:prstGeom>
        </p:spPr>
        <p:txBody>
          <a:bodyPr wrap="square">
            <a:spAutoFit/>
          </a:bodyPr>
          <a:lstStyle/>
          <a:p>
            <a:r>
              <a:rPr lang="en-US" sz="2400" dirty="0">
                <a:latin typeface="Times New Roman" pitchFamily="18" charset="0"/>
                <a:cs typeface="Times New Roman" pitchFamily="18" charset="0"/>
              </a:rPr>
              <a:t>6. A and B rent a pasture for 10 months. A put in 80 cows for 7 months. How many can B put in for the remaining 3 months, if he pays half as much again as A?</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120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180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200</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280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23689"/>
            <a:ext cx="11761075" cy="3046988"/>
          </a:xfrm>
          <a:prstGeom prst="rect">
            <a:avLst/>
          </a:prstGeom>
        </p:spPr>
        <p:txBody>
          <a:bodyPr wrap="square">
            <a:spAutoFit/>
          </a:bodyPr>
          <a:lstStyle/>
          <a:p>
            <a:r>
              <a:rPr lang="en-US" sz="2400" dirty="0">
                <a:latin typeface="Times New Roman" pitchFamily="18" charset="0"/>
                <a:cs typeface="Times New Roman" pitchFamily="18" charset="0"/>
              </a:rPr>
              <a:t>7. A and B start a business jointly. A invests Rs.16000 for 8 months and B remains in the business for 4 months. Out of the total profit B claims 2/7th share. How much money is contributed by B?</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Rs.10000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Rs.12800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Rs.6000</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Rs.8000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0" y="725214"/>
            <a:ext cx="11808373" cy="2677656"/>
          </a:xfrm>
          <a:prstGeom prst="rect">
            <a:avLst/>
          </a:prstGeom>
        </p:spPr>
        <p:txBody>
          <a:bodyPr wrap="square">
            <a:spAutoFit/>
          </a:bodyPr>
          <a:lstStyle/>
          <a:p>
            <a:r>
              <a:rPr lang="en-US" sz="2400" dirty="0">
                <a:latin typeface="Times New Roman" pitchFamily="18" charset="0"/>
                <a:cs typeface="Times New Roman" pitchFamily="18" charset="0"/>
              </a:rPr>
              <a:t>8. A started a business with an investment of Rs. 70000 and after 6 months B joined him investing Rs. 120000. If the profit at the end of a year is Rs. 52000, then the share of B is?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Rs. 28000</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Rs. 24000</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Rs. 30000</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Rs. 26000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4" name="Rectangle 3"/>
          <p:cNvSpPr/>
          <p:nvPr/>
        </p:nvSpPr>
        <p:spPr>
          <a:xfrm>
            <a:off x="14490" y="709448"/>
            <a:ext cx="11808373" cy="2677656"/>
          </a:xfrm>
          <a:prstGeom prst="rect">
            <a:avLst/>
          </a:prstGeom>
        </p:spPr>
        <p:txBody>
          <a:bodyPr wrap="square">
            <a:spAutoFit/>
          </a:bodyPr>
          <a:lstStyle/>
          <a:p>
            <a:r>
              <a:rPr lang="en-US" sz="2400" dirty="0">
                <a:latin typeface="Times New Roman" pitchFamily="18" charset="0"/>
                <a:cs typeface="Times New Roman" pitchFamily="18" charset="0"/>
              </a:rPr>
              <a:t>9. A and B starts a business with Rs.8000 each, and after 4 months, B withdraws half of his capital . How should they share the profits at the end of the 18 months?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18:11</a:t>
            </a:r>
          </a:p>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22:13</a:t>
            </a:r>
          </a:p>
          <a:p>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 23:12</a:t>
            </a:r>
          </a:p>
          <a:p>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11:9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a:solidFill>
                  <a:schemeClr val="bg1"/>
                </a:solidFill>
              </a:rPr>
              <a:t>Partnership</a:t>
            </a:r>
            <a:endParaRPr lang="en-US" sz="2800" b="1" dirty="0">
              <a:solidFill>
                <a:schemeClr val="bg1"/>
              </a:solidFill>
            </a:endParaRPr>
          </a:p>
        </p:txBody>
      </p:sp>
      <p:sp>
        <p:nvSpPr>
          <p:cNvPr id="5" name="Rectangle 4"/>
          <p:cNvSpPr/>
          <p:nvPr/>
        </p:nvSpPr>
        <p:spPr>
          <a:xfrm>
            <a:off x="0" y="725214"/>
            <a:ext cx="11776842" cy="3416320"/>
          </a:xfrm>
          <a:prstGeom prst="rect">
            <a:avLst/>
          </a:prstGeom>
        </p:spPr>
        <p:txBody>
          <a:bodyPr wrap="square">
            <a:spAutoFit/>
          </a:bodyPr>
          <a:lstStyle/>
          <a:p>
            <a:r>
              <a:rPr lang="en-US" sz="2400" dirty="0" smtClean="0">
                <a:latin typeface="Times New Roman" pitchFamily="18" charset="0"/>
                <a:cs typeface="Times New Roman" pitchFamily="18" charset="0"/>
              </a:rPr>
              <a:t>10. A, B and C are partners in a business. Their capitals are respectively, Rs.5000, Rs.6000 and Rs.4000. A gets 30% of the total profit for managing the business. The remaining profit is divided among three in the ratio of their capitals. In the end of the year, the profit of A is Rs.200 more than the sum of the profits of B and C. Find the total profit?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Rs.4500</a:t>
            </a:r>
          </a:p>
          <a:p>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Rs.5200</a:t>
            </a:r>
          </a:p>
          <a:p>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Rs.1800</a:t>
            </a:r>
          </a:p>
          <a:p>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 Rs.3000</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25</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344845D3-CA1D-4DB5-9C4D-A61101DCE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3" name="Rectangle 2"/>
          <p:cNvSpPr/>
          <p:nvPr/>
        </p:nvSpPr>
        <p:spPr>
          <a:xfrm>
            <a:off x="878958" y="1573918"/>
            <a:ext cx="8605283" cy="3046988"/>
          </a:xfrm>
          <a:prstGeom prst="rect">
            <a:avLst/>
          </a:prstGeom>
        </p:spPr>
        <p:txBody>
          <a:bodyPr wrap="square">
            <a:spAutoFit/>
          </a:bodyPr>
          <a:lstStyle/>
          <a:p>
            <a:r>
              <a:rPr lang="en-US" sz="2400" b="1" dirty="0">
                <a:cs typeface="Arial" panose="020B0604020202020204" pitchFamily="34" charset="0"/>
              </a:rPr>
              <a:t>Important Statements and Equations for "Problems based on Ages":</a:t>
            </a:r>
            <a:endParaRPr lang="en-US" sz="2400" dirty="0">
              <a:cs typeface="Arial" panose="020B0604020202020204" pitchFamily="34" charset="0"/>
            </a:endParaRPr>
          </a:p>
          <a:p>
            <a:r>
              <a:rPr lang="en-US" sz="2400" dirty="0">
                <a:cs typeface="Arial" panose="020B0604020202020204" pitchFamily="34" charset="0"/>
              </a:rPr>
              <a:t>1. If the present age is y, then n times the present age = </a:t>
            </a:r>
            <a:r>
              <a:rPr lang="en-US" sz="2400" dirty="0" err="1">
                <a:cs typeface="Arial" panose="020B0604020202020204" pitchFamily="34" charset="0"/>
              </a:rPr>
              <a:t>ny</a:t>
            </a:r>
            <a:endParaRPr lang="en-US" sz="2400" dirty="0">
              <a:cs typeface="Arial" panose="020B0604020202020204" pitchFamily="34" charset="0"/>
            </a:endParaRPr>
          </a:p>
          <a:p>
            <a:r>
              <a:rPr lang="en-US" sz="2400" dirty="0">
                <a:cs typeface="Arial" panose="020B0604020202020204" pitchFamily="34" charset="0"/>
              </a:rPr>
              <a:t>2. If the present age is x, then age n years later/hence = x + n</a:t>
            </a:r>
          </a:p>
          <a:p>
            <a:r>
              <a:rPr lang="en-US" sz="2400" dirty="0">
                <a:cs typeface="Arial" panose="020B0604020202020204" pitchFamily="34" charset="0"/>
              </a:rPr>
              <a:t>3. If the present age is x, then age n years ago = x – n</a:t>
            </a:r>
          </a:p>
          <a:p>
            <a:r>
              <a:rPr lang="en-US" sz="2400" dirty="0">
                <a:cs typeface="Arial" panose="020B0604020202020204" pitchFamily="34" charset="0"/>
              </a:rPr>
              <a:t>4. The ages in a ratio a: b will be ax and </a:t>
            </a:r>
            <a:r>
              <a:rPr lang="en-US" sz="2400" dirty="0" err="1">
                <a:cs typeface="Arial" panose="020B0604020202020204" pitchFamily="34" charset="0"/>
              </a:rPr>
              <a:t>bx</a:t>
            </a:r>
            <a:endParaRPr lang="en-US" sz="2400" dirty="0">
              <a:cs typeface="Arial" panose="020B0604020202020204" pitchFamily="34" charset="0"/>
            </a:endParaRPr>
          </a:p>
          <a:p>
            <a:r>
              <a:rPr lang="en-US" sz="2400" dirty="0">
                <a:cs typeface="Arial" panose="020B0604020202020204" pitchFamily="34" charset="0"/>
              </a:rPr>
              <a:t>5. If the current age is y, then 1/n of the age is y/n</a:t>
            </a:r>
          </a:p>
          <a:p>
            <a:pPr>
              <a:buFont typeface="Arial" panose="020B0604020202020204" pitchFamily="34" charset="0"/>
              <a:buChar char="•"/>
            </a:pPr>
            <a:endParaRPr lang="en-US" sz="2400" b="0" i="0" dirty="0">
              <a:effectLst/>
              <a:cs typeface="Arial" panose="020B0604020202020204" pitchFamily="34" charset="0"/>
            </a:endParaRPr>
          </a:p>
        </p:txBody>
      </p:sp>
      <p:pic>
        <p:nvPicPr>
          <p:cNvPr id="4" name="Picture 3">
            <a:extLst>
              <a:ext uri="{FF2B5EF4-FFF2-40B4-BE49-F238E27FC236}">
                <a16:creationId xmlns:a16="http://schemas.microsoft.com/office/drawing/2014/main" id="{7D3A7BDB-B02E-4AA4-9F21-8FF44B547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16379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1223"/>
            <a:ext cx="11085094" cy="1569660"/>
          </a:xfrm>
          <a:prstGeom prst="rect">
            <a:avLst/>
          </a:prstGeom>
        </p:spPr>
        <p:txBody>
          <a:bodyPr wrap="square">
            <a:spAutoFit/>
          </a:bodyPr>
          <a:lstStyle/>
          <a:p>
            <a:r>
              <a:rPr lang="en-US" sz="2400" b="1" dirty="0"/>
              <a:t>1 .  </a:t>
            </a:r>
            <a:r>
              <a:rPr lang="en-US" sz="2400" dirty="0"/>
              <a:t>A man said to his son, "I was one-third of your present age when you were born". If the present age of the man is 48 years, find the present age of the son?</a:t>
            </a:r>
          </a:p>
          <a:p>
            <a:endParaRPr lang="en-US" sz="2400" dirty="0"/>
          </a:p>
          <a:p>
            <a:r>
              <a:rPr lang="en-US" sz="2400" dirty="0"/>
              <a:t>A. 25.7 years		B. 28 years		C. 29.3 years			D. 36 years</a:t>
            </a:r>
          </a:p>
        </p:txBody>
      </p:sp>
      <p:sp>
        <p:nvSpPr>
          <p:cNvPr id="3" name="Rounded Rectangle 2"/>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66DE17D2-A39B-4912-AC0D-B4C483556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07886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28808"/>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2.</a:t>
            </a:r>
            <a:r>
              <a:rPr lang="en-US" sz="2400" dirty="0"/>
              <a:t> The ages of Ram and </a:t>
            </a:r>
            <a:r>
              <a:rPr lang="en-US" sz="2400" dirty="0" err="1"/>
              <a:t>Shyam</a:t>
            </a:r>
            <a:r>
              <a:rPr lang="en-US" sz="2400" dirty="0"/>
              <a:t> differ by 16 years. 6 years ago, </a:t>
            </a:r>
            <a:r>
              <a:rPr lang="en-US" sz="2400" dirty="0" err="1"/>
              <a:t>Shyam’s</a:t>
            </a:r>
            <a:r>
              <a:rPr lang="en-US" sz="2400" dirty="0"/>
              <a:t> age was thrice as that of Ram’s. Find their present ages?</a:t>
            </a:r>
          </a:p>
          <a:p>
            <a:pPr lvl="0"/>
            <a:endParaRPr lang="en-US" sz="2400" dirty="0"/>
          </a:p>
          <a:p>
            <a:r>
              <a:rPr lang="en-US" sz="2400" dirty="0"/>
              <a:t>A. 14 years, 30 years			B. 12 years, 28 years		</a:t>
            </a:r>
            <a:br>
              <a:rPr lang="en-US" sz="2400" dirty="0"/>
            </a:br>
            <a:r>
              <a:rPr lang="en-US" sz="2400" dirty="0"/>
              <a:t>C. 16 years, 34 years 		D. 18 years, 38 years</a:t>
            </a:r>
          </a:p>
          <a:p>
            <a:pPr lvl="0"/>
            <a:r>
              <a:rPr lang="en-US" sz="2400" dirty="0">
                <a:latin typeface="Times New Roman" pitchFamily="18" charset="0"/>
                <a:cs typeface="Times New Roman" pitchFamily="18" charset="0"/>
              </a:rPr>
              <a:t> </a:t>
            </a:r>
          </a:p>
        </p:txBody>
      </p:sp>
      <p:sp>
        <p:nvSpPr>
          <p:cNvPr id="3" name="Rounded Rectangle 2">
            <a:extLst>
              <a:ext uri="{FF2B5EF4-FFF2-40B4-BE49-F238E27FC236}">
                <a16:creationId xmlns:a16="http://schemas.microsoft.com/office/drawing/2014/main" id="{3D4E6164-F4D8-4693-8EF3-12D813397662}"/>
              </a:ext>
            </a:extLst>
          </p:cNvPr>
          <p:cNvSpPr/>
          <p:nvPr/>
        </p:nvSpPr>
        <p:spPr>
          <a:xfrm>
            <a:off x="2243890" y="447808"/>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4AE70B0-5EFF-4AF9-84D0-C373DF6AD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17585"/>
            <a:ext cx="1382486" cy="448975"/>
          </a:xfrm>
          <a:prstGeom prst="rect">
            <a:avLst/>
          </a:prstGeom>
        </p:spPr>
      </p:pic>
    </p:spTree>
    <p:extLst>
      <p:ext uri="{BB962C8B-B14F-4D97-AF65-F5344CB8AC3E}">
        <p14:creationId xmlns:p14="http://schemas.microsoft.com/office/powerpoint/2010/main" val="163637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dirty="0" smtClean="0"/>
              <a:t> </a:t>
            </a:r>
            <a:r>
              <a:rPr lang="en-US" sz="2400" dirty="0"/>
              <a:t>The ratio of ages of a father and son is 17 : 7 respectively. 6 years ago the ratio of their ages was 3 : 1 respectively. What is the father’s present age( in years)?</a:t>
            </a:r>
          </a:p>
          <a:p>
            <a:pPr lvl="0"/>
            <a:endParaRPr lang="en-US" sz="2400" dirty="0"/>
          </a:p>
          <a:p>
            <a:r>
              <a:rPr lang="en-US" sz="2400" dirty="0"/>
              <a:t>A. 64			B. 51			C. 48			D. 54</a:t>
            </a:r>
          </a:p>
          <a:p>
            <a:pPr lvl="0"/>
            <a:r>
              <a:rPr lang="en-US" sz="2400" dirty="0">
                <a:latin typeface="Times New Roman" pitchFamily="18" charset="0"/>
                <a:cs typeface="Times New Roman" pitchFamily="18" charset="0"/>
              </a:rPr>
              <a:t> </a:t>
            </a:r>
          </a:p>
        </p:txBody>
      </p:sp>
      <p:sp>
        <p:nvSpPr>
          <p:cNvPr id="3" name="Rounded Rectangle 2">
            <a:extLst>
              <a:ext uri="{FF2B5EF4-FFF2-40B4-BE49-F238E27FC236}">
                <a16:creationId xmlns:a16="http://schemas.microsoft.com/office/drawing/2014/main" id="{8B00BF3F-FC93-4010-827F-B4791F5FE296}"/>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CF78A3F2-96EE-4ACD-9162-C651773E1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0532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6" y="811223"/>
            <a:ext cx="11447585" cy="1938992"/>
          </a:xfrm>
          <a:prstGeom prst="rect">
            <a:avLst/>
          </a:prstGeom>
        </p:spPr>
        <p:txBody>
          <a:bodyPr wrap="square">
            <a:spAutoFit/>
          </a:bodyPr>
          <a:lstStyle/>
          <a:p>
            <a:pPr lvl="0"/>
            <a:r>
              <a:rPr lang="en-US" sz="2400" dirty="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r>
              <a:rPr lang="en-US" sz="2400" dirty="0" smtClean="0"/>
              <a:t> </a:t>
            </a:r>
            <a:r>
              <a:rPr lang="en-US" sz="2400" dirty="0"/>
              <a:t>The age of father 10 years ago was thrice the age of his son. Ten years hence, father’s age will be twice that of his son. The ratio of their present ages is: </a:t>
            </a:r>
          </a:p>
          <a:p>
            <a:pPr lvl="0"/>
            <a:endParaRPr lang="en-US" sz="2400" dirty="0"/>
          </a:p>
          <a:p>
            <a:r>
              <a:rPr lang="en-US" sz="2400" dirty="0"/>
              <a:t>A. 5 : 2		B. 7 : 3			C. 9 : 2			D. 13 : 4</a:t>
            </a:r>
          </a:p>
          <a:p>
            <a:pPr lvl="0"/>
            <a:r>
              <a:rPr lang="en-US" sz="2400" dirty="0">
                <a:latin typeface="Times New Roman" pitchFamily="18" charset="0"/>
                <a:cs typeface="Times New Roman" pitchFamily="18" charset="0"/>
              </a:rPr>
              <a:t> </a:t>
            </a:r>
          </a:p>
        </p:txBody>
      </p:sp>
      <p:sp>
        <p:nvSpPr>
          <p:cNvPr id="3" name="Rounded Rectangle 2">
            <a:extLst>
              <a:ext uri="{FF2B5EF4-FFF2-40B4-BE49-F238E27FC236}">
                <a16:creationId xmlns:a16="http://schemas.microsoft.com/office/drawing/2014/main" id="{EAC52815-8C7C-43DD-A8C6-DFAB5377CF7B}"/>
              </a:ext>
            </a:extLst>
          </p:cNvPr>
          <p:cNvSpPr/>
          <p:nvPr/>
        </p:nvSpPr>
        <p:spPr>
          <a:xfrm>
            <a:off x="2226305" y="430223"/>
            <a:ext cx="7160954"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61B61885-0613-485C-BCAF-0F6E4DFAB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929" y="0"/>
            <a:ext cx="1427694" cy="448975"/>
          </a:xfrm>
          <a:prstGeom prst="rect">
            <a:avLst/>
          </a:prstGeom>
        </p:spPr>
      </p:pic>
    </p:spTree>
    <p:extLst>
      <p:ext uri="{BB962C8B-B14F-4D97-AF65-F5344CB8AC3E}">
        <p14:creationId xmlns:p14="http://schemas.microsoft.com/office/powerpoint/2010/main" val="169542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117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5</a:t>
            </a:r>
            <a:r>
              <a:rPr lang="en-US" sz="2400" dirty="0" smtClean="0">
                <a:latin typeface="Times New Roman" pitchFamily="18" charset="0"/>
                <a:cs typeface="Times New Roman" pitchFamily="18" charset="0"/>
              </a:rPr>
              <a:t>.</a:t>
            </a:r>
            <a:r>
              <a:rPr lang="en-US" sz="2400" dirty="0" smtClean="0"/>
              <a:t> </a:t>
            </a:r>
            <a:r>
              <a:rPr lang="en-US" sz="2400" dirty="0"/>
              <a:t>16 years ago, my Uncle was 8 times older than me. After 8 years from today, my uncle will be thrice as old as I will be at that time. Eight years ago, what was the ratio of my age and my uncle‘s age? </a:t>
            </a:r>
          </a:p>
          <a:p>
            <a:pPr lvl="0"/>
            <a:endParaRPr lang="en-US" sz="2400" dirty="0"/>
          </a:p>
          <a:p>
            <a:pPr lvl="0"/>
            <a:r>
              <a:rPr lang="en-US" sz="2400" dirty="0"/>
              <a:t>A. 11:53		</a:t>
            </a:r>
            <a:r>
              <a:rPr lang="it-IT" sz="2400" dirty="0"/>
              <a:t>B. 13:45 		C. 8:29 		D. 5:32 		</a:t>
            </a:r>
            <a:endParaRPr lang="en-US" sz="2400" dirty="0">
              <a:latin typeface="Times New Roman" pitchFamily="18" charset="0"/>
              <a:cs typeface="Times New Roman" pitchFamily="18" charset="0"/>
            </a:endParaRPr>
          </a:p>
        </p:txBody>
      </p:sp>
      <p:sp>
        <p:nvSpPr>
          <p:cNvPr id="3" name="Rounded Rectangle 2"/>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DF74722B-F6A7-433F-824E-0C8E01295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711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1223"/>
            <a:ext cx="11085094" cy="2308324"/>
          </a:xfrm>
          <a:prstGeom prst="rect">
            <a:avLst/>
          </a:prstGeom>
        </p:spPr>
        <p:txBody>
          <a:bodyPr wrap="square">
            <a:spAutoFit/>
          </a:bodyPr>
          <a:lstStyle/>
          <a:p>
            <a:pPr lvl="0"/>
            <a:r>
              <a:rPr lang="en-US" sz="2400" dirty="0">
                <a:latin typeface="Times New Roman" pitchFamily="18" charset="0"/>
                <a:cs typeface="Times New Roman" pitchFamily="18" charset="0"/>
              </a:rPr>
              <a:t>6</a:t>
            </a:r>
            <a:r>
              <a:rPr lang="en-US" sz="2400" dirty="0" smtClean="0">
                <a:latin typeface="Times New Roman" pitchFamily="18" charset="0"/>
                <a:cs typeface="Times New Roman" pitchFamily="18" charset="0"/>
              </a:rPr>
              <a:t>.</a:t>
            </a:r>
            <a:r>
              <a:rPr lang="en-US" sz="2400" dirty="0" smtClean="0"/>
              <a:t> </a:t>
            </a:r>
            <a:r>
              <a:rPr lang="en-US" sz="2400" dirty="0"/>
              <a:t>A person‘s present age is two-ninth of the age of his mother. After 10 years, he will be four-eleventh of the age of his mother. How old is the mother after 15 years? </a:t>
            </a:r>
          </a:p>
          <a:p>
            <a:pPr lvl="0"/>
            <a:endParaRPr lang="en-US" sz="2400" dirty="0"/>
          </a:p>
          <a:p>
            <a:pPr lvl="0"/>
            <a:r>
              <a:rPr lang="en-US" sz="2400" dirty="0"/>
              <a:t>A. 48yrs 		B. 60yrs 		C. 55yrs 		D. 53yrs 	</a:t>
            </a:r>
            <a:br>
              <a:rPr lang="en-US" sz="2400" dirty="0"/>
            </a:br>
            <a:r>
              <a:rPr lang="en-US" sz="2400" dirty="0"/>
              <a:t> </a:t>
            </a:r>
            <a:endParaRPr lang="en-US" sz="2400" dirty="0">
              <a:latin typeface="Times New Roman" pitchFamily="18" charset="0"/>
              <a:cs typeface="Times New Roman" pitchFamily="18" charset="0"/>
            </a:endParaRPr>
          </a:p>
        </p:txBody>
      </p:sp>
      <p:sp>
        <p:nvSpPr>
          <p:cNvPr id="3" name="Rounded Rectangle 2"/>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DE674226-72AD-4F56-9035-6F1610B76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4748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3041</TotalTime>
  <Words>1027</Words>
  <Application>Microsoft Office PowerPoint</Application>
  <PresentationFormat>Widescreen</PresentationFormat>
  <Paragraphs>244</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vt:lpstr>
      <vt:lpstr>Century Gothic</vt:lpstr>
      <vt:lpstr>Courier New</vt:lpstr>
      <vt:lpstr>Palatino Linotype</vt:lpstr>
      <vt:lpstr>Times New Roman</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Arpit Srivastava</cp:lastModifiedBy>
  <cp:revision>401</cp:revision>
  <dcterms:created xsi:type="dcterms:W3CDTF">2017-07-13T07:57:18Z</dcterms:created>
  <dcterms:modified xsi:type="dcterms:W3CDTF">2022-10-03T18:46:43Z</dcterms:modified>
</cp:coreProperties>
</file>