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4"/>
  </p:notesMasterIdLst>
  <p:sldIdLst>
    <p:sldId id="380" r:id="rId2"/>
    <p:sldId id="497" r:id="rId3"/>
    <p:sldId id="477" r:id="rId4"/>
    <p:sldId id="478" r:id="rId5"/>
    <p:sldId id="479" r:id="rId6"/>
    <p:sldId id="480" r:id="rId7"/>
    <p:sldId id="481" r:id="rId8"/>
    <p:sldId id="474" r:id="rId9"/>
    <p:sldId id="482" r:id="rId10"/>
    <p:sldId id="483" r:id="rId11"/>
    <p:sldId id="484" r:id="rId12"/>
    <p:sldId id="485" r:id="rId13"/>
    <p:sldId id="486" r:id="rId14"/>
    <p:sldId id="475" r:id="rId15"/>
    <p:sldId id="487" r:id="rId16"/>
    <p:sldId id="488" r:id="rId17"/>
    <p:sldId id="489" r:id="rId18"/>
    <p:sldId id="490" r:id="rId19"/>
    <p:sldId id="491" r:id="rId20"/>
    <p:sldId id="492" r:id="rId21"/>
    <p:sldId id="493" r:id="rId22"/>
    <p:sldId id="494" r:id="rId23"/>
    <p:sldId id="495" r:id="rId24"/>
    <p:sldId id="496" r:id="rId25"/>
    <p:sldId id="476" r:id="rId26"/>
    <p:sldId id="471" r:id="rId27"/>
    <p:sldId id="472" r:id="rId28"/>
    <p:sldId id="473" r:id="rId29"/>
    <p:sldId id="466" r:id="rId30"/>
    <p:sldId id="467" r:id="rId31"/>
    <p:sldId id="470" r:id="rId32"/>
    <p:sldId id="33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333" autoAdjust="0"/>
  </p:normalViewPr>
  <p:slideViewPr>
    <p:cSldViewPr snapToGrid="0">
      <p:cViewPr varScale="1">
        <p:scale>
          <a:sx n="60" d="100"/>
          <a:sy n="60" d="100"/>
        </p:scale>
        <p:origin x="114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rtl="0"/>
          <a:r>
            <a:rPr lang="en-US" sz="1800" b="1" dirty="0"/>
            <a:t>Seating Arrangement </a:t>
          </a:r>
        </a:p>
      </dgm:t>
    </dgm:pt>
    <dgm:pt modelId="{833CA28A-3165-410C-BF45-14916C23568F}" type="parTrans" cxnId="{612F73BD-9AA8-4BE7-8A26-180D0F8709C5}">
      <dgm:prSet/>
      <dgm:spPr/>
      <dgm:t>
        <a:bodyPr/>
        <a:lstStyle/>
        <a:p>
          <a:endParaRPr lang="en-US" sz="1600" b="1"/>
        </a:p>
      </dgm:t>
    </dgm:pt>
    <dgm:pt modelId="{360FEAA3-D3E1-417D-A2A2-9AE39EF02038}" type="sibTrans" cxnId="{612F73BD-9AA8-4BE7-8A26-180D0F8709C5}">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a:ln/>
      </dgm:spPr>
      <dgm:t>
        <a:bodyPr/>
        <a:lstStyle/>
        <a:p>
          <a:pPr rtl="0"/>
          <a:r>
            <a:rPr lang="en-US" sz="1800" b="0" i="0" u="none">
              <a:latin typeface="Times New Roman" panose="02020603050405020304" pitchFamily="18" charset="0"/>
              <a:cs typeface="Times New Roman" panose="02020603050405020304" pitchFamily="18" charset="0"/>
            </a:rPr>
            <a:t>Linear arrangement &amp; Practice from PPT</a:t>
          </a:r>
          <a:endParaRPr lang="en-US" sz="1800" b="1" dirty="0">
            <a:solidFill>
              <a:schemeClr val="tx1"/>
            </a:solidFill>
            <a:latin typeface="Times New Roman" panose="02020603050405020304" pitchFamily="18" charset="0"/>
            <a:cs typeface="Times New Roman" panose="02020603050405020304" pitchFamily="18" charset="0"/>
          </a:endParaRPr>
        </a:p>
      </dgm:t>
    </dgm:pt>
    <dgm:pt modelId="{0BC94A4F-36F0-4887-B9B6-848F252A3355}" type="sibTrans" cxnId="{8BEEE969-536A-4F86-9472-9FF6CCD09145}">
      <dgm:prSet/>
      <dgm:spPr/>
      <dgm:t>
        <a:bodyPr/>
        <a:lstStyle/>
        <a:p>
          <a:endParaRPr lang="en-US" sz="1600" b="1"/>
        </a:p>
      </dgm:t>
    </dgm:pt>
    <dgm:pt modelId="{603BE217-A074-45C2-AED4-344CA0F2B151}" type="parTrans" cxnId="{8BEEE969-536A-4F86-9472-9FF6CCD09145}">
      <dgm:prSet/>
      <dgm:spPr/>
      <dgm:t>
        <a:bodyPr/>
        <a:lstStyle/>
        <a:p>
          <a:endParaRPr lang="en-US" sz="1600" b="1"/>
        </a:p>
      </dgm:t>
    </dgm:pt>
    <dgm:pt modelId="{2BD09150-262D-4FC5-A719-23B0FC95DC15}">
      <dgm:prSet custT="1"/>
      <dgm:spPr/>
      <dgm:t>
        <a:bodyPr/>
        <a:lstStyle/>
        <a:p>
          <a:r>
            <a:rPr lang="en-US" sz="1800" b="0" i="0" u="none">
              <a:latin typeface="Times New Roman" panose="02020603050405020304" pitchFamily="18" charset="0"/>
              <a:cs typeface="Times New Roman" panose="02020603050405020304" pitchFamily="18" charset="0"/>
            </a:rPr>
            <a:t>Circular Arrangement &amp; Practice from PPT</a:t>
          </a:r>
          <a:endParaRPr lang="en-US" sz="1800">
            <a:latin typeface="Times New Roman" panose="02020603050405020304" pitchFamily="18" charset="0"/>
            <a:cs typeface="Times New Roman" panose="02020603050405020304" pitchFamily="18" charset="0"/>
          </a:endParaRPr>
        </a:p>
      </dgm:t>
    </dgm:pt>
    <dgm:pt modelId="{EBAFD9AD-5CAD-4930-B289-DD29FFF55726}" type="parTrans" cxnId="{F2BFEAD0-B141-4A32-9552-E0B52C1ECDDF}">
      <dgm:prSet/>
      <dgm:spPr/>
      <dgm:t>
        <a:bodyPr/>
        <a:lstStyle/>
        <a:p>
          <a:endParaRPr lang="en-IN"/>
        </a:p>
      </dgm:t>
    </dgm:pt>
    <dgm:pt modelId="{56270808-26CD-4F8F-8621-3870A35D8E08}" type="sibTrans" cxnId="{F2BFEAD0-B141-4A32-9552-E0B52C1ECDDF}">
      <dgm:prSet/>
      <dgm:spPr/>
      <dgm:t>
        <a:bodyPr/>
        <a:lstStyle/>
        <a:p>
          <a:endParaRPr lang="en-IN"/>
        </a:p>
      </dgm:t>
    </dgm:pt>
    <dgm:pt modelId="{E098E60E-3587-4DF8-BDC6-C98809E5E807}">
      <dgm:prSet custT="1"/>
      <dgm:spPr/>
      <dgm:t>
        <a:bodyPr/>
        <a:lstStyle/>
        <a:p>
          <a:r>
            <a:rPr lang="en-US" sz="1800" b="0" i="0" u="none" dirty="0">
              <a:latin typeface="Times New Roman" panose="02020603050405020304" pitchFamily="18" charset="0"/>
              <a:cs typeface="Times New Roman" panose="02020603050405020304" pitchFamily="18" charset="0"/>
            </a:rPr>
            <a:t>Square table arrangement &amp; Practice from PPT</a:t>
          </a:r>
          <a:endParaRPr lang="en-US" sz="1800" dirty="0">
            <a:latin typeface="Times New Roman" panose="02020603050405020304" pitchFamily="18" charset="0"/>
            <a:cs typeface="Times New Roman" panose="02020603050405020304" pitchFamily="18" charset="0"/>
          </a:endParaRPr>
        </a:p>
      </dgm:t>
    </dgm:pt>
    <dgm:pt modelId="{0D5D6E79-B5FA-47D9-8697-9F53DF524397}" type="parTrans" cxnId="{55371FEB-1DF9-4D06-964D-2927C96D6702}">
      <dgm:prSet/>
      <dgm:spPr/>
      <dgm:t>
        <a:bodyPr/>
        <a:lstStyle/>
        <a:p>
          <a:endParaRPr lang="en-IN"/>
        </a:p>
      </dgm:t>
    </dgm:pt>
    <dgm:pt modelId="{F90E6ACB-0857-45E3-B761-8F1E95C532EA}" type="sibTrans" cxnId="{55371FEB-1DF9-4D06-964D-2927C96D6702}">
      <dgm:prSet/>
      <dgm:spPr/>
      <dgm:t>
        <a:bodyPr/>
        <a:lstStyle/>
        <a:p>
          <a:endParaRPr lang="en-IN"/>
        </a:p>
      </dgm:t>
    </dgm:pt>
    <dgm:pt modelId="{9003AC3B-56CD-448D-A2D6-CA9F9F7F936C}" type="pres">
      <dgm:prSet presAssocID="{57E4DC8A-0269-4B0F-8D7C-B3EBE05B75BF}" presName="linear" presStyleCnt="0">
        <dgm:presLayoutVars>
          <dgm:animLvl val="lvl"/>
          <dgm:resizeHandles val="exact"/>
        </dgm:presLayoutVars>
      </dgm:prSet>
      <dgm:spPr/>
    </dgm:pt>
    <dgm:pt modelId="{CF2162E2-F605-4392-95A6-28E093478E07}" type="pres">
      <dgm:prSet presAssocID="{60B09164-3635-4F57-BDFF-F431FDAAB3E9}" presName="parentText" presStyleLbl="node1" presStyleIdx="0" presStyleCnt="1" custScaleY="49081">
        <dgm:presLayoutVars>
          <dgm:chMax val="0"/>
          <dgm:bulletEnabled val="1"/>
        </dgm:presLayoutVars>
      </dgm:prSet>
      <dgm:spPr/>
    </dgm:pt>
    <dgm:pt modelId="{38C68B03-0334-457A-8587-2A4C6D020BB0}" type="pres">
      <dgm:prSet presAssocID="{60B09164-3635-4F57-BDFF-F431FDAAB3E9}" presName="childText" presStyleLbl="revTx" presStyleIdx="0" presStyleCnt="1" custScaleY="155720">
        <dgm:presLayoutVars>
          <dgm:bulletEnabled val="1"/>
        </dgm:presLayoutVars>
      </dgm:prSet>
      <dgm:spPr/>
    </dgm:pt>
  </dgm:ptLst>
  <dgm:cxnLst>
    <dgm:cxn modelId="{8321E136-D863-4D9B-A826-8D5516F8FB01}" type="presOf" srcId="{FAF7CFB3-57C5-4795-B005-90CD8A960588}" destId="{38C68B03-0334-457A-8587-2A4C6D020BB0}" srcOrd="0" destOrd="0" presId="urn:microsoft.com/office/officeart/2005/8/layout/vList2"/>
    <dgm:cxn modelId="{3CA7663D-E73F-475D-B14A-0F204A721EA3}" type="presOf" srcId="{E098E60E-3587-4DF8-BDC6-C98809E5E807}" destId="{38C68B03-0334-457A-8587-2A4C6D020BB0}" srcOrd="0" destOrd="2" presId="urn:microsoft.com/office/officeart/2005/8/layout/vList2"/>
    <dgm:cxn modelId="{8BEEE969-536A-4F86-9472-9FF6CCD09145}" srcId="{60B09164-3635-4F57-BDFF-F431FDAAB3E9}" destId="{FAF7CFB3-57C5-4795-B005-90CD8A960588}" srcOrd="0" destOrd="0" parTransId="{603BE217-A074-45C2-AED4-344CA0F2B151}" sibTransId="{0BC94A4F-36F0-4887-B9B6-848F252A3355}"/>
    <dgm:cxn modelId="{612F73BD-9AA8-4BE7-8A26-180D0F8709C5}" srcId="{57E4DC8A-0269-4B0F-8D7C-B3EBE05B75BF}" destId="{60B09164-3635-4F57-BDFF-F431FDAAB3E9}" srcOrd="0" destOrd="0" parTransId="{833CA28A-3165-410C-BF45-14916C23568F}" sibTransId="{360FEAA3-D3E1-417D-A2A2-9AE39EF02038}"/>
    <dgm:cxn modelId="{72721ABE-A17E-4259-83BB-F07EBD01721F}" type="presOf" srcId="{57E4DC8A-0269-4B0F-8D7C-B3EBE05B75BF}" destId="{9003AC3B-56CD-448D-A2D6-CA9F9F7F936C}" srcOrd="0" destOrd="0" presId="urn:microsoft.com/office/officeart/2005/8/layout/vList2"/>
    <dgm:cxn modelId="{F2BFEAD0-B141-4A32-9552-E0B52C1ECDDF}" srcId="{60B09164-3635-4F57-BDFF-F431FDAAB3E9}" destId="{2BD09150-262D-4FC5-A719-23B0FC95DC15}" srcOrd="1" destOrd="0" parTransId="{EBAFD9AD-5CAD-4930-B289-DD29FFF55726}" sibTransId="{56270808-26CD-4F8F-8621-3870A35D8E08}"/>
    <dgm:cxn modelId="{DD1C4AD1-7CAA-43B8-B145-E60EE974D17A}" type="presOf" srcId="{2BD09150-262D-4FC5-A719-23B0FC95DC15}" destId="{38C68B03-0334-457A-8587-2A4C6D020BB0}" srcOrd="0" destOrd="1" presId="urn:microsoft.com/office/officeart/2005/8/layout/vList2"/>
    <dgm:cxn modelId="{55371FEB-1DF9-4D06-964D-2927C96D6702}" srcId="{60B09164-3635-4F57-BDFF-F431FDAAB3E9}" destId="{E098E60E-3587-4DF8-BDC6-C98809E5E807}" srcOrd="2" destOrd="0" parTransId="{0D5D6E79-B5FA-47D9-8697-9F53DF524397}" sibTransId="{F90E6ACB-0857-45E3-B761-8F1E95C532EA}"/>
    <dgm:cxn modelId="{290EFFFE-DC7A-4B29-B8DE-DB9D2433AF8E}" type="presOf" srcId="{60B09164-3635-4F57-BDFF-F431FDAAB3E9}" destId="{CF2162E2-F605-4392-95A6-28E093478E07}" srcOrd="0" destOrd="0" presId="urn:microsoft.com/office/officeart/2005/8/layout/vList2"/>
    <dgm:cxn modelId="{84509B98-01FC-498E-835C-93355843C7FC}" type="presParOf" srcId="{9003AC3B-56CD-448D-A2D6-CA9F9F7F936C}" destId="{CF2162E2-F605-4392-95A6-28E093478E07}" srcOrd="0" destOrd="0" presId="urn:microsoft.com/office/officeart/2005/8/layout/vList2"/>
    <dgm:cxn modelId="{D370939A-184A-433C-B89F-823769653D1D}" type="presParOf" srcId="{9003AC3B-56CD-448D-A2D6-CA9F9F7F936C}" destId="{38C68B03-0334-457A-8587-2A4C6D020BB0}" srcOrd="1"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162E2-F605-4392-95A6-28E093478E07}">
      <dsp:nvSpPr>
        <dsp:cNvPr id="0" name=""/>
        <dsp:cNvSpPr/>
      </dsp:nvSpPr>
      <dsp:spPr>
        <a:xfrm>
          <a:off x="0" y="868680"/>
          <a:ext cx="10972800" cy="597217"/>
        </a:xfrm>
        <a:prstGeom prst="roundRect">
          <a:avLst/>
        </a:prstGeom>
        <a:solidFill>
          <a:srgbClr val="C00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Seating Arrangement </a:t>
          </a:r>
        </a:p>
      </dsp:txBody>
      <dsp:txXfrm>
        <a:off x="29154" y="897834"/>
        <a:ext cx="10914492" cy="538909"/>
      </dsp:txXfrm>
    </dsp:sp>
    <dsp:sp modelId="{38C68B03-0334-457A-8587-2A4C6D020BB0}">
      <dsp:nvSpPr>
        <dsp:cNvPr id="0" name=""/>
        <dsp:cNvSpPr/>
      </dsp:nvSpPr>
      <dsp:spPr>
        <a:xfrm>
          <a:off x="0" y="1465897"/>
          <a:ext cx="10972800" cy="1676170"/>
        </a:xfrm>
        <a:prstGeom prst="rect">
          <a:avLst/>
        </a:prstGeom>
        <a:solidFill>
          <a:schemeClr val="lt1"/>
        </a:solidFill>
        <a:ln w="285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8386"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i="0" u="none" kern="1200">
              <a:latin typeface="Times New Roman" panose="02020603050405020304" pitchFamily="18" charset="0"/>
              <a:cs typeface="Times New Roman" panose="02020603050405020304" pitchFamily="18" charset="0"/>
            </a:rPr>
            <a:t>Linear arrangement &amp; Practice from PPT</a:t>
          </a:r>
          <a:endParaRPr lang="en-US" sz="1800" b="1" kern="1200" dirty="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u="none" kern="1200">
              <a:latin typeface="Times New Roman" panose="02020603050405020304" pitchFamily="18" charset="0"/>
              <a:cs typeface="Times New Roman" panose="02020603050405020304" pitchFamily="18" charset="0"/>
            </a:rPr>
            <a:t>Circular Arrangement &amp; Practice from PPT</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b="0" i="0" u="none" kern="1200" dirty="0">
              <a:latin typeface="Times New Roman" panose="02020603050405020304" pitchFamily="18" charset="0"/>
              <a:cs typeface="Times New Roman" panose="02020603050405020304" pitchFamily="18" charset="0"/>
            </a:rPr>
            <a:t>Square table arrangement &amp; Practice from PPT</a:t>
          </a:r>
          <a:endParaRPr lang="en-US" sz="1800" kern="1200" dirty="0">
            <a:latin typeface="Times New Roman" panose="02020603050405020304" pitchFamily="18" charset="0"/>
            <a:cs typeface="Times New Roman" panose="02020603050405020304" pitchFamily="18" charset="0"/>
          </a:endParaRPr>
        </a:p>
      </dsp:txBody>
      <dsp:txXfrm>
        <a:off x="0" y="1465897"/>
        <a:ext cx="10972800" cy="16761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p14="http://schemas.microsoft.com/office/powerpoint/2010/main" val="3972162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329645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2457980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3001605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Easy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183798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Easy (Compulsory)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1677593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Easy (Compulsory)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val="1394196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B</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val="3136896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A</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extLst>
      <p:ext uri="{BB962C8B-B14F-4D97-AF65-F5344CB8AC3E}">
        <p14:creationId xmlns:p14="http://schemas.microsoft.com/office/powerpoint/2010/main" val="3181976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extLst>
      <p:ext uri="{BB962C8B-B14F-4D97-AF65-F5344CB8AC3E}">
        <p14:creationId xmlns:p14="http://schemas.microsoft.com/office/powerpoint/2010/main" val="2301175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extLst>
      <p:ext uri="{BB962C8B-B14F-4D97-AF65-F5344CB8AC3E}">
        <p14:creationId xmlns:p14="http://schemas.microsoft.com/office/powerpoint/2010/main" val="294656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Difficulty</a:t>
            </a:r>
            <a:r>
              <a:rPr lang="en-US" baseline="0" dirty="0"/>
              <a:t> level: 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p14="http://schemas.microsoft.com/office/powerpoint/2010/main" val="2617680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p14="http://schemas.microsoft.com/office/powerpoint/2010/main" val="4117972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val="2581974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val="3218680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val="293228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val="3010380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val="1821629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val="1634216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val="3172495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Difficulty</a:t>
            </a:r>
            <a:r>
              <a:rPr lang="en-US" baseline="0" dirty="0"/>
              <a:t> level: 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val="552451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t>
            </a:r>
            <a:r>
              <a:rPr lang="en-US"/>
              <a:t>: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val="197880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a:t>
            </a:r>
            <a:r>
              <a:rPr lang="en-US" baseline="0" dirty="0"/>
              <a:t> A</a:t>
            </a:r>
          </a:p>
          <a:p>
            <a:r>
              <a:rPr lang="en-US" baseline="0" dirty="0"/>
              <a:t>Difficulty level: 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323829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t>
            </a:r>
            <a:r>
              <a:rPr lang="en-US" baseline="0" dirty="0"/>
              <a:t> B</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Easy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55006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1010512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2274865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 Moderate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418354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t>
            </a:r>
            <a:r>
              <a:rPr lang="en-US"/>
              <a:t>: 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a:t>
            </a:r>
            <a:r>
              <a:rPr lang="en-US" baseline="0"/>
              <a:t>: Moderate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1600868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t>
            </a:r>
            <a:r>
              <a:rPr lang="en-US"/>
              <a:t>: 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Difficulty</a:t>
            </a:r>
            <a:r>
              <a:rPr lang="en-US" baseline="0" dirty="0"/>
              <a:t> level</a:t>
            </a:r>
            <a:r>
              <a:rPr lang="en-US" baseline="0"/>
              <a:t>: Moderate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139631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10/4/2022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10/4/2022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072056"/>
            <a:ext cx="11229474" cy="3216166"/>
          </a:xfrm>
        </p:spPr>
        <p:txBody>
          <a:bodyPr>
            <a:normAutofit/>
          </a:bodyPr>
          <a:lstStyle/>
          <a:p>
            <a:r>
              <a:rPr lang="en-US" sz="8000" b="1" dirty="0">
                <a:solidFill>
                  <a:schemeClr val="accent5">
                    <a:lumMod val="60000"/>
                    <a:lumOff val="40000"/>
                  </a:schemeClr>
                </a:solidFill>
              </a:rPr>
              <a:t>Seating</a:t>
            </a:r>
            <a:r>
              <a:rPr lang="en-US" sz="8000" b="1" dirty="0">
                <a:solidFill>
                  <a:srgbClr val="C00000"/>
                </a:solidFill>
              </a:rPr>
              <a:t> </a:t>
            </a:r>
            <a:r>
              <a:rPr lang="en-US" sz="8000" b="1" dirty="0">
                <a:solidFill>
                  <a:schemeClr val="tx2">
                    <a:lumMod val="40000"/>
                    <a:lumOff val="60000"/>
                  </a:schemeClr>
                </a:solidFill>
              </a:rPr>
              <a:t>Arrangements</a:t>
            </a:r>
            <a:br>
              <a:rPr lang="en-US" sz="8000" b="1" dirty="0">
                <a:solidFill>
                  <a:srgbClr val="C00000"/>
                </a:solidFill>
                <a:effectLst/>
                <a:cs typeface="Times New Roman" pitchFamily="18" charset="0"/>
              </a:rPr>
            </a:br>
            <a:endParaRPr lang="en-US" sz="8000" b="1" dirty="0">
              <a:solidFill>
                <a:srgbClr val="C00000"/>
              </a:solidFill>
              <a:effectLst/>
              <a:cs typeface="Times New Roman" pitchFamily="18" charset="0"/>
            </a:endParaRPr>
          </a:p>
        </p:txBody>
      </p:sp>
      <p:pic>
        <p:nvPicPr>
          <p:cNvPr id="3" name="Picture 2">
            <a:extLst>
              <a:ext uri="{FF2B5EF4-FFF2-40B4-BE49-F238E27FC236}">
                <a16:creationId xmlns:a16="http://schemas.microsoft.com/office/drawing/2014/main" id="{D34FD608-FF37-46A5-81EE-9E859DCC8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715168"/>
            <a:ext cx="11761076" cy="6524863"/>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Direction:</a:t>
            </a:r>
            <a:r>
              <a:rPr lang="en-US" sz="2200" dirty="0">
                <a:latin typeface="Times New Roman" panose="02020603050405020304" pitchFamily="18" charset="0"/>
                <a:cs typeface="Times New Roman" panose="02020603050405020304" pitchFamily="18" charset="0"/>
              </a:rPr>
              <a:t> Study the following information carefully and answer the questions.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 are 10 persons D, E, F, G, H, I, J, K, L and M sitting in two rows (5 persons in each row). Half of them are Indians and Half of them are Americans. The two rows are facing each other (North and South). No Indian sits next to or opposite to another Indian.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K sits at the left corner of the north facing row. K is a American. 2 people sit between L and F. G sits at the center in the south facing row. M sits opposite to the neighbor of I. M is facing south. M and I do not sit at the end. H sits opposite to the person who is next to D. H is facing north. H is a Indian. No one is sitting to the right of D. L is American. E is a Indian. M is an American.</a:t>
            </a:r>
          </a:p>
          <a:p>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6. Who among the following sit at the corner?</a:t>
            </a:r>
          </a:p>
          <a:p>
            <a:pPr marL="457200" indent="-457200">
              <a:buAutoNum type="alphaUcPeriod"/>
            </a:pPr>
            <a:r>
              <a:rPr lang="en-US" sz="2200" dirty="0">
                <a:latin typeface="Times New Roman" panose="02020603050405020304" pitchFamily="18" charset="0"/>
                <a:cs typeface="Times New Roman" panose="02020603050405020304" pitchFamily="18" charset="0"/>
              </a:rPr>
              <a:t>D</a:t>
            </a:r>
          </a:p>
          <a:p>
            <a:pPr marL="457200" indent="-457200">
              <a:buAutoNum type="alphaUcPeriod"/>
            </a:pPr>
            <a:r>
              <a:rPr lang="en-US" sz="2200" dirty="0">
                <a:latin typeface="Times New Roman" panose="02020603050405020304" pitchFamily="18" charset="0"/>
                <a:cs typeface="Times New Roman" panose="02020603050405020304" pitchFamily="18" charset="0"/>
              </a:rPr>
              <a:t>F</a:t>
            </a:r>
          </a:p>
          <a:p>
            <a:pPr marL="457200" indent="-457200">
              <a:buAutoNum type="alphaUcPeriod"/>
            </a:pPr>
            <a:r>
              <a:rPr lang="en-US" sz="2200" dirty="0">
                <a:latin typeface="Times New Roman" panose="02020603050405020304" pitchFamily="18" charset="0"/>
                <a:cs typeface="Times New Roman" panose="02020603050405020304" pitchFamily="18" charset="0"/>
              </a:rPr>
              <a:t>L</a:t>
            </a:r>
          </a:p>
          <a:p>
            <a:pPr marL="457200" indent="-457200">
              <a:buAutoNum type="alphaUcPeriod"/>
            </a:pPr>
            <a:r>
              <a:rPr lang="en-US" sz="2200" dirty="0">
                <a:latin typeface="Times New Roman" panose="02020603050405020304" pitchFamily="18" charset="0"/>
                <a:cs typeface="Times New Roman" panose="02020603050405020304" pitchFamily="18" charset="0"/>
              </a:rPr>
              <a:t>Both A &amp; B</a:t>
            </a:r>
          </a:p>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F3A6D01-5664-4000-A143-9E3E35F02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00000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693683"/>
            <a:ext cx="11761076" cy="6863417"/>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Direction:</a:t>
            </a:r>
            <a:r>
              <a:rPr lang="en-US" sz="2200" dirty="0">
                <a:latin typeface="Times New Roman" panose="02020603050405020304" pitchFamily="18" charset="0"/>
                <a:cs typeface="Times New Roman" panose="02020603050405020304" pitchFamily="18" charset="0"/>
              </a:rPr>
              <a:t> Study the following information carefully and answer the questions.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 are 10 persons D, E, F, G, H, I, J, K, L and M sitting in two rows (5 persons in each row). Half of them are Indians and Half of them are Americans. The two rows are facing each other (North and South). No Indian sits next to or opposite to another Indian.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K sits at the left corner of the north facing row. K is a American. 2 people sit between L and F. G sits at the center in the south facing row. M sits opposite to the neighbor of I. M is facing south. M and I do not sit at the end. H sits opposite to the person who is next to D. H is facing north. H is a Indian. No one is sitting to the right of D. L is American. E is a Indian. M is an American.</a:t>
            </a:r>
          </a:p>
          <a:p>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7. Who is sitting between I and J?</a:t>
            </a:r>
          </a:p>
          <a:p>
            <a:pPr marL="457200" indent="-457200">
              <a:buAutoNum type="alphaUcPeriod"/>
            </a:pPr>
            <a:r>
              <a:rPr lang="en-US" sz="2200" dirty="0">
                <a:latin typeface="Times New Roman" panose="02020603050405020304" pitchFamily="18" charset="0"/>
                <a:cs typeface="Times New Roman" panose="02020603050405020304" pitchFamily="18" charset="0"/>
              </a:rPr>
              <a:t>D</a:t>
            </a:r>
          </a:p>
          <a:p>
            <a:pPr marL="457200" indent="-457200">
              <a:buAutoNum type="alphaUcPeriod"/>
            </a:pPr>
            <a:r>
              <a:rPr lang="en-US" sz="2200" dirty="0">
                <a:latin typeface="Times New Roman" panose="02020603050405020304" pitchFamily="18" charset="0"/>
                <a:cs typeface="Times New Roman" panose="02020603050405020304" pitchFamily="18" charset="0"/>
              </a:rPr>
              <a:t>K</a:t>
            </a:r>
          </a:p>
          <a:p>
            <a:pPr marL="457200" indent="-457200">
              <a:buAutoNum type="alphaUcPeriod"/>
            </a:pPr>
            <a:r>
              <a:rPr lang="en-US" sz="2200" dirty="0">
                <a:latin typeface="Times New Roman" panose="02020603050405020304" pitchFamily="18" charset="0"/>
                <a:cs typeface="Times New Roman" panose="02020603050405020304" pitchFamily="18" charset="0"/>
              </a:rPr>
              <a:t>M</a:t>
            </a:r>
          </a:p>
          <a:p>
            <a:pPr marL="457200" indent="-457200">
              <a:buAutoNum type="alphaUcPeriod"/>
            </a:pPr>
            <a:r>
              <a:rPr lang="en-US" sz="2200" dirty="0">
                <a:latin typeface="Times New Roman" panose="02020603050405020304" pitchFamily="18" charset="0"/>
                <a:cs typeface="Times New Roman" panose="02020603050405020304" pitchFamily="18" charset="0"/>
              </a:rPr>
              <a:t>E</a:t>
            </a:r>
          </a:p>
          <a:p>
            <a:endParaRPr lang="en-US" sz="2200" dirty="0">
              <a:latin typeface="Times New Roman" panose="02020603050405020304" pitchFamily="18" charset="0"/>
              <a:cs typeface="Times New Roman" panose="02020603050405020304" pitchFamily="18" charset="0"/>
            </a:endParaRPr>
          </a:p>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E70AF0-6F89-4C07-96C1-4F24B64A8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79727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718790"/>
            <a:ext cx="11761076" cy="6524863"/>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Direction:</a:t>
            </a:r>
            <a:r>
              <a:rPr lang="en-US" sz="2200" dirty="0">
                <a:latin typeface="Times New Roman" panose="02020603050405020304" pitchFamily="18" charset="0"/>
                <a:cs typeface="Times New Roman" panose="02020603050405020304" pitchFamily="18" charset="0"/>
              </a:rPr>
              <a:t> Study the following information carefully and answer the questions.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 are 10 persons D, E, F, G, H, I, J, K, L and M sitting in two rows (5 persons in each row). Half of them are Indians and Half of them are Americans. The two rows are facing each other (North and South). No Indian sits next to or opposite to another Indian.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K sits at the left corner of the north facing row. K is a American. 2 people sit between L and F. G sits at the center in the south facing row. M sits opposite to the neighbor of I. M is facing south. M and I do not sit at the end. H sits opposite to the person who is next to D. H is facing north. H is a Indian. No one is sitting to the right of D. L is American. E is a Indian. M is an American.</a:t>
            </a:r>
          </a:p>
          <a:p>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8. Who is sitting next to G on the right side?</a:t>
            </a:r>
          </a:p>
          <a:p>
            <a:pPr marL="457200" indent="-457200">
              <a:buAutoNum type="alphaUcPeriod"/>
            </a:pPr>
            <a:r>
              <a:rPr lang="en-US" sz="2200" dirty="0">
                <a:latin typeface="Times New Roman" panose="02020603050405020304" pitchFamily="18" charset="0"/>
                <a:cs typeface="Times New Roman" panose="02020603050405020304" pitchFamily="18" charset="0"/>
              </a:rPr>
              <a:t>F</a:t>
            </a:r>
          </a:p>
          <a:p>
            <a:pPr marL="457200" indent="-457200">
              <a:buAutoNum type="alphaUcPeriod"/>
            </a:pPr>
            <a:r>
              <a:rPr lang="en-US" sz="2200" dirty="0">
                <a:latin typeface="Times New Roman" panose="02020603050405020304" pitchFamily="18" charset="0"/>
                <a:cs typeface="Times New Roman" panose="02020603050405020304" pitchFamily="18" charset="0"/>
              </a:rPr>
              <a:t>M</a:t>
            </a:r>
          </a:p>
          <a:p>
            <a:pPr marL="457200" indent="-457200">
              <a:buAutoNum type="alphaUcPeriod"/>
            </a:pPr>
            <a:r>
              <a:rPr lang="en-US" sz="2200" dirty="0">
                <a:latin typeface="Times New Roman" panose="02020603050405020304" pitchFamily="18" charset="0"/>
                <a:cs typeface="Times New Roman" panose="02020603050405020304" pitchFamily="18" charset="0"/>
              </a:rPr>
              <a:t>L</a:t>
            </a:r>
          </a:p>
          <a:p>
            <a:pPr marL="457200" indent="-457200">
              <a:buAutoNum type="alphaUcPeriod"/>
            </a:pPr>
            <a:r>
              <a:rPr lang="en-US" sz="2200" dirty="0">
                <a:latin typeface="Times New Roman" panose="02020603050405020304" pitchFamily="18" charset="0"/>
                <a:cs typeface="Times New Roman" panose="02020603050405020304" pitchFamily="18" charset="0"/>
              </a:rPr>
              <a:t>D</a:t>
            </a:r>
          </a:p>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C1CF222-1259-4009-B105-EBF6B69B0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63779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693683"/>
            <a:ext cx="11761076" cy="6863417"/>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Direction:</a:t>
            </a:r>
            <a:r>
              <a:rPr lang="en-US" sz="2200" dirty="0">
                <a:latin typeface="Times New Roman" panose="02020603050405020304" pitchFamily="18" charset="0"/>
                <a:cs typeface="Times New Roman" panose="02020603050405020304" pitchFamily="18" charset="0"/>
              </a:rPr>
              <a:t> Study the following information carefully and answer the questions.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 are 10 persons D, E, F, G, H, I, J, K, L and M sitting in two rows (5 persons in each row). Half of them are Indians and Half of them are Americans. The two rows are facing each other (North and South). No Indian sits next to or opposite to another Indian.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K sits at the left corner of the north facing row. K is a American. 2 people sit between L and F. G sits at the center in the south facing row. M sits opposite to the neighbor of I. M is facing south. M and I do not sit at the end. H sits opposite to the person who is next to D. H is facing north. H is a Indian. No one is sitting to the right of D. L is American. E is a Indian. M is an American.</a:t>
            </a:r>
          </a:p>
          <a:p>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9. Who is opposite to F?</a:t>
            </a:r>
          </a:p>
          <a:p>
            <a:pPr marL="457200" indent="-457200">
              <a:buAutoNum type="alphaUcPeriod"/>
            </a:pPr>
            <a:r>
              <a:rPr lang="en-US" sz="2200" dirty="0">
                <a:latin typeface="Times New Roman" panose="02020603050405020304" pitchFamily="18" charset="0"/>
                <a:cs typeface="Times New Roman" panose="02020603050405020304" pitchFamily="18" charset="0"/>
              </a:rPr>
              <a:t>J</a:t>
            </a:r>
          </a:p>
          <a:p>
            <a:pPr marL="457200" indent="-457200">
              <a:buAutoNum type="alphaUcPeriod"/>
            </a:pPr>
            <a:r>
              <a:rPr lang="en-US" sz="2200" dirty="0">
                <a:latin typeface="Times New Roman" panose="02020603050405020304" pitchFamily="18" charset="0"/>
                <a:cs typeface="Times New Roman" panose="02020603050405020304" pitchFamily="18" charset="0"/>
              </a:rPr>
              <a:t>E</a:t>
            </a:r>
          </a:p>
          <a:p>
            <a:pPr marL="457200" indent="-457200">
              <a:buAutoNum type="alphaUcPeriod"/>
            </a:pPr>
            <a:r>
              <a:rPr lang="en-US" sz="2200" dirty="0">
                <a:latin typeface="Times New Roman" panose="02020603050405020304" pitchFamily="18" charset="0"/>
                <a:cs typeface="Times New Roman" panose="02020603050405020304" pitchFamily="18" charset="0"/>
              </a:rPr>
              <a:t>D</a:t>
            </a:r>
          </a:p>
          <a:p>
            <a:pPr marL="457200" indent="-457200">
              <a:buAutoNum type="alphaUcPeriod"/>
            </a:pPr>
            <a:r>
              <a:rPr lang="en-US" sz="2200" dirty="0">
                <a:latin typeface="Times New Roman" panose="02020603050405020304" pitchFamily="18" charset="0"/>
                <a:cs typeface="Times New Roman" panose="02020603050405020304" pitchFamily="18" charset="0"/>
              </a:rPr>
              <a:t>K</a:t>
            </a:r>
          </a:p>
          <a:p>
            <a:endParaRPr lang="en-US" sz="2200" dirty="0">
              <a:latin typeface="Times New Roman" panose="02020603050405020304" pitchFamily="18" charset="0"/>
              <a:cs typeface="Times New Roman" panose="02020603050405020304" pitchFamily="18" charset="0"/>
            </a:endParaRPr>
          </a:p>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70FB037-E47B-4EAC-8475-EA789AEE8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1047808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2677656"/>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2" name="Rectangle 1"/>
          <p:cNvSpPr/>
          <p:nvPr/>
        </p:nvSpPr>
        <p:spPr>
          <a:xfrm>
            <a:off x="1396481" y="1484058"/>
            <a:ext cx="8829869" cy="70788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Circular arrangement: </a:t>
            </a:r>
            <a:r>
              <a:rPr lang="en-US" sz="2000" dirty="0">
                <a:latin typeface="Times New Roman" panose="02020603050405020304" pitchFamily="18" charset="0"/>
                <a:cs typeface="Times New Roman" panose="02020603050405020304" pitchFamily="18" charset="0"/>
              </a:rPr>
              <a:t>In the circular seating arrangement questions, you have to arrange the persons around a circular table etc. fulfilling certain conditions.</a:t>
            </a:r>
          </a:p>
        </p:txBody>
      </p:sp>
      <p:pic>
        <p:nvPicPr>
          <p:cNvPr id="2050" name="Picture 2" descr="Series Alphabet Reaso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151" y="3036951"/>
            <a:ext cx="2391682" cy="23566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ries Alphabet Reaso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996" y="3036951"/>
            <a:ext cx="2261053" cy="22814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546BA52-E448-49AA-BAB7-BF2ABD122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6821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8" name="Rectangle 7"/>
          <p:cNvSpPr/>
          <p:nvPr/>
        </p:nvSpPr>
        <p:spPr>
          <a:xfrm>
            <a:off x="0" y="725214"/>
            <a:ext cx="11713780"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itchFamily="18" charset="0"/>
                <a:cs typeface="Times New Roman" pitchFamily="18" charset="0"/>
              </a:rPr>
              <a:t> Study the following information carefully and answer the questions. </a:t>
            </a:r>
          </a:p>
          <a:p>
            <a:r>
              <a:rPr lang="en-US" sz="2400" dirty="0">
                <a:latin typeface="Times New Roman" pitchFamily="18" charset="0"/>
                <a:cs typeface="Times New Roman" pitchFamily="18" charset="0"/>
              </a:rPr>
              <a:t>Eight friends – P, Q, R, S, T, U, V &amp; W are sitting around a circle facing the center. V is third to the right of Q &amp; second to the left of R. Q is second to the left of T &amp; immediate right of S. U is between Q &amp; T. P is not at the left of R. </a:t>
            </a:r>
          </a:p>
          <a:p>
            <a:endParaRPr lang="en-US" sz="2400" dirty="0">
              <a:latin typeface="Times New Roman" pitchFamily="18" charset="0"/>
              <a:cs typeface="Times New Roman" pitchFamily="18" charset="0"/>
            </a:endParaRPr>
          </a:p>
          <a:p>
            <a:pPr fontAlgn="b"/>
            <a:r>
              <a:rPr lang="en-US" sz="2400" b="1" dirty="0"/>
              <a:t>10. Who is exactly at left of S ?</a:t>
            </a:r>
            <a:endParaRPr lang="en-US" sz="2400" dirty="0"/>
          </a:p>
          <a:p>
            <a:pPr fontAlgn="b"/>
            <a:r>
              <a:rPr lang="en-US" sz="2400" dirty="0"/>
              <a:t>A. Q</a:t>
            </a:r>
          </a:p>
          <a:p>
            <a:pPr fontAlgn="b"/>
            <a:r>
              <a:rPr lang="en-US" sz="2400" dirty="0"/>
              <a:t>B. P</a:t>
            </a:r>
          </a:p>
          <a:p>
            <a:pPr fontAlgn="b"/>
            <a:r>
              <a:rPr lang="en-US" sz="2400" dirty="0"/>
              <a:t>C. U</a:t>
            </a:r>
          </a:p>
          <a:p>
            <a:pPr fontAlgn="b"/>
            <a:r>
              <a:rPr lang="en-US" sz="2400" dirty="0"/>
              <a:t>D. V</a:t>
            </a:r>
          </a:p>
          <a:p>
            <a:endParaRPr lang="en-US"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5340CC71-2111-4EF5-9DBE-4D10B2AE6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1127508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45310" cy="3785652"/>
          </a:xfrm>
          <a:prstGeom prst="rect">
            <a:avLst/>
          </a:prstGeom>
        </p:spPr>
        <p:txBody>
          <a:bodyPr wrap="square">
            <a:spAutoFit/>
          </a:bodyPr>
          <a:lstStyle/>
          <a:p>
            <a:pPr fontAlgn="b"/>
            <a:r>
              <a:rPr lang="en-US" sz="2400" b="1" dirty="0">
                <a:latin typeface="Times New Roman" panose="02020603050405020304" pitchFamily="18" charset="0"/>
                <a:cs typeface="Times New Roman" panose="02020603050405020304" pitchFamily="18" charset="0"/>
              </a:rPr>
              <a:t>Direction:</a:t>
            </a:r>
            <a:r>
              <a:rPr lang="en-US" sz="2400" dirty="0">
                <a:latin typeface="Times New Roman" pitchFamily="18" charset="0"/>
                <a:cs typeface="Times New Roman" pitchFamily="18" charset="0"/>
              </a:rPr>
              <a:t> Study the following information carefully and answer the questions. </a:t>
            </a:r>
          </a:p>
          <a:p>
            <a:pPr fontAlgn="b"/>
            <a:r>
              <a:rPr lang="en-US" sz="2400" dirty="0">
                <a:latin typeface="Times New Roman" pitchFamily="18" charset="0"/>
                <a:cs typeface="Times New Roman" pitchFamily="18" charset="0"/>
              </a:rPr>
              <a:t>Eight friends – P, Q, R, S, T, U, V &amp; W are sitting around a circle facing the center. V is third to the right of Q &amp; second to the left of R. Q is second to the left of T &amp; immediate right of S. U is between Q &amp; T. P is not at the left of R. </a:t>
            </a:r>
          </a:p>
          <a:p>
            <a:pPr fontAlgn="b"/>
            <a:endParaRPr lang="en-US" sz="2400" dirty="0">
              <a:latin typeface="Times New Roman" pitchFamily="18" charset="0"/>
              <a:cs typeface="Times New Roman" pitchFamily="18" charset="0"/>
            </a:endParaRPr>
          </a:p>
          <a:p>
            <a:pPr fontAlgn="b"/>
            <a:r>
              <a:rPr lang="en-US" sz="2400" b="1" dirty="0">
                <a:latin typeface="Times New Roman" pitchFamily="18" charset="0"/>
                <a:cs typeface="Times New Roman" pitchFamily="18" charset="0"/>
              </a:rPr>
              <a:t>11. Who is second to right of T ?</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R</a:t>
            </a:r>
          </a:p>
          <a:p>
            <a:pPr fontAlgn="b"/>
            <a:r>
              <a:rPr lang="en-US" sz="2400" dirty="0">
                <a:latin typeface="Times New Roman" pitchFamily="18" charset="0"/>
                <a:cs typeface="Times New Roman" pitchFamily="18" charset="0"/>
              </a:rPr>
              <a:t>B. P</a:t>
            </a:r>
          </a:p>
          <a:p>
            <a:pPr fontAlgn="b"/>
            <a:r>
              <a:rPr lang="en-US" sz="2400" dirty="0">
                <a:latin typeface="Times New Roman" pitchFamily="18" charset="0"/>
                <a:cs typeface="Times New Roman" pitchFamily="18" charset="0"/>
              </a:rPr>
              <a:t>C. W</a:t>
            </a:r>
          </a:p>
          <a:p>
            <a:pPr fontAlgn="b"/>
            <a:r>
              <a:rPr lang="en-US" sz="2400" dirty="0">
                <a:latin typeface="Times New Roman" pitchFamily="18" charset="0"/>
                <a:cs typeface="Times New Roman" pitchFamily="18" charset="0"/>
              </a:rPr>
              <a:t>D. V</a:t>
            </a:r>
          </a:p>
        </p:txBody>
      </p:sp>
      <p:pic>
        <p:nvPicPr>
          <p:cNvPr id="6" name="Picture 5">
            <a:extLst>
              <a:ext uri="{FF2B5EF4-FFF2-40B4-BE49-F238E27FC236}">
                <a16:creationId xmlns:a16="http://schemas.microsoft.com/office/drawing/2014/main" id="{AEC0AD3A-97B6-412F-B049-2E2A42D62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4536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09448"/>
            <a:ext cx="11698014" cy="3785652"/>
          </a:xfrm>
          <a:prstGeom prst="rect">
            <a:avLst/>
          </a:prstGeom>
        </p:spPr>
        <p:txBody>
          <a:bodyPr wrap="square">
            <a:spAutoFit/>
          </a:bodyPr>
          <a:lstStyle/>
          <a:p>
            <a:pPr fontAlgn="b"/>
            <a:r>
              <a:rPr lang="en-US" sz="2400" b="1" dirty="0">
                <a:latin typeface="Times New Roman" panose="02020603050405020304" pitchFamily="18" charset="0"/>
                <a:cs typeface="Times New Roman" panose="02020603050405020304" pitchFamily="18" charset="0"/>
              </a:rPr>
              <a:t>Direction:</a:t>
            </a:r>
            <a:r>
              <a:rPr lang="en-US" sz="2400" dirty="0">
                <a:latin typeface="Times New Roman" pitchFamily="18" charset="0"/>
                <a:cs typeface="Times New Roman" pitchFamily="18" charset="0"/>
              </a:rPr>
              <a:t> Study the following information carefully and answer the questions. </a:t>
            </a:r>
          </a:p>
          <a:p>
            <a:pPr fontAlgn="b"/>
            <a:r>
              <a:rPr lang="en-US" sz="2400" dirty="0">
                <a:latin typeface="Times New Roman" pitchFamily="18" charset="0"/>
                <a:cs typeface="Times New Roman" pitchFamily="18" charset="0"/>
              </a:rPr>
              <a:t>Eight friends – P, Q, R, S, T, U, V &amp; W are sitting around a circle facing the center. V is third to the right of Q &amp; second to the left of R. Q is second to the left of T &amp; immediate right of S. U is between Q &amp; T. P is not at the left of R. </a:t>
            </a:r>
          </a:p>
          <a:p>
            <a:pPr fontAlgn="b"/>
            <a:endParaRPr lang="en-US" sz="2400" dirty="0">
              <a:latin typeface="Times New Roman" pitchFamily="18" charset="0"/>
              <a:cs typeface="Times New Roman" pitchFamily="18" charset="0"/>
            </a:endParaRPr>
          </a:p>
          <a:p>
            <a:pPr fontAlgn="b"/>
            <a:r>
              <a:rPr lang="en-US" sz="2400" b="1" dirty="0">
                <a:latin typeface="Times New Roman" pitchFamily="18" charset="0"/>
                <a:cs typeface="Times New Roman" pitchFamily="18" charset="0"/>
              </a:rPr>
              <a:t>12. In which of the following pairs first person sits exactly at right of second person?</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UT</a:t>
            </a:r>
          </a:p>
          <a:p>
            <a:pPr fontAlgn="b"/>
            <a:r>
              <a:rPr lang="en-US" sz="2400" dirty="0">
                <a:latin typeface="Times New Roman" pitchFamily="18" charset="0"/>
                <a:cs typeface="Times New Roman" pitchFamily="18" charset="0"/>
              </a:rPr>
              <a:t>B. WR</a:t>
            </a:r>
          </a:p>
          <a:p>
            <a:pPr fontAlgn="b"/>
            <a:r>
              <a:rPr lang="en-US" sz="2400" dirty="0">
                <a:latin typeface="Times New Roman" pitchFamily="18" charset="0"/>
                <a:cs typeface="Times New Roman" pitchFamily="18" charset="0"/>
              </a:rPr>
              <a:t>C. WT</a:t>
            </a:r>
          </a:p>
          <a:p>
            <a:pPr fontAlgn="b"/>
            <a:r>
              <a:rPr lang="en-US" sz="2400" dirty="0">
                <a:latin typeface="Times New Roman" pitchFamily="18" charset="0"/>
                <a:cs typeface="Times New Roman" pitchFamily="18" charset="0"/>
              </a:rPr>
              <a:t>D. VT</a:t>
            </a:r>
          </a:p>
        </p:txBody>
      </p:sp>
      <p:pic>
        <p:nvPicPr>
          <p:cNvPr id="6" name="Picture 5">
            <a:extLst>
              <a:ext uri="{FF2B5EF4-FFF2-40B4-BE49-F238E27FC236}">
                <a16:creationId xmlns:a16="http://schemas.microsoft.com/office/drawing/2014/main" id="{5FCB7D42-2F3F-4DA9-BBEE-6E6F6764C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30958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29545" cy="3785652"/>
          </a:xfrm>
          <a:prstGeom prst="rect">
            <a:avLst/>
          </a:prstGeom>
        </p:spPr>
        <p:txBody>
          <a:bodyPr wrap="square">
            <a:spAutoFit/>
          </a:bodyPr>
          <a:lstStyle/>
          <a:p>
            <a:pPr fontAlgn="b"/>
            <a:r>
              <a:rPr lang="en-US" sz="2400" b="1" dirty="0">
                <a:latin typeface="Times New Roman" panose="02020603050405020304" pitchFamily="18" charset="0"/>
                <a:cs typeface="Times New Roman" panose="02020603050405020304" pitchFamily="18" charset="0"/>
              </a:rPr>
              <a:t>Direction:</a:t>
            </a:r>
            <a:r>
              <a:rPr lang="en-US" sz="2400" dirty="0">
                <a:latin typeface="Times New Roman" pitchFamily="18" charset="0"/>
                <a:cs typeface="Times New Roman" pitchFamily="18" charset="0"/>
              </a:rPr>
              <a:t> Study the following information carefully and answer the questions. </a:t>
            </a:r>
          </a:p>
          <a:p>
            <a:pPr fontAlgn="b"/>
            <a:r>
              <a:rPr lang="en-US" sz="2400" dirty="0">
                <a:latin typeface="Times New Roman" pitchFamily="18" charset="0"/>
                <a:cs typeface="Times New Roman" pitchFamily="18" charset="0"/>
              </a:rPr>
              <a:t>Eight friends – P, Q, R, S, T, U, V &amp; W are sitting around a circle facing the center. V is third to the right of Q &amp; second to the left of R. Q is second to the left of T &amp; immediate right of S. U is between Q &amp; T. P is not at the left of R. </a:t>
            </a:r>
          </a:p>
          <a:p>
            <a:pPr fontAlgn="b"/>
            <a:endParaRPr lang="en-US" sz="2400" dirty="0">
              <a:latin typeface="Times New Roman" pitchFamily="18" charset="0"/>
              <a:cs typeface="Times New Roman" pitchFamily="18" charset="0"/>
            </a:endParaRPr>
          </a:p>
          <a:p>
            <a:pPr fontAlgn="b"/>
            <a:r>
              <a:rPr lang="en-US" sz="2400" b="1" dirty="0">
                <a:latin typeface="Times New Roman" pitchFamily="18" charset="0"/>
                <a:cs typeface="Times New Roman" pitchFamily="18" charset="0"/>
              </a:rPr>
              <a:t>13. What is the exact position of W?</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Just left of V</a:t>
            </a:r>
          </a:p>
          <a:p>
            <a:pPr fontAlgn="b"/>
            <a:r>
              <a:rPr lang="en-US" sz="2400" dirty="0">
                <a:latin typeface="Times New Roman" pitchFamily="18" charset="0"/>
                <a:cs typeface="Times New Roman" pitchFamily="18" charset="0"/>
              </a:rPr>
              <a:t>B. Just right of V</a:t>
            </a:r>
          </a:p>
          <a:p>
            <a:pPr fontAlgn="b"/>
            <a:r>
              <a:rPr lang="en-US" sz="2400" dirty="0">
                <a:latin typeface="Times New Roman" pitchFamily="18" charset="0"/>
                <a:cs typeface="Times New Roman" pitchFamily="18" charset="0"/>
              </a:rPr>
              <a:t>C. In between U and V</a:t>
            </a:r>
          </a:p>
          <a:p>
            <a:pPr fontAlgn="b"/>
            <a:r>
              <a:rPr lang="en-US" sz="2400" dirty="0">
                <a:latin typeface="Times New Roman" pitchFamily="18" charset="0"/>
                <a:cs typeface="Times New Roman" pitchFamily="18" charset="0"/>
              </a:rPr>
              <a:t>D. Immediate right to R</a:t>
            </a:r>
          </a:p>
        </p:txBody>
      </p:sp>
      <p:pic>
        <p:nvPicPr>
          <p:cNvPr id="6" name="Picture 5">
            <a:extLst>
              <a:ext uri="{FF2B5EF4-FFF2-40B4-BE49-F238E27FC236}">
                <a16:creationId xmlns:a16="http://schemas.microsoft.com/office/drawing/2014/main" id="{E989DA71-E51C-4D7D-B2EE-CC5787538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579562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6" name="Rectangle 5"/>
          <p:cNvSpPr/>
          <p:nvPr/>
        </p:nvSpPr>
        <p:spPr>
          <a:xfrm>
            <a:off x="-39977" y="693119"/>
            <a:ext cx="11761076" cy="3785652"/>
          </a:xfrm>
          <a:prstGeom prst="rect">
            <a:avLst/>
          </a:prstGeom>
        </p:spPr>
        <p:txBody>
          <a:bodyPr wrap="square">
            <a:spAutoFit/>
          </a:bodyPr>
          <a:lstStyle/>
          <a:p>
            <a:pPr fontAlgn="b"/>
            <a:r>
              <a:rPr lang="en-US" sz="2400" b="1" dirty="0">
                <a:latin typeface="Times New Roman" panose="02020603050405020304" pitchFamily="18" charset="0"/>
                <a:cs typeface="Times New Roman" panose="02020603050405020304" pitchFamily="18" charset="0"/>
              </a:rPr>
              <a:t>Direction:</a:t>
            </a:r>
            <a:r>
              <a:rPr lang="en-US" sz="2400" dirty="0">
                <a:latin typeface="Times New Roman" pitchFamily="18" charset="0"/>
                <a:cs typeface="Times New Roman" pitchFamily="18" charset="0"/>
              </a:rPr>
              <a:t> Study the following information carefully and answer the questions. </a:t>
            </a:r>
          </a:p>
          <a:p>
            <a:pPr fontAlgn="b"/>
            <a:r>
              <a:rPr lang="en-US" sz="2400" dirty="0">
                <a:latin typeface="Times New Roman" pitchFamily="18" charset="0"/>
                <a:cs typeface="Times New Roman" pitchFamily="18" charset="0"/>
              </a:rPr>
              <a:t>Eight friends – P, Q, R, S, T, U, V &amp; W are sitting around a circle facing the center. V is third to the right of Q &amp; second to the left of R. Q is second to the left of T &amp; immediate right of S. U is between Q &amp; T. P is not at the left of R. </a:t>
            </a:r>
          </a:p>
          <a:p>
            <a:pPr fontAlgn="b"/>
            <a:endParaRPr lang="en-US" sz="2400" dirty="0">
              <a:latin typeface="Times New Roman" pitchFamily="18" charset="0"/>
              <a:cs typeface="Times New Roman" pitchFamily="18" charset="0"/>
            </a:endParaRPr>
          </a:p>
          <a:p>
            <a:pPr fontAlgn="b"/>
            <a:r>
              <a:rPr lang="en-US" sz="2400" b="1" dirty="0">
                <a:latin typeface="Times New Roman" pitchFamily="18" charset="0"/>
                <a:cs typeface="Times New Roman" pitchFamily="18" charset="0"/>
              </a:rPr>
              <a:t>14. Who is second at right of S?</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U</a:t>
            </a:r>
          </a:p>
          <a:p>
            <a:pPr fontAlgn="b"/>
            <a:r>
              <a:rPr lang="en-US" sz="2400" dirty="0">
                <a:latin typeface="Times New Roman" pitchFamily="18" charset="0"/>
                <a:cs typeface="Times New Roman" pitchFamily="18" charset="0"/>
              </a:rPr>
              <a:t>B. R</a:t>
            </a:r>
          </a:p>
          <a:p>
            <a:pPr fontAlgn="b"/>
            <a:r>
              <a:rPr lang="en-US" sz="2400" dirty="0">
                <a:latin typeface="Times New Roman" pitchFamily="18" charset="0"/>
                <a:cs typeface="Times New Roman" pitchFamily="18" charset="0"/>
              </a:rPr>
              <a:t>C. T</a:t>
            </a:r>
          </a:p>
          <a:p>
            <a:pPr fontAlgn="b"/>
            <a:r>
              <a:rPr lang="en-US" sz="2400" dirty="0">
                <a:latin typeface="Times New Roman" pitchFamily="18" charset="0"/>
                <a:cs typeface="Times New Roman" pitchFamily="18" charset="0"/>
              </a:rPr>
              <a:t>D. P</a:t>
            </a:r>
          </a:p>
        </p:txBody>
      </p:sp>
      <p:pic>
        <p:nvPicPr>
          <p:cNvPr id="5" name="Picture 4">
            <a:extLst>
              <a:ext uri="{FF2B5EF4-FFF2-40B4-BE49-F238E27FC236}">
                <a16:creationId xmlns:a16="http://schemas.microsoft.com/office/drawing/2014/main" id="{AF98F76B-21C7-4405-8CA5-4F9CD46B2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193043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29876D2-ECE2-4629-A63A-098C9F89C3CD}"/>
              </a:ext>
            </a:extLst>
          </p:cNvPr>
          <p:cNvGraphicFramePr/>
          <p:nvPr>
            <p:extLst>
              <p:ext uri="{D42A27DB-BD31-4B8C-83A1-F6EECF244321}">
                <p14:modId xmlns:p14="http://schemas.microsoft.com/office/powerpoint/2010/main" val="2498021220"/>
              </p:ext>
            </p:extLst>
          </p:nvPr>
        </p:nvGraphicFramePr>
        <p:xfrm>
          <a:off x="609600" y="811530"/>
          <a:ext cx="10972800" cy="4010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BFDEDC2E-2ED7-4807-A9AC-C3F993D2E0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07814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15642"/>
            <a:ext cx="11761076"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9 persons from A to I sit around a circular table such that some of them face towards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while some face away from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C sits third to the right of B. F sits second to the left of C, who is on the immediate left of A. Both A and C face same direction. D sits third to the left of F. Only 2 persons sit between E and H when counted from right of H. H is not adjacent to C. Neither E nor H is adjacent to A. Immediate neighbors of D face opposite directions. G is third to the left of E. G and I face same direction but do not sit adjacent. Immediate neighbors of B face the same direction as faced by B. I does not face center.</a:t>
            </a:r>
          </a:p>
        </p:txBody>
      </p:sp>
      <p:sp>
        <p:nvSpPr>
          <p:cNvPr id="6" name="Rectangle 5"/>
          <p:cNvSpPr/>
          <p:nvPr/>
        </p:nvSpPr>
        <p:spPr>
          <a:xfrm>
            <a:off x="0" y="4521803"/>
            <a:ext cx="10925780" cy="1938992"/>
          </a:xfrm>
          <a:prstGeom prst="rect">
            <a:avLst/>
          </a:prstGeom>
        </p:spPr>
        <p:txBody>
          <a:bodyPr wrap="square">
            <a:spAutoFit/>
          </a:bodyPr>
          <a:lstStyle/>
          <a:p>
            <a:pPr fontAlgn="b"/>
            <a:r>
              <a:rPr lang="en-US" sz="2400" b="1" dirty="0">
                <a:latin typeface="Times New Roman" pitchFamily="18" charset="0"/>
                <a:cs typeface="Times New Roman" pitchFamily="18" charset="0"/>
              </a:rPr>
              <a:t>15. How many persons sit between F and G when counted from the right of G?</a:t>
            </a:r>
            <a:endParaRPr lang="en-US" sz="2400" dirty="0">
              <a:latin typeface="Times New Roman" pitchFamily="18" charset="0"/>
              <a:cs typeface="Times New Roman" pitchFamily="18" charset="0"/>
            </a:endParaRPr>
          </a:p>
          <a:p>
            <a:pPr marL="457200" indent="-457200" fontAlgn="b">
              <a:buAutoNum type="alphaUcPeriod"/>
            </a:pPr>
            <a:r>
              <a:rPr lang="en-US" sz="2400" dirty="0">
                <a:latin typeface="Times New Roman" pitchFamily="18" charset="0"/>
                <a:cs typeface="Times New Roman" pitchFamily="18" charset="0"/>
              </a:rPr>
              <a:t>2</a:t>
            </a:r>
          </a:p>
          <a:p>
            <a:pPr marL="457200" indent="-457200" fontAlgn="b">
              <a:buAutoNum type="alphaUcPeriod"/>
            </a:pPr>
            <a:r>
              <a:rPr lang="en-US" sz="2400" dirty="0">
                <a:latin typeface="Times New Roman" pitchFamily="18" charset="0"/>
                <a:cs typeface="Times New Roman" pitchFamily="18" charset="0"/>
              </a:rPr>
              <a:t>3</a:t>
            </a:r>
          </a:p>
          <a:p>
            <a:pPr marL="457200" indent="-457200" fontAlgn="b">
              <a:buAutoNum type="alphaUcPeriod"/>
            </a:pPr>
            <a:r>
              <a:rPr lang="en-US" sz="2400" dirty="0">
                <a:latin typeface="Times New Roman" pitchFamily="18" charset="0"/>
                <a:cs typeface="Times New Roman" pitchFamily="18" charset="0"/>
              </a:rPr>
              <a:t>5</a:t>
            </a:r>
          </a:p>
          <a:p>
            <a:pPr marL="457200" indent="-457200" fontAlgn="b">
              <a:buAutoNum type="alphaUcPeriod"/>
            </a:pPr>
            <a:r>
              <a:rPr lang="en-US" sz="2400" dirty="0">
                <a:latin typeface="Times New Roman" pitchFamily="18" charset="0"/>
                <a:cs typeface="Times New Roman" pitchFamily="18" charset="0"/>
              </a:rPr>
              <a:t>6</a:t>
            </a:r>
          </a:p>
        </p:txBody>
      </p:sp>
      <p:pic>
        <p:nvPicPr>
          <p:cNvPr id="7" name="Picture 6">
            <a:extLst>
              <a:ext uri="{FF2B5EF4-FFF2-40B4-BE49-F238E27FC236}">
                <a16:creationId xmlns:a16="http://schemas.microsoft.com/office/drawing/2014/main" id="{4413849E-8AD5-4083-A810-11CD9DCD8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88298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61076"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9 persons from A to I sit around a circular table such that some of them face towards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while some face away from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C sits third to the right of B. F sits second to the left of C, who is on the immediate left of A. Both A and C face same direction. D sits third to the left of F. Only 2 persons sit between E and H when counted from right of H. H is not adjacent to C. Neither E nor H is adjacent to A. Immediate neighbors of D face opposite directions. G is third to the left of E. G and I face same direction but do not sit adjacent. Immediate neighbors of B face the same direction as faced by B. I does not face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itchFamily="18" charset="0"/>
                <a:cs typeface="Times New Roman" pitchFamily="18" charset="0"/>
              </a:rPr>
              <a:t>.</a:t>
            </a:r>
          </a:p>
        </p:txBody>
      </p:sp>
      <p:sp>
        <p:nvSpPr>
          <p:cNvPr id="6" name="Rectangle 5"/>
          <p:cNvSpPr/>
          <p:nvPr/>
        </p:nvSpPr>
        <p:spPr>
          <a:xfrm>
            <a:off x="0" y="4334403"/>
            <a:ext cx="10925780" cy="2308324"/>
          </a:xfrm>
          <a:prstGeom prst="rect">
            <a:avLst/>
          </a:prstGeom>
        </p:spPr>
        <p:txBody>
          <a:bodyPr wrap="square">
            <a:spAutoFit/>
          </a:bodyPr>
          <a:lstStyle/>
          <a:p>
            <a:pPr fontAlgn="b"/>
            <a:r>
              <a:rPr lang="en-US" sz="2400" b="1" dirty="0">
                <a:latin typeface="Times New Roman" pitchFamily="18" charset="0"/>
                <a:cs typeface="Times New Roman" pitchFamily="18" charset="0"/>
              </a:rPr>
              <a:t>16. What is the difference between the persons who face towards the centre and the persons who do not face towards centre?</a:t>
            </a:r>
            <a:endParaRPr lang="en-US" sz="2400" dirty="0">
              <a:latin typeface="Times New Roman" pitchFamily="18" charset="0"/>
              <a:cs typeface="Times New Roman" pitchFamily="18" charset="0"/>
            </a:endParaRPr>
          </a:p>
          <a:p>
            <a:pPr marL="457200" indent="-457200" fontAlgn="b">
              <a:buAutoNum type="alphaUcPeriod"/>
            </a:pPr>
            <a:r>
              <a:rPr lang="en-US" sz="2400" dirty="0">
                <a:latin typeface="Times New Roman" pitchFamily="18" charset="0"/>
                <a:cs typeface="Times New Roman" pitchFamily="18" charset="0"/>
              </a:rPr>
              <a:t>1</a:t>
            </a:r>
          </a:p>
          <a:p>
            <a:pPr marL="457200" indent="-457200" fontAlgn="b">
              <a:buAutoNum type="alphaUcPeriod"/>
            </a:pPr>
            <a:r>
              <a:rPr lang="en-US" sz="2400" dirty="0">
                <a:latin typeface="Times New Roman" pitchFamily="18" charset="0"/>
                <a:cs typeface="Times New Roman" pitchFamily="18" charset="0"/>
              </a:rPr>
              <a:t>3</a:t>
            </a:r>
          </a:p>
          <a:p>
            <a:pPr marL="457200" indent="-457200" fontAlgn="b">
              <a:buAutoNum type="alphaUcPeriod"/>
            </a:pPr>
            <a:r>
              <a:rPr lang="en-US" sz="2400" dirty="0">
                <a:latin typeface="Times New Roman" pitchFamily="18" charset="0"/>
                <a:cs typeface="Times New Roman" pitchFamily="18" charset="0"/>
              </a:rPr>
              <a:t>4</a:t>
            </a:r>
          </a:p>
          <a:p>
            <a:pPr marL="457200" indent="-457200" fontAlgn="b">
              <a:buAutoNum type="alphaUcPeriod"/>
            </a:pPr>
            <a:r>
              <a:rPr lang="en-US" sz="2400" dirty="0">
                <a:latin typeface="Times New Roman" pitchFamily="18" charset="0"/>
                <a:cs typeface="Times New Roman" pitchFamily="18" charset="0"/>
              </a:rPr>
              <a:t>0</a:t>
            </a:r>
          </a:p>
        </p:txBody>
      </p:sp>
      <p:pic>
        <p:nvPicPr>
          <p:cNvPr id="7" name="Picture 6">
            <a:extLst>
              <a:ext uri="{FF2B5EF4-FFF2-40B4-BE49-F238E27FC236}">
                <a16:creationId xmlns:a16="http://schemas.microsoft.com/office/drawing/2014/main" id="{FF9F7E49-B645-4DC3-9EE5-D9028FD08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65518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61076"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9 persons from A to I sit around a circular table such that some of them face towards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while some face away from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C sits third to the right of B. F sits second to the left of C, who is on the immediate left of A. Both A and C face same direction. D sits third to the left of F. Only 2 persons sit between E and H when counted from right of H. H is not adjacent to C. Neither E nor H is adjacent to A. Immediate neighbors of D face opposite directions. G is third to the left of E. G and I face same direction but do not sit adjacent. Immediate neighbors of B face the same direction as faced by B. I does not face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itchFamily="18" charset="0"/>
                <a:cs typeface="Times New Roman" pitchFamily="18" charset="0"/>
              </a:rPr>
              <a:t>.</a:t>
            </a:r>
          </a:p>
        </p:txBody>
      </p:sp>
      <p:sp>
        <p:nvSpPr>
          <p:cNvPr id="6" name="Rectangle 5"/>
          <p:cNvSpPr/>
          <p:nvPr/>
        </p:nvSpPr>
        <p:spPr>
          <a:xfrm>
            <a:off x="0" y="4510866"/>
            <a:ext cx="10925780" cy="2308324"/>
          </a:xfrm>
          <a:prstGeom prst="rect">
            <a:avLst/>
          </a:prstGeom>
        </p:spPr>
        <p:txBody>
          <a:bodyPr wrap="square">
            <a:spAutoFit/>
          </a:bodyPr>
          <a:lstStyle/>
          <a:p>
            <a:pPr fontAlgn="b"/>
            <a:r>
              <a:rPr lang="en-US" sz="2400" b="1" dirty="0">
                <a:latin typeface="Times New Roman" pitchFamily="18" charset="0"/>
                <a:cs typeface="Times New Roman" pitchFamily="18" charset="0"/>
              </a:rPr>
              <a:t>17. Find the odd one out?</a:t>
            </a:r>
            <a:endParaRPr lang="en-US" sz="2400" dirty="0">
              <a:latin typeface="Times New Roman" pitchFamily="18" charset="0"/>
              <a:cs typeface="Times New Roman" pitchFamily="18" charset="0"/>
            </a:endParaRPr>
          </a:p>
          <a:p>
            <a:pPr marL="457200" indent="-457200" fontAlgn="b">
              <a:buAutoNum type="alphaUcPeriod"/>
            </a:pPr>
            <a:r>
              <a:rPr lang="en-US" sz="2400" dirty="0">
                <a:latin typeface="Times New Roman" pitchFamily="18" charset="0"/>
                <a:cs typeface="Times New Roman" pitchFamily="18" charset="0"/>
              </a:rPr>
              <a:t>A</a:t>
            </a:r>
          </a:p>
          <a:p>
            <a:pPr marL="457200" indent="-457200" fontAlgn="b">
              <a:buAutoNum type="alphaUcPeriod"/>
            </a:pPr>
            <a:r>
              <a:rPr lang="en-US" sz="2400" dirty="0">
                <a:latin typeface="Times New Roman" pitchFamily="18" charset="0"/>
                <a:cs typeface="Times New Roman" pitchFamily="18" charset="0"/>
              </a:rPr>
              <a:t>H</a:t>
            </a:r>
          </a:p>
          <a:p>
            <a:pPr marL="457200" indent="-457200" fontAlgn="b">
              <a:buAutoNum type="alphaUcPeriod"/>
            </a:pPr>
            <a:r>
              <a:rPr lang="en-US" sz="2400" dirty="0">
                <a:latin typeface="Times New Roman" pitchFamily="18" charset="0"/>
                <a:cs typeface="Times New Roman" pitchFamily="18" charset="0"/>
              </a:rPr>
              <a:t>C</a:t>
            </a:r>
          </a:p>
          <a:p>
            <a:pPr marL="457200" indent="-457200" fontAlgn="b">
              <a:buAutoNum type="alphaUcPeriod"/>
            </a:pPr>
            <a:r>
              <a:rPr lang="en-US" sz="2400" dirty="0">
                <a:latin typeface="Times New Roman" pitchFamily="18" charset="0"/>
                <a:cs typeface="Times New Roman" pitchFamily="18" charset="0"/>
              </a:rPr>
              <a:t>G</a:t>
            </a:r>
          </a:p>
          <a:p>
            <a:pPr fontAlgn="b"/>
            <a:endParaRPr lang="en-US" sz="24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E14A8519-93DA-489C-A363-0458DAE66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230203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61076"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9 persons from A to I sit around a circular table such that some of them face towards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while some face away from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C sits third to the right of B. F sits second to the left of C, who is on the immediate left of A. Both A and C face same direction. D sits third to the left of F. Only 2 persons sit between E and H when counted from right of H. H is not adjacent to C. Neither E nor H is adjacent to A. Immediate neighbors of D face opposite directions. G is third to the left of E. G and I face same direction but do not sit adjacent. Immediate neighbors of B face the same direction as faced by B. I does not face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itchFamily="18" charset="0"/>
                <a:cs typeface="Times New Roman" pitchFamily="18" charset="0"/>
              </a:rPr>
              <a:t>.</a:t>
            </a:r>
          </a:p>
        </p:txBody>
      </p:sp>
      <p:sp>
        <p:nvSpPr>
          <p:cNvPr id="6" name="Rectangle 5"/>
          <p:cNvSpPr/>
          <p:nvPr/>
        </p:nvSpPr>
        <p:spPr>
          <a:xfrm>
            <a:off x="0" y="4510866"/>
            <a:ext cx="10925780" cy="2308324"/>
          </a:xfrm>
          <a:prstGeom prst="rect">
            <a:avLst/>
          </a:prstGeom>
        </p:spPr>
        <p:txBody>
          <a:bodyPr wrap="square">
            <a:spAutoFit/>
          </a:bodyPr>
          <a:lstStyle/>
          <a:p>
            <a:pPr fontAlgn="b"/>
            <a:r>
              <a:rPr lang="en-US" sz="2400" b="1" dirty="0">
                <a:latin typeface="Times New Roman" pitchFamily="18" charset="0"/>
                <a:cs typeface="Times New Roman" pitchFamily="18" charset="0"/>
              </a:rPr>
              <a:t>18. Who sits second to the left of G?</a:t>
            </a:r>
            <a:endParaRPr lang="en-US" sz="2400" dirty="0">
              <a:latin typeface="Times New Roman" pitchFamily="18" charset="0"/>
              <a:cs typeface="Times New Roman" pitchFamily="18" charset="0"/>
            </a:endParaRPr>
          </a:p>
          <a:p>
            <a:pPr marL="457200" indent="-457200" fontAlgn="b">
              <a:buAutoNum type="alphaUcPeriod"/>
            </a:pPr>
            <a:r>
              <a:rPr lang="en-US" sz="2400" dirty="0">
                <a:latin typeface="Times New Roman" pitchFamily="18" charset="0"/>
                <a:cs typeface="Times New Roman" pitchFamily="18" charset="0"/>
              </a:rPr>
              <a:t>E</a:t>
            </a:r>
          </a:p>
          <a:p>
            <a:pPr marL="457200" indent="-457200" fontAlgn="b">
              <a:buAutoNum type="alphaUcPeriod"/>
            </a:pPr>
            <a:r>
              <a:rPr lang="en-US" sz="2400" dirty="0">
                <a:latin typeface="Times New Roman" pitchFamily="18" charset="0"/>
                <a:cs typeface="Times New Roman" pitchFamily="18" charset="0"/>
              </a:rPr>
              <a:t>D</a:t>
            </a:r>
          </a:p>
          <a:p>
            <a:pPr marL="457200" indent="-457200" fontAlgn="b">
              <a:buAutoNum type="alphaUcPeriod"/>
            </a:pPr>
            <a:r>
              <a:rPr lang="en-US" sz="2400" dirty="0">
                <a:latin typeface="Times New Roman" pitchFamily="18" charset="0"/>
                <a:cs typeface="Times New Roman" pitchFamily="18" charset="0"/>
              </a:rPr>
              <a:t>C</a:t>
            </a:r>
          </a:p>
          <a:p>
            <a:pPr marL="457200" indent="-457200" fontAlgn="b">
              <a:buAutoNum type="alphaUcPeriod"/>
            </a:pPr>
            <a:r>
              <a:rPr lang="en-US" sz="2400" dirty="0">
                <a:latin typeface="Times New Roman" pitchFamily="18" charset="0"/>
                <a:cs typeface="Times New Roman" pitchFamily="18" charset="0"/>
              </a:rPr>
              <a:t>H</a:t>
            </a:r>
          </a:p>
          <a:p>
            <a:pPr fontAlgn="b"/>
            <a:endParaRPr lang="en-US" sz="24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065E3110-ECF4-40D5-B538-112B2D91F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078923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761076"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9 persons from A to I sit around a circular table such that some of them face towards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while some face away from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C sits third to the right of B. F sits second to the left of C, who is on the immediate left of A. Both A and C face same direction. D sits third to the left of F. Only 2 persons sit between E and H when counted from right of H. H is not adjacent to C. Neither E nor H is adjacent to A. Immediate neighbors of D face opposite directions. G is third to the left of E. G and I face same direction but do not sit adjacent. Immediate neighbors of B face the same direction as faced by B. I does not face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itchFamily="18" charset="0"/>
                <a:cs typeface="Times New Roman" pitchFamily="18" charset="0"/>
              </a:rPr>
              <a:t>.</a:t>
            </a:r>
          </a:p>
        </p:txBody>
      </p:sp>
      <p:sp>
        <p:nvSpPr>
          <p:cNvPr id="6" name="Rectangle 5"/>
          <p:cNvSpPr/>
          <p:nvPr/>
        </p:nvSpPr>
        <p:spPr>
          <a:xfrm>
            <a:off x="0" y="4510866"/>
            <a:ext cx="10925780" cy="1938992"/>
          </a:xfrm>
          <a:prstGeom prst="rect">
            <a:avLst/>
          </a:prstGeom>
        </p:spPr>
        <p:txBody>
          <a:bodyPr wrap="square">
            <a:spAutoFit/>
          </a:bodyPr>
          <a:lstStyle/>
          <a:p>
            <a:pPr fontAlgn="b"/>
            <a:r>
              <a:rPr lang="en-US" sz="2400" b="1" dirty="0">
                <a:latin typeface="Times New Roman" pitchFamily="18" charset="0"/>
                <a:cs typeface="Times New Roman" pitchFamily="18" charset="0"/>
              </a:rPr>
              <a:t>19. How many persons sit between A and D, when counted from left of A?</a:t>
            </a:r>
            <a:endParaRPr lang="en-US" sz="2400" dirty="0">
              <a:latin typeface="Times New Roman" pitchFamily="18" charset="0"/>
              <a:cs typeface="Times New Roman" pitchFamily="18" charset="0"/>
            </a:endParaRPr>
          </a:p>
          <a:p>
            <a:pPr marL="457200" indent="-457200" fontAlgn="b">
              <a:buAutoNum type="alphaUcPeriod"/>
            </a:pPr>
            <a:r>
              <a:rPr lang="en-US" sz="2400" dirty="0">
                <a:latin typeface="Times New Roman" pitchFamily="18" charset="0"/>
                <a:cs typeface="Times New Roman" pitchFamily="18" charset="0"/>
              </a:rPr>
              <a:t>2</a:t>
            </a:r>
          </a:p>
          <a:p>
            <a:pPr marL="457200" indent="-457200" fontAlgn="b">
              <a:buAutoNum type="alphaUcPeriod"/>
            </a:pPr>
            <a:r>
              <a:rPr lang="en-US" sz="2400" dirty="0">
                <a:latin typeface="Times New Roman" pitchFamily="18" charset="0"/>
                <a:cs typeface="Times New Roman" pitchFamily="18" charset="0"/>
              </a:rPr>
              <a:t>3</a:t>
            </a:r>
          </a:p>
          <a:p>
            <a:pPr marL="457200" indent="-457200" fontAlgn="b">
              <a:buAutoNum type="alphaUcPeriod"/>
            </a:pPr>
            <a:r>
              <a:rPr lang="en-US" sz="2400" dirty="0">
                <a:latin typeface="Times New Roman" pitchFamily="18" charset="0"/>
                <a:cs typeface="Times New Roman" pitchFamily="18" charset="0"/>
              </a:rPr>
              <a:t>5</a:t>
            </a:r>
          </a:p>
          <a:p>
            <a:pPr marL="457200" indent="-457200" fontAlgn="b">
              <a:buAutoNum type="alphaUcPeriod"/>
            </a:pPr>
            <a:r>
              <a:rPr lang="en-US" sz="2400" dirty="0">
                <a:latin typeface="Times New Roman" pitchFamily="18" charset="0"/>
                <a:cs typeface="Times New Roman" pitchFamily="18" charset="0"/>
              </a:rPr>
              <a:t>6</a:t>
            </a:r>
          </a:p>
        </p:txBody>
      </p:sp>
      <p:pic>
        <p:nvPicPr>
          <p:cNvPr id="7" name="Picture 6">
            <a:extLst>
              <a:ext uri="{FF2B5EF4-FFF2-40B4-BE49-F238E27FC236}">
                <a16:creationId xmlns:a16="http://schemas.microsoft.com/office/drawing/2014/main" id="{1BE1A251-518A-46D7-8AEA-F2D161DC5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710605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2677656"/>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2" name="Rectangle 1"/>
          <p:cNvSpPr/>
          <p:nvPr/>
        </p:nvSpPr>
        <p:spPr>
          <a:xfrm>
            <a:off x="1396481" y="1484058"/>
            <a:ext cx="8829869" cy="101566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Rectangular/Square arrangement:</a:t>
            </a:r>
            <a:r>
              <a:rPr lang="en-US" sz="2000" dirty="0">
                <a:latin typeface="Times New Roman" panose="02020603050405020304" pitchFamily="18" charset="0"/>
                <a:cs typeface="Times New Roman" panose="02020603050405020304" pitchFamily="18" charset="0"/>
              </a:rPr>
              <a:t> These arrangements are almost similar to the circular arrangements; the only difference is that the persons are sitting around a rectangular table.</a:t>
            </a:r>
            <a:endParaRPr lang="en-US" sz="2000" b="0" i="0" dirty="0">
              <a:effectLst/>
              <a:latin typeface="Times New Roman" panose="02020603050405020304" pitchFamily="18" charset="0"/>
              <a:cs typeface="Times New Roman" panose="02020603050405020304" pitchFamily="18" charset="0"/>
            </a:endParaRPr>
          </a:p>
        </p:txBody>
      </p:sp>
      <p:sp>
        <p:nvSpPr>
          <p:cNvPr id="6" name="AutoShape 2" descr="Square Seating Arrangement - Verbal Reasoning - Shortcut Tric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Square Seating Arrangement - Verbal Reasoning - Shortcut Tri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265" y="2899935"/>
            <a:ext cx="24003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27A4DF3-7237-4F32-B8A2-63C61B0D8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367381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984559"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P, Q, R, S, T, U, V and W are sitting around the square table facing towards the center. Two persons sit on each side. Each of them has different number of phones from 1 to 8. U does not have odd number of phones. U sits third to the right of V, who has 4 phones. One person sits between U and S, who is not adjacent to V. T has 3 more phones than that of R. Q sits to the immediate left of R and on the same side. Q and V are not adjacent to each other. T sits second to the left of P, who has 6 phones. R does not have 2 phones. U has 1 more phone than that of Q. </a:t>
            </a:r>
          </a:p>
        </p:txBody>
      </p:sp>
      <p:sp>
        <p:nvSpPr>
          <p:cNvPr id="6" name="Rectangle 5"/>
          <p:cNvSpPr/>
          <p:nvPr/>
        </p:nvSpPr>
        <p:spPr>
          <a:xfrm>
            <a:off x="0" y="4149724"/>
            <a:ext cx="10925780" cy="2308324"/>
          </a:xfrm>
          <a:prstGeom prst="rect">
            <a:avLst/>
          </a:prstGeom>
        </p:spPr>
        <p:txBody>
          <a:bodyPr wrap="square">
            <a:spAutoFit/>
          </a:bodyPr>
          <a:lstStyle/>
          <a:p>
            <a:pPr fontAlgn="b"/>
            <a:r>
              <a:rPr lang="en-US" sz="2400" b="1" dirty="0">
                <a:latin typeface="Times New Roman" panose="02020603050405020304" pitchFamily="18" charset="0"/>
                <a:cs typeface="Times New Roman" pitchFamily="18" charset="0"/>
              </a:rPr>
              <a:t>20. Who among the following sits to the immediate right of P? </a:t>
            </a:r>
          </a:p>
          <a:p>
            <a:pPr fontAlgn="b"/>
            <a:r>
              <a:rPr lang="en-US" sz="2400" dirty="0">
                <a:latin typeface="Times New Roman" panose="02020603050405020304" pitchFamily="18" charset="0"/>
                <a:cs typeface="Times New Roman" panose="02020603050405020304" pitchFamily="18" charset="0"/>
              </a:rPr>
              <a:t>A. The one, who has 2 phones </a:t>
            </a:r>
          </a:p>
          <a:p>
            <a:pPr fontAlgn="b"/>
            <a:r>
              <a:rPr lang="en-US" sz="2400" dirty="0">
                <a:latin typeface="Times New Roman" panose="02020603050405020304" pitchFamily="18" charset="0"/>
                <a:cs typeface="Times New Roman" panose="02020603050405020304" pitchFamily="18" charset="0"/>
              </a:rPr>
              <a:t>B. b. The one, who has 5 phones </a:t>
            </a:r>
          </a:p>
          <a:p>
            <a:pPr fontAlgn="b"/>
            <a:r>
              <a:rPr lang="en-US" sz="2400" dirty="0">
                <a:latin typeface="Times New Roman" panose="02020603050405020304" pitchFamily="18" charset="0"/>
                <a:cs typeface="Times New Roman" panose="02020603050405020304" pitchFamily="18" charset="0"/>
              </a:rPr>
              <a:t>C. S </a:t>
            </a:r>
          </a:p>
          <a:p>
            <a:pPr fontAlgn="b"/>
            <a:r>
              <a:rPr lang="en-US" sz="2400" dirty="0">
                <a:latin typeface="Times New Roman" panose="02020603050405020304" pitchFamily="18" charset="0"/>
                <a:cs typeface="Times New Roman" panose="02020603050405020304" pitchFamily="18" charset="0"/>
              </a:rPr>
              <a:t>D. W </a:t>
            </a:r>
          </a:p>
          <a:p>
            <a:pPr fontAlgn="b"/>
            <a:r>
              <a:rPr lang="en-US" sz="2400" dirty="0">
                <a:latin typeface="Times New Roman" panose="02020603050405020304" pitchFamily="18" charset="0"/>
                <a:cs typeface="Times New Roman" panose="02020603050405020304" pitchFamily="18" charset="0"/>
              </a:rPr>
              <a:t>E. None of these </a:t>
            </a:r>
          </a:p>
        </p:txBody>
      </p:sp>
      <p:pic>
        <p:nvPicPr>
          <p:cNvPr id="7" name="Picture 6">
            <a:extLst>
              <a:ext uri="{FF2B5EF4-FFF2-40B4-BE49-F238E27FC236}">
                <a16:creationId xmlns:a16="http://schemas.microsoft.com/office/drawing/2014/main" id="{27958DC3-541C-4498-9F77-4375574B4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432636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984559"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P, Q, R, S, T, U, V and W are sitting around the square table facing towards the center. Two persons sit on each side. Each of them has different number of phones from 1 to 8. U does not have odd number of phones. U sits third to the right of V, who has 4 phones. One person sits between U and S, who is not adjacent to V. T has 3 more phones than that of R. Q sits to the immediate left of R and on the same side. Q and V are not adjacent to each other. T sits second to the left of P, who has 6 phones. R does not have 2 phones. U has 1 more phone than that of Q. </a:t>
            </a:r>
          </a:p>
        </p:txBody>
      </p:sp>
      <p:sp>
        <p:nvSpPr>
          <p:cNvPr id="6" name="Rectangle 5"/>
          <p:cNvSpPr/>
          <p:nvPr/>
        </p:nvSpPr>
        <p:spPr>
          <a:xfrm>
            <a:off x="0" y="4294466"/>
            <a:ext cx="10925780" cy="1938992"/>
          </a:xfrm>
          <a:prstGeom prst="rect">
            <a:avLst/>
          </a:prstGeom>
        </p:spPr>
        <p:txBody>
          <a:bodyPr wrap="square">
            <a:spAutoFit/>
          </a:bodyPr>
          <a:lstStyle/>
          <a:p>
            <a:pPr fontAlgn="b"/>
            <a:r>
              <a:rPr lang="en-US" sz="2400" b="1" dirty="0">
                <a:latin typeface="Times New Roman" panose="02020603050405020304" pitchFamily="18" charset="0"/>
                <a:cs typeface="Times New Roman" pitchFamily="18" charset="0"/>
              </a:rPr>
              <a:t>21. Who sits opposite to one, who has 8 phones?</a:t>
            </a:r>
          </a:p>
          <a:p>
            <a:pPr marL="457200" indent="-457200" fontAlgn="b">
              <a:buAutoNum type="alphaUcPeriod"/>
            </a:pPr>
            <a:r>
              <a:rPr lang="en-US" sz="2400" dirty="0">
                <a:latin typeface="Times New Roman" pitchFamily="18" charset="0"/>
                <a:cs typeface="Times New Roman" pitchFamily="18" charset="0"/>
              </a:rPr>
              <a:t>Q</a:t>
            </a:r>
          </a:p>
          <a:p>
            <a:pPr marL="457200" indent="-457200" fontAlgn="b">
              <a:buAutoNum type="alphaUcPeriod"/>
            </a:pPr>
            <a:r>
              <a:rPr lang="en-US" sz="2400" dirty="0">
                <a:latin typeface="Times New Roman" pitchFamily="18" charset="0"/>
                <a:cs typeface="Times New Roman" pitchFamily="18" charset="0"/>
              </a:rPr>
              <a:t>R</a:t>
            </a:r>
          </a:p>
          <a:p>
            <a:pPr marL="457200" indent="-457200" fontAlgn="b">
              <a:buAutoNum type="alphaUcPeriod"/>
            </a:pPr>
            <a:r>
              <a:rPr lang="en-US" sz="2400" dirty="0">
                <a:latin typeface="Times New Roman" pitchFamily="18" charset="0"/>
                <a:cs typeface="Times New Roman" pitchFamily="18" charset="0"/>
              </a:rPr>
              <a:t>V</a:t>
            </a:r>
          </a:p>
          <a:p>
            <a:pPr marL="457200" indent="-457200" fontAlgn="b">
              <a:buAutoNum type="alphaUcPeriod"/>
            </a:pPr>
            <a:r>
              <a:rPr lang="en-US" sz="2400" dirty="0">
                <a:latin typeface="Times New Roman" pitchFamily="18" charset="0"/>
                <a:cs typeface="Times New Roman" pitchFamily="18" charset="0"/>
              </a:rPr>
              <a:t>P</a:t>
            </a:r>
          </a:p>
        </p:txBody>
      </p:sp>
      <p:pic>
        <p:nvPicPr>
          <p:cNvPr id="7" name="Picture 6">
            <a:extLst>
              <a:ext uri="{FF2B5EF4-FFF2-40B4-BE49-F238E27FC236}">
                <a16:creationId xmlns:a16="http://schemas.microsoft.com/office/drawing/2014/main" id="{AA912811-6BEA-4CF6-8AAF-D871B035E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667997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984559"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P, Q, R, S, T, U, V and W are sitting around the square table facing towards the center. Two persons sit on each side. Each of them has different number of phones from 1 to 8. U does not have odd number of phones. U sits third to the right of V, who has 4 phones. One person sits between U and S, who is not adjacent to V. T has 3 more phones than that of R. Q sits to the immediate left of R and on the same side. Q and V are not adjacent to each other. T sits second to the left of P, who has 6 phones. R does not have 2 phones. U has 1 more phone than that of Q. </a:t>
            </a:r>
          </a:p>
        </p:txBody>
      </p:sp>
      <p:sp>
        <p:nvSpPr>
          <p:cNvPr id="6" name="Rectangle 5"/>
          <p:cNvSpPr/>
          <p:nvPr/>
        </p:nvSpPr>
        <p:spPr>
          <a:xfrm>
            <a:off x="0" y="4286276"/>
            <a:ext cx="10925780" cy="1938992"/>
          </a:xfrm>
          <a:prstGeom prst="rect">
            <a:avLst/>
          </a:prstGeom>
        </p:spPr>
        <p:txBody>
          <a:bodyPr wrap="square">
            <a:spAutoFit/>
          </a:bodyPr>
          <a:lstStyle/>
          <a:p>
            <a:pPr fontAlgn="b"/>
            <a:r>
              <a:rPr lang="en-US" sz="2400" b="1" dirty="0">
                <a:latin typeface="Times New Roman" panose="02020603050405020304" pitchFamily="18" charset="0"/>
                <a:cs typeface="Times New Roman" pitchFamily="18" charset="0"/>
              </a:rPr>
              <a:t>22. How many phones does Q have?</a:t>
            </a:r>
          </a:p>
          <a:p>
            <a:pPr marL="457200" indent="-457200" fontAlgn="b">
              <a:buAutoNum type="alphaUcPeriod"/>
            </a:pPr>
            <a:r>
              <a:rPr lang="en-US" sz="2400" dirty="0">
                <a:latin typeface="Times New Roman" pitchFamily="18" charset="0"/>
                <a:cs typeface="Times New Roman" pitchFamily="18" charset="0"/>
              </a:rPr>
              <a:t>3</a:t>
            </a:r>
          </a:p>
          <a:p>
            <a:pPr marL="457200" indent="-457200" fontAlgn="b">
              <a:buAutoNum type="alphaUcPeriod"/>
            </a:pPr>
            <a:r>
              <a:rPr lang="en-US" sz="2400" dirty="0">
                <a:latin typeface="Times New Roman" pitchFamily="18" charset="0"/>
                <a:cs typeface="Times New Roman" pitchFamily="18" charset="0"/>
              </a:rPr>
              <a:t>5</a:t>
            </a:r>
          </a:p>
          <a:p>
            <a:pPr marL="457200" indent="-457200" fontAlgn="b">
              <a:buAutoNum type="alphaUcPeriod"/>
            </a:pPr>
            <a:r>
              <a:rPr lang="en-US" sz="2400" dirty="0">
                <a:latin typeface="Times New Roman" pitchFamily="18" charset="0"/>
                <a:cs typeface="Times New Roman" pitchFamily="18" charset="0"/>
              </a:rPr>
              <a:t>7</a:t>
            </a:r>
          </a:p>
          <a:p>
            <a:pPr marL="457200" indent="-457200" fontAlgn="b">
              <a:buAutoNum type="alphaUcPeriod"/>
            </a:pPr>
            <a:r>
              <a:rPr lang="en-US" sz="2400" dirty="0">
                <a:latin typeface="Times New Roman" pitchFamily="18" charset="0"/>
                <a:cs typeface="Times New Roman" pitchFamily="18" charset="0"/>
              </a:rPr>
              <a:t>1</a:t>
            </a:r>
          </a:p>
        </p:txBody>
      </p:sp>
      <p:pic>
        <p:nvPicPr>
          <p:cNvPr id="7" name="Picture 6">
            <a:extLst>
              <a:ext uri="{FF2B5EF4-FFF2-40B4-BE49-F238E27FC236}">
                <a16:creationId xmlns:a16="http://schemas.microsoft.com/office/drawing/2014/main" id="{A5978BCA-2FFF-435F-B87E-B2B61E68D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134654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2"/>
            <a:ext cx="11984559"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Andrew, Bill, Charles, David, Emma, Fabio, George and Henry are sitting on a square table and all are facing outside but not necessarily in the same order. Some are sitting at corners and some are sitting at the middle of the sides. Two of them likes ice-cream of Vanilla and Strawberry flavor.</a:t>
            </a:r>
          </a:p>
          <a:p>
            <a:r>
              <a:rPr lang="en-US" sz="2400" dirty="0">
                <a:latin typeface="Times New Roman" panose="02020603050405020304" pitchFamily="18" charset="0"/>
                <a:cs typeface="Times New Roman" panose="02020603050405020304" pitchFamily="18" charset="0"/>
              </a:rPr>
              <a:t>David sits at one of the corners but does not like any ice-cream. George sits immediate right of David. Bill sits opposite to Fabio who likes ice-cream but not Vanilla. Charles sits third to the left of Fabio. Andrew sits at one of the corners but Andrew is not the immediate neighbor of Emma and Fabio. Henry and Emma are immediate neighbors of each other. George does not like any of the ice-cream. Henry sits opposite to the one who like Vanilla ice-cream. Neither Bill nor Fabio sits at the corner.</a:t>
            </a:r>
          </a:p>
        </p:txBody>
      </p:sp>
      <p:sp>
        <p:nvSpPr>
          <p:cNvPr id="6" name="Rectangle 5"/>
          <p:cNvSpPr/>
          <p:nvPr/>
        </p:nvSpPr>
        <p:spPr>
          <a:xfrm>
            <a:off x="0" y="5056297"/>
            <a:ext cx="10925780" cy="830997"/>
          </a:xfrm>
          <a:prstGeom prst="rect">
            <a:avLst/>
          </a:prstGeom>
        </p:spPr>
        <p:txBody>
          <a:bodyPr wrap="square">
            <a:spAutoFit/>
          </a:bodyPr>
          <a:lstStyle/>
          <a:p>
            <a:pPr fontAlgn="b"/>
            <a:r>
              <a:rPr lang="en-US" sz="2400" b="1" dirty="0">
                <a:latin typeface="Times New Roman" panose="02020603050405020304" pitchFamily="18" charset="0"/>
                <a:cs typeface="Times New Roman" pitchFamily="18" charset="0"/>
              </a:rPr>
              <a:t>23. Who among the following like vanilla ice-cream?</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Andrew	B. Bill		C. Charles		D. David</a:t>
            </a:r>
          </a:p>
        </p:txBody>
      </p:sp>
      <p:pic>
        <p:nvPicPr>
          <p:cNvPr id="7" name="Picture 6">
            <a:extLst>
              <a:ext uri="{FF2B5EF4-FFF2-40B4-BE49-F238E27FC236}">
                <a16:creationId xmlns:a16="http://schemas.microsoft.com/office/drawing/2014/main" id="{5996E836-37A9-4405-A3B7-A2E738CAB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6135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2677656"/>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2" name="Rectangle 1"/>
          <p:cNvSpPr/>
          <p:nvPr/>
        </p:nvSpPr>
        <p:spPr>
          <a:xfrm>
            <a:off x="1396481" y="1484058"/>
            <a:ext cx="8829869" cy="101566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Linear Arrangement:</a:t>
            </a:r>
            <a:r>
              <a:rPr lang="en-US" sz="2000" dirty="0">
                <a:latin typeface="Times New Roman" panose="02020603050405020304" pitchFamily="18" charset="0"/>
                <a:cs typeface="Times New Roman" panose="02020603050405020304" pitchFamily="18" charset="0"/>
              </a:rPr>
              <a:t> Here the arrangement of the persons is linear i.e. you have to arrange them in a line. Here generally a single row of arrangement is formed.</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1026" name="Picture 2" descr="Series Alphabet Reaso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636" y="2991407"/>
            <a:ext cx="5143500" cy="819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ries Alphabet Reaso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636" y="4341681"/>
            <a:ext cx="5143500" cy="8191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EDD99EA-8135-4DD5-BF88-E8272C47BA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1924565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21160" y="725213"/>
            <a:ext cx="11984559"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Andrew, Bill, Charles, David, Emma, Fabio, George and Henry are sitting on a square table and all are facing outside but not necessarily in the same order. Some are sitting at corners and some are sitting at the middle of the sides. Two of them likes ice-cream of Vanilla and Strawberry flavor.</a:t>
            </a:r>
          </a:p>
          <a:p>
            <a:r>
              <a:rPr lang="en-US" sz="2400" dirty="0">
                <a:latin typeface="Times New Roman" panose="02020603050405020304" pitchFamily="18" charset="0"/>
                <a:cs typeface="Times New Roman" panose="02020603050405020304" pitchFamily="18" charset="0"/>
              </a:rPr>
              <a:t>David sits at one of the corners but does not like any ice-cream. George sits immediate right of David. Bill sits opposite to Fabio who likes ice-cream but not Vanilla. Charles sits third to the left of Fabio. Andrew sits at one of the corners but Andrew is not the immediate neighbor of Emma and Fabio. Henry and Emma are immediate neighbors of each other. George does not like any of the ice-cream. Henry sits opposite to the one who like Vanilla ice-cream. Neither Bill nor Fabio sits at the corner.</a:t>
            </a:r>
          </a:p>
        </p:txBody>
      </p:sp>
      <p:sp>
        <p:nvSpPr>
          <p:cNvPr id="6" name="Rectangle 5"/>
          <p:cNvSpPr/>
          <p:nvPr/>
        </p:nvSpPr>
        <p:spPr>
          <a:xfrm>
            <a:off x="0" y="5056297"/>
            <a:ext cx="11984559" cy="1200329"/>
          </a:xfrm>
          <a:prstGeom prst="rect">
            <a:avLst/>
          </a:prstGeom>
        </p:spPr>
        <p:txBody>
          <a:bodyPr wrap="square">
            <a:spAutoFit/>
          </a:bodyPr>
          <a:lstStyle/>
          <a:p>
            <a:pPr fontAlgn="b"/>
            <a:r>
              <a:rPr lang="en-US" sz="2400" b="1" dirty="0">
                <a:latin typeface="Times New Roman" panose="02020603050405020304" pitchFamily="18" charset="0"/>
                <a:cs typeface="Times New Roman" pitchFamily="18" charset="0"/>
              </a:rPr>
              <a:t>24. Four of the following five are alike in a certain way and so form a group. Find the one who does not belong to that group?</a:t>
            </a:r>
          </a:p>
          <a:p>
            <a:pPr fontAlgn="b"/>
            <a:r>
              <a:rPr lang="en-US" sz="2400" dirty="0">
                <a:latin typeface="Times New Roman" panose="02020603050405020304" pitchFamily="18" charset="0"/>
                <a:cs typeface="Times New Roman" panose="02020603050405020304" pitchFamily="18" charset="0"/>
              </a:rPr>
              <a:t>A. Andrew		B. Henry		C. Emma		D. David	   E. Charles</a:t>
            </a:r>
          </a:p>
        </p:txBody>
      </p:sp>
      <p:pic>
        <p:nvPicPr>
          <p:cNvPr id="7" name="Picture 6">
            <a:extLst>
              <a:ext uri="{FF2B5EF4-FFF2-40B4-BE49-F238E27FC236}">
                <a16:creationId xmlns:a16="http://schemas.microsoft.com/office/drawing/2014/main" id="{AF48E627-771D-4A5E-B7DF-64737578E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178967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5214"/>
            <a:ext cx="11984559"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Direction:</a:t>
            </a:r>
            <a:r>
              <a:rPr lang="en-US" sz="2400" dirty="0">
                <a:latin typeface="Times New Roman" panose="02020603050405020304" pitchFamily="18" charset="0"/>
                <a:cs typeface="Times New Roman" panose="02020603050405020304" pitchFamily="18" charset="0"/>
              </a:rPr>
              <a:t> Study the following information carefully and answer the questions. </a:t>
            </a:r>
          </a:p>
          <a:p>
            <a:r>
              <a:rPr lang="en-US" sz="2400" dirty="0">
                <a:latin typeface="Times New Roman" panose="02020603050405020304" pitchFamily="18" charset="0"/>
                <a:cs typeface="Times New Roman" panose="02020603050405020304" pitchFamily="18" charset="0"/>
              </a:rPr>
              <a:t>Eight persons Andrew, Bill, Charles, David, Emma, Fabio, George and Henry are sitting on a square table and all are facing outside but not necessarily in the same order. Some are sitting at corners and some are sitting at the middle of the sides. Two of them likes ice-cream of Vanilla and Strawberry flavor.</a:t>
            </a:r>
          </a:p>
          <a:p>
            <a:r>
              <a:rPr lang="en-US" sz="2400" dirty="0">
                <a:latin typeface="Times New Roman" panose="02020603050405020304" pitchFamily="18" charset="0"/>
                <a:cs typeface="Times New Roman" panose="02020603050405020304" pitchFamily="18" charset="0"/>
              </a:rPr>
              <a:t>David sits at one of the corners but does not like any ice-cream. George sits immediate right of David. Bill sits opposite to Fabio who likes ice-cream but not Vanilla. Charles sits third to the left of Fabio. Andrew sits at one of the corners but Andrew is not the immediate neighbor of Emma and Fabio. Henry and Emma are immediate neighbors of each other. George does not like any of the ice-cream. Henry sits opposite to the one who like Vanilla ice-cream. Neither Bill nor Fabio sits at the corner.</a:t>
            </a:r>
          </a:p>
        </p:txBody>
      </p:sp>
      <p:sp>
        <p:nvSpPr>
          <p:cNvPr id="6" name="Rectangle 5"/>
          <p:cNvSpPr/>
          <p:nvPr/>
        </p:nvSpPr>
        <p:spPr>
          <a:xfrm>
            <a:off x="0" y="5056297"/>
            <a:ext cx="10925780" cy="830997"/>
          </a:xfrm>
          <a:prstGeom prst="rect">
            <a:avLst/>
          </a:prstGeom>
        </p:spPr>
        <p:txBody>
          <a:bodyPr wrap="square">
            <a:spAutoFit/>
          </a:bodyPr>
          <a:lstStyle/>
          <a:p>
            <a:pPr fontAlgn="b"/>
            <a:r>
              <a:rPr lang="en-US" sz="2400" b="1" dirty="0">
                <a:latin typeface="Times New Roman" pitchFamily="18" charset="0"/>
                <a:cs typeface="Times New Roman" pitchFamily="18" charset="0"/>
              </a:rPr>
              <a:t>25. Who among the following sits exactly between George and Bill?</a:t>
            </a:r>
            <a:endParaRPr lang="en-US" sz="2400" dirty="0">
              <a:latin typeface="Times New Roman" pitchFamily="18" charset="0"/>
              <a:cs typeface="Times New Roman" pitchFamily="18" charset="0"/>
            </a:endParaRPr>
          </a:p>
          <a:p>
            <a:pPr fontAlgn="b"/>
            <a:r>
              <a:rPr lang="en-US" sz="2400" dirty="0">
                <a:latin typeface="Times New Roman" pitchFamily="18" charset="0"/>
                <a:cs typeface="Times New Roman" pitchFamily="18" charset="0"/>
              </a:rPr>
              <a:t>A. Andrew		B. Bill		C. Charles		D. Henry</a:t>
            </a:r>
          </a:p>
        </p:txBody>
      </p:sp>
      <p:pic>
        <p:nvPicPr>
          <p:cNvPr id="7" name="Picture 6">
            <a:extLst>
              <a:ext uri="{FF2B5EF4-FFF2-40B4-BE49-F238E27FC236}">
                <a16:creationId xmlns:a16="http://schemas.microsoft.com/office/drawing/2014/main" id="{731CAFBC-B667-4619-88DB-B7531D5CF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569776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32</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pic>
        <p:nvPicPr>
          <p:cNvPr id="4" name="Picture 3">
            <a:extLst>
              <a:ext uri="{FF2B5EF4-FFF2-40B4-BE49-F238E27FC236}">
                <a16:creationId xmlns:a16="http://schemas.microsoft.com/office/drawing/2014/main" id="{5705DBAB-C4B7-4DEE-9B9E-EB82875DE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76186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6370975"/>
          </a:xfrm>
          <a:prstGeom prst="rect">
            <a:avLst/>
          </a:prstGeom>
        </p:spPr>
        <p:txBody>
          <a:bodyPr wrap="square">
            <a:spAutoFit/>
          </a:bodyPr>
          <a:lstStyle/>
          <a:p>
            <a:r>
              <a:rPr lang="en-US" sz="2400" dirty="0">
                <a:latin typeface="Times New Roman" pitchFamily="18" charset="0"/>
                <a:cs typeface="Times New Roman" pitchFamily="18" charset="0"/>
              </a:rPr>
              <a:t>A, B, C, D, E, F and G are sitting in a row facing North :  </a:t>
            </a:r>
          </a:p>
          <a:p>
            <a:r>
              <a:rPr lang="en-US" sz="2400" dirty="0">
                <a:latin typeface="Times New Roman" pitchFamily="18" charset="0"/>
                <a:cs typeface="Times New Roman" pitchFamily="18" charset="0"/>
              </a:rPr>
              <a:t>1) F is to the immediate right of E.  </a:t>
            </a:r>
          </a:p>
          <a:p>
            <a:r>
              <a:rPr lang="en-US" sz="2400" dirty="0">
                <a:latin typeface="Times New Roman" pitchFamily="18" charset="0"/>
                <a:cs typeface="Times New Roman" pitchFamily="18" charset="0"/>
              </a:rPr>
              <a:t>2) E is 4th to the right of G.  </a:t>
            </a:r>
          </a:p>
          <a:p>
            <a:r>
              <a:rPr lang="en-US" sz="2400" dirty="0">
                <a:latin typeface="Times New Roman" pitchFamily="18" charset="0"/>
                <a:cs typeface="Times New Roman" pitchFamily="18" charset="0"/>
              </a:rPr>
              <a:t>3) C is the neighbour of B and D.  </a:t>
            </a:r>
          </a:p>
          <a:p>
            <a:r>
              <a:rPr lang="en-US" sz="2400" dirty="0">
                <a:latin typeface="Times New Roman" pitchFamily="18" charset="0"/>
                <a:cs typeface="Times New Roman" pitchFamily="18" charset="0"/>
              </a:rPr>
              <a:t>4) Person who is third to the left of D is at one of ends.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1. What is the position of A ? </a:t>
            </a:r>
          </a:p>
          <a:p>
            <a:r>
              <a:rPr lang="en-US" sz="2400" dirty="0">
                <a:latin typeface="Times New Roman" pitchFamily="18" charset="0"/>
                <a:cs typeface="Times New Roman" pitchFamily="18" charset="0"/>
              </a:rPr>
              <a:t>A. Between E and D </a:t>
            </a:r>
          </a:p>
          <a:p>
            <a:r>
              <a:rPr lang="en-US" sz="2400" dirty="0">
                <a:latin typeface="Times New Roman" pitchFamily="18" charset="0"/>
                <a:cs typeface="Times New Roman" pitchFamily="18" charset="0"/>
              </a:rPr>
              <a:t>B. Extreme left </a:t>
            </a:r>
          </a:p>
          <a:p>
            <a:r>
              <a:rPr lang="en-US" sz="2400" dirty="0">
                <a:latin typeface="Times New Roman" pitchFamily="18" charset="0"/>
                <a:cs typeface="Times New Roman" pitchFamily="18" charset="0"/>
              </a:rPr>
              <a:t>C. Centre </a:t>
            </a:r>
          </a:p>
          <a:p>
            <a:r>
              <a:rPr lang="en-US" sz="2400" dirty="0">
                <a:latin typeface="Times New Roman" pitchFamily="18" charset="0"/>
                <a:cs typeface="Times New Roman" pitchFamily="18" charset="0"/>
              </a:rPr>
              <a:t>D. Extreme right</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DB5B361-3BB2-4D37-860C-389847B51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7934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4893647"/>
          </a:xfrm>
          <a:prstGeom prst="rect">
            <a:avLst/>
          </a:prstGeom>
        </p:spPr>
        <p:txBody>
          <a:bodyPr wrap="square">
            <a:spAutoFit/>
          </a:bodyPr>
          <a:lstStyle/>
          <a:p>
            <a:r>
              <a:rPr lang="en-US" sz="2400" dirty="0">
                <a:latin typeface="Times New Roman" pitchFamily="18" charset="0"/>
                <a:cs typeface="Times New Roman" pitchFamily="18" charset="0"/>
              </a:rPr>
              <a:t>A, B, C, D, E, F and G are sitting in a row facing North :  </a:t>
            </a:r>
          </a:p>
          <a:p>
            <a:r>
              <a:rPr lang="en-US" sz="2400" dirty="0">
                <a:latin typeface="Times New Roman" pitchFamily="18" charset="0"/>
                <a:cs typeface="Times New Roman" pitchFamily="18" charset="0"/>
              </a:rPr>
              <a:t>1) F is to the immediate right of E.  </a:t>
            </a:r>
          </a:p>
          <a:p>
            <a:r>
              <a:rPr lang="en-US" sz="2400" dirty="0">
                <a:latin typeface="Times New Roman" pitchFamily="18" charset="0"/>
                <a:cs typeface="Times New Roman" pitchFamily="18" charset="0"/>
              </a:rPr>
              <a:t>2) E is 4th to the right of G.  </a:t>
            </a:r>
          </a:p>
          <a:p>
            <a:r>
              <a:rPr lang="en-US" sz="2400" dirty="0">
                <a:latin typeface="Times New Roman" pitchFamily="18" charset="0"/>
                <a:cs typeface="Times New Roman" pitchFamily="18" charset="0"/>
              </a:rPr>
              <a:t>3) C is the </a:t>
            </a:r>
            <a:r>
              <a:rPr lang="en-US" sz="2400" dirty="0" err="1">
                <a:latin typeface="Times New Roman" pitchFamily="18" charset="0"/>
                <a:cs typeface="Times New Roman" pitchFamily="18" charset="0"/>
              </a:rPr>
              <a:t>neighbour</a:t>
            </a:r>
            <a:r>
              <a:rPr lang="en-US" sz="2400" dirty="0">
                <a:latin typeface="Times New Roman" pitchFamily="18" charset="0"/>
                <a:cs typeface="Times New Roman" pitchFamily="18" charset="0"/>
              </a:rPr>
              <a:t> of B and D.  </a:t>
            </a:r>
          </a:p>
          <a:p>
            <a:r>
              <a:rPr lang="en-US" sz="2400" dirty="0">
                <a:latin typeface="Times New Roman" pitchFamily="18" charset="0"/>
                <a:cs typeface="Times New Roman" pitchFamily="18" charset="0"/>
              </a:rPr>
              <a:t>4) Person who is third to the left of D is at one of ends.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2.Which of the following statement is not true? </a:t>
            </a:r>
          </a:p>
          <a:p>
            <a:r>
              <a:rPr lang="en-US" sz="2400" dirty="0">
                <a:latin typeface="Times New Roman" pitchFamily="18" charset="0"/>
                <a:cs typeface="Times New Roman" pitchFamily="18" charset="0"/>
              </a:rPr>
              <a:t>A. E is to the immediate left of D </a:t>
            </a:r>
          </a:p>
          <a:p>
            <a:r>
              <a:rPr lang="en-US" sz="2400" dirty="0">
                <a:latin typeface="Times New Roman" pitchFamily="18" charset="0"/>
                <a:cs typeface="Times New Roman" pitchFamily="18" charset="0"/>
              </a:rPr>
              <a:t>B. A is at one of the ends </a:t>
            </a:r>
          </a:p>
          <a:p>
            <a:r>
              <a:rPr lang="en-US" sz="2400" dirty="0">
                <a:latin typeface="Times New Roman" pitchFamily="18" charset="0"/>
                <a:cs typeface="Times New Roman" pitchFamily="18" charset="0"/>
              </a:rPr>
              <a:t>C. G is to the immediate left of B </a:t>
            </a:r>
          </a:p>
          <a:p>
            <a:r>
              <a:rPr lang="en-US" sz="2400" dirty="0">
                <a:latin typeface="Times New Roman" pitchFamily="18" charset="0"/>
                <a:cs typeface="Times New Roman" pitchFamily="18" charset="0"/>
              </a:rPr>
              <a:t>D. F is second to the right of D</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DD14F43-2B8C-465E-8E28-3F9D9801F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7209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61076" cy="4893647"/>
          </a:xfrm>
          <a:prstGeom prst="rect">
            <a:avLst/>
          </a:prstGeom>
        </p:spPr>
        <p:txBody>
          <a:bodyPr wrap="square">
            <a:spAutoFit/>
          </a:bodyPr>
          <a:lstStyle/>
          <a:p>
            <a:r>
              <a:rPr lang="en-US" sz="2400" dirty="0">
                <a:latin typeface="Times New Roman" pitchFamily="18" charset="0"/>
                <a:cs typeface="Times New Roman" pitchFamily="18" charset="0"/>
              </a:rPr>
              <a:t>A, B, C, D, E, F and G are sitting in a row facing North :  </a:t>
            </a:r>
          </a:p>
          <a:p>
            <a:pPr marL="457200" indent="-457200">
              <a:buAutoNum type="arabicParenR"/>
            </a:pPr>
            <a:r>
              <a:rPr lang="en-US" sz="2400" dirty="0">
                <a:latin typeface="Times New Roman" pitchFamily="18" charset="0"/>
                <a:cs typeface="Times New Roman" pitchFamily="18" charset="0"/>
              </a:rPr>
              <a:t>F is to the immediate right of E.  </a:t>
            </a:r>
          </a:p>
          <a:p>
            <a:r>
              <a:rPr lang="en-US" sz="2400" dirty="0">
                <a:latin typeface="Times New Roman" pitchFamily="18" charset="0"/>
                <a:cs typeface="Times New Roman" pitchFamily="18" charset="0"/>
              </a:rPr>
              <a:t>2) E is 4th to the right of G.  </a:t>
            </a:r>
          </a:p>
          <a:p>
            <a:r>
              <a:rPr lang="en-US" sz="2400" dirty="0">
                <a:latin typeface="Times New Roman" pitchFamily="18" charset="0"/>
                <a:cs typeface="Times New Roman" pitchFamily="18" charset="0"/>
              </a:rPr>
              <a:t>3) C is the </a:t>
            </a:r>
            <a:r>
              <a:rPr lang="en-US" sz="2400" dirty="0" err="1">
                <a:latin typeface="Times New Roman" pitchFamily="18" charset="0"/>
                <a:cs typeface="Times New Roman" pitchFamily="18" charset="0"/>
              </a:rPr>
              <a:t>neighbour</a:t>
            </a:r>
            <a:r>
              <a:rPr lang="en-US" sz="2400" dirty="0">
                <a:latin typeface="Times New Roman" pitchFamily="18" charset="0"/>
                <a:cs typeface="Times New Roman" pitchFamily="18" charset="0"/>
              </a:rPr>
              <a:t> of B and D.  </a:t>
            </a:r>
          </a:p>
          <a:p>
            <a:r>
              <a:rPr lang="en-US" sz="2400" dirty="0">
                <a:latin typeface="Times New Roman" pitchFamily="18" charset="0"/>
                <a:cs typeface="Times New Roman" pitchFamily="18" charset="0"/>
              </a:rPr>
              <a:t>4) Person who is third to the left of D is at one of ends.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3. Who are the neighbours of B ?</a:t>
            </a:r>
          </a:p>
          <a:p>
            <a:r>
              <a:rPr lang="en-US" sz="2400" dirty="0">
                <a:latin typeface="Times New Roman" pitchFamily="18" charset="0"/>
                <a:cs typeface="Times New Roman" pitchFamily="18" charset="0"/>
              </a:rPr>
              <a:t>A. C and D </a:t>
            </a:r>
          </a:p>
          <a:p>
            <a:r>
              <a:rPr lang="en-US" sz="2400" dirty="0">
                <a:latin typeface="Times New Roman" pitchFamily="18" charset="0"/>
                <a:cs typeface="Times New Roman" pitchFamily="18" charset="0"/>
              </a:rPr>
              <a:t>B. C and G </a:t>
            </a:r>
          </a:p>
          <a:p>
            <a:r>
              <a:rPr lang="en-US" sz="2400" dirty="0">
                <a:latin typeface="Times New Roman" pitchFamily="18" charset="0"/>
                <a:cs typeface="Times New Roman" pitchFamily="18" charset="0"/>
              </a:rPr>
              <a:t>C. G and F </a:t>
            </a:r>
          </a:p>
          <a:p>
            <a:r>
              <a:rPr lang="en-US" sz="2400" dirty="0">
                <a:latin typeface="Times New Roman" pitchFamily="18" charset="0"/>
                <a:cs typeface="Times New Roman" pitchFamily="18" charset="0"/>
              </a:rPr>
              <a:t>D. C and E</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67135097-8AD0-4099-971E-FD771542C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64204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693683"/>
            <a:ext cx="11761076" cy="4893647"/>
          </a:xfrm>
          <a:prstGeom prst="rect">
            <a:avLst/>
          </a:prstGeom>
        </p:spPr>
        <p:txBody>
          <a:bodyPr wrap="square">
            <a:spAutoFit/>
          </a:bodyPr>
          <a:lstStyle/>
          <a:p>
            <a:r>
              <a:rPr lang="en-US" sz="2400" dirty="0">
                <a:latin typeface="Times New Roman" pitchFamily="18" charset="0"/>
                <a:cs typeface="Times New Roman" pitchFamily="18" charset="0"/>
              </a:rPr>
              <a:t>A, B, C, D, E, F and G are sitting in a row facing North :  </a:t>
            </a:r>
          </a:p>
          <a:p>
            <a:pPr marL="457200" indent="-457200">
              <a:buAutoNum type="arabicParenR"/>
            </a:pPr>
            <a:r>
              <a:rPr lang="en-US" sz="2400" dirty="0">
                <a:latin typeface="Times New Roman" pitchFamily="18" charset="0"/>
                <a:cs typeface="Times New Roman" pitchFamily="18" charset="0"/>
              </a:rPr>
              <a:t>F is to the immediate right of E.  </a:t>
            </a:r>
          </a:p>
          <a:p>
            <a:r>
              <a:rPr lang="en-US" sz="2400" dirty="0">
                <a:latin typeface="Times New Roman" pitchFamily="18" charset="0"/>
                <a:cs typeface="Times New Roman" pitchFamily="18" charset="0"/>
              </a:rPr>
              <a:t>2) E is 4th to the right of G.  </a:t>
            </a:r>
          </a:p>
          <a:p>
            <a:r>
              <a:rPr lang="en-US" sz="2400" dirty="0">
                <a:latin typeface="Times New Roman" pitchFamily="18" charset="0"/>
                <a:cs typeface="Times New Roman" pitchFamily="18" charset="0"/>
              </a:rPr>
              <a:t>3) C is the </a:t>
            </a:r>
            <a:r>
              <a:rPr lang="en-US" sz="2400" dirty="0" err="1">
                <a:latin typeface="Times New Roman" pitchFamily="18" charset="0"/>
                <a:cs typeface="Times New Roman" pitchFamily="18" charset="0"/>
              </a:rPr>
              <a:t>neighbour</a:t>
            </a:r>
            <a:r>
              <a:rPr lang="en-US" sz="2400" dirty="0">
                <a:latin typeface="Times New Roman" pitchFamily="18" charset="0"/>
                <a:cs typeface="Times New Roman" pitchFamily="18" charset="0"/>
              </a:rPr>
              <a:t> of B and D.  </a:t>
            </a:r>
          </a:p>
          <a:p>
            <a:r>
              <a:rPr lang="en-US" sz="2400" dirty="0">
                <a:latin typeface="Times New Roman" pitchFamily="18" charset="0"/>
                <a:cs typeface="Times New Roman" pitchFamily="18" charset="0"/>
              </a:rPr>
              <a:t>4) Person who is third to the left of D is at one of ends.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4.Who are to the left of C ? </a:t>
            </a:r>
          </a:p>
          <a:p>
            <a:r>
              <a:rPr lang="en-US" sz="2400" dirty="0">
                <a:latin typeface="Times New Roman" pitchFamily="18" charset="0"/>
                <a:cs typeface="Times New Roman" pitchFamily="18" charset="0"/>
              </a:rPr>
              <a:t>A. Only B </a:t>
            </a:r>
          </a:p>
          <a:p>
            <a:r>
              <a:rPr lang="en-US" sz="2400" dirty="0">
                <a:latin typeface="Times New Roman" pitchFamily="18" charset="0"/>
                <a:cs typeface="Times New Roman" pitchFamily="18" charset="0"/>
              </a:rPr>
              <a:t>B. G, B and D </a:t>
            </a:r>
          </a:p>
          <a:p>
            <a:r>
              <a:rPr lang="en-US" sz="2400" dirty="0">
                <a:latin typeface="Times New Roman" pitchFamily="18" charset="0"/>
                <a:cs typeface="Times New Roman" pitchFamily="18" charset="0"/>
              </a:rPr>
              <a:t>C. G and B </a:t>
            </a:r>
          </a:p>
          <a:p>
            <a:r>
              <a:rPr lang="en-US" sz="2400" dirty="0">
                <a:latin typeface="Times New Roman" pitchFamily="18" charset="0"/>
                <a:cs typeface="Times New Roman" pitchFamily="18" charset="0"/>
              </a:rPr>
              <a:t>D. D, E, F and A</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3392AF76-BB3F-45F7-81BE-1E9D2F389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399926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0" y="723327"/>
            <a:ext cx="11745310" cy="2677656"/>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2" name="Rectangle 1"/>
          <p:cNvSpPr/>
          <p:nvPr/>
        </p:nvSpPr>
        <p:spPr>
          <a:xfrm>
            <a:off x="1396481" y="1484058"/>
            <a:ext cx="8829869" cy="101566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Double row arrangement:</a:t>
            </a:r>
            <a:r>
              <a:rPr lang="en-US" sz="2000" dirty="0">
                <a:latin typeface="Times New Roman" panose="02020603050405020304" pitchFamily="18" charset="0"/>
                <a:cs typeface="Times New Roman" panose="02020603050405020304" pitchFamily="18" charset="0"/>
              </a:rPr>
              <a:t> In these questions, there will be two groups of persons. You have to arrange one group in one row and the other group in other row. The persons in these rows normally face each other.</a:t>
            </a:r>
          </a:p>
        </p:txBody>
      </p:sp>
      <p:pic>
        <p:nvPicPr>
          <p:cNvPr id="6" name="Picture 5">
            <a:extLst>
              <a:ext uri="{FF2B5EF4-FFF2-40B4-BE49-F238E27FC236}">
                <a16:creationId xmlns:a16="http://schemas.microsoft.com/office/drawing/2014/main" id="{1CC0E392-43B9-42A8-A8E8-E51F85566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411610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461665"/>
          </a:xfrm>
          <a:prstGeom prst="rect">
            <a:avLst/>
          </a:prstGeom>
        </p:spPr>
        <p:txBody>
          <a:bodyPr wrap="square">
            <a:spAutoFit/>
          </a:bodyPr>
          <a:lstStyle/>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Seating Arrangements</a:t>
            </a:r>
          </a:p>
        </p:txBody>
      </p:sp>
      <p:sp>
        <p:nvSpPr>
          <p:cNvPr id="5" name="Rectangle 4"/>
          <p:cNvSpPr/>
          <p:nvPr/>
        </p:nvSpPr>
        <p:spPr>
          <a:xfrm>
            <a:off x="189186" y="693683"/>
            <a:ext cx="11761076" cy="1200329"/>
          </a:xfrm>
          <a:prstGeom prst="rect">
            <a:avLst/>
          </a:prstGeom>
        </p:spPr>
        <p:txBody>
          <a:bodyPr wrap="square">
            <a:spAutoFit/>
          </a:bodyPr>
          <a:lstStyle/>
          <a:p>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6" name="Rectangle 5"/>
          <p:cNvSpPr/>
          <p:nvPr/>
        </p:nvSpPr>
        <p:spPr>
          <a:xfrm>
            <a:off x="0" y="725214"/>
            <a:ext cx="11761076" cy="6524863"/>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Direction:</a:t>
            </a:r>
            <a:r>
              <a:rPr lang="en-US" sz="2200" dirty="0">
                <a:latin typeface="Times New Roman" panose="02020603050405020304" pitchFamily="18" charset="0"/>
                <a:cs typeface="Times New Roman" panose="02020603050405020304" pitchFamily="18" charset="0"/>
              </a:rPr>
              <a:t> Study the following information carefully and answer the questions.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 are 10 persons D, E, F, G, H, I, J, K, L and M sitting in two rows (5 persons in each row). Half of them are Indians and Half of them are Americans. The two rows are facing each other (North and South). No Indian sits next to or opposite to another Indian.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K sits at the left corner of the north facing row. K is a American. 2 people sit between L and F. G sits at the center in the south facing row. M sits opposite to the neighbor of I. M is facing south. M and I do not sit at the end. H sits opposite to the person who is next to D. H is facing north. H is a Indian. No one is sitting to the right of D. L is American. E is a Indian. M is an American.</a:t>
            </a:r>
          </a:p>
          <a:p>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5. Who among the following in pairs sit opposite each other?</a:t>
            </a:r>
          </a:p>
          <a:p>
            <a:pPr marL="457200" indent="-457200">
              <a:buAutoNum type="alphaUcPeriod"/>
            </a:pPr>
            <a:r>
              <a:rPr lang="en-US" sz="2200" dirty="0">
                <a:latin typeface="Times New Roman" panose="02020603050405020304" pitchFamily="18" charset="0"/>
                <a:cs typeface="Times New Roman" panose="02020603050405020304" pitchFamily="18" charset="0"/>
              </a:rPr>
              <a:t>E, L</a:t>
            </a:r>
          </a:p>
          <a:p>
            <a:pPr marL="457200" indent="-457200">
              <a:buAutoNum type="alphaUcPeriod"/>
            </a:pPr>
            <a:r>
              <a:rPr lang="en-US" sz="2200" dirty="0">
                <a:latin typeface="Times New Roman" panose="02020603050405020304" pitchFamily="18" charset="0"/>
                <a:cs typeface="Times New Roman" panose="02020603050405020304" pitchFamily="18" charset="0"/>
              </a:rPr>
              <a:t>H, M</a:t>
            </a:r>
          </a:p>
          <a:p>
            <a:pPr marL="457200" indent="-457200">
              <a:buAutoNum type="alphaUcPeriod"/>
            </a:pPr>
            <a:r>
              <a:rPr lang="en-US" sz="2200" dirty="0">
                <a:latin typeface="Times New Roman" panose="02020603050405020304" pitchFamily="18" charset="0"/>
                <a:cs typeface="Times New Roman" panose="02020603050405020304" pitchFamily="18" charset="0"/>
              </a:rPr>
              <a:t>D, J</a:t>
            </a:r>
          </a:p>
          <a:p>
            <a:pPr marL="457200" indent="-457200">
              <a:buAutoNum type="alphaUcPeriod"/>
            </a:pPr>
            <a:r>
              <a:rPr lang="en-US" sz="2200" dirty="0">
                <a:latin typeface="Times New Roman" panose="02020603050405020304" pitchFamily="18" charset="0"/>
                <a:cs typeface="Times New Roman" panose="02020603050405020304" pitchFamily="18" charset="0"/>
              </a:rPr>
              <a:t>G, I</a:t>
            </a:r>
          </a:p>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A222F0-A8FF-4AAB-9E1B-CF1A47DF5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9514" y="11430"/>
            <a:ext cx="1382486" cy="448975"/>
          </a:xfrm>
          <a:prstGeom prst="rect">
            <a:avLst/>
          </a:prstGeom>
        </p:spPr>
      </p:pic>
    </p:spTree>
    <p:extLst>
      <p:ext uri="{BB962C8B-B14F-4D97-AF65-F5344CB8AC3E}">
        <p14:creationId xmlns:p14="http://schemas.microsoft.com/office/powerpoint/2010/main" val="231703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1929</TotalTime>
  <Words>4650</Words>
  <Application>Microsoft Office PowerPoint</Application>
  <PresentationFormat>Widescreen</PresentationFormat>
  <Paragraphs>354</Paragraphs>
  <Slides>32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Century Gothic</vt:lpstr>
      <vt:lpstr>Courier New</vt:lpstr>
      <vt:lpstr>Palatino Linotype</vt:lpstr>
      <vt:lpstr>Times New Roman</vt:lpstr>
      <vt:lpstr>Executive</vt:lpstr>
      <vt:lpstr>Seating Arrangements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Kamal Deep</cp:lastModifiedBy>
  <cp:revision>517</cp:revision>
  <dcterms:created xsi:type="dcterms:W3CDTF">2017-07-13T07:57:18Z</dcterms:created>
  <dcterms:modified xsi:type="dcterms:W3CDTF">2022-10-04T08:52:01Z</dcterms:modified>
</cp:coreProperties>
</file>