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7"/>
  </p:notesMasterIdLst>
  <p:sldIdLst>
    <p:sldId id="256"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00" r:id="rId26"/>
    <p:sldId id="288" r:id="rId27"/>
    <p:sldId id="290" r:id="rId28"/>
    <p:sldId id="291" r:id="rId29"/>
    <p:sldId id="292" r:id="rId30"/>
    <p:sldId id="299" r:id="rId31"/>
    <p:sldId id="257" r:id="rId32"/>
    <p:sldId id="258" r:id="rId33"/>
    <p:sldId id="259" r:id="rId34"/>
    <p:sldId id="260" r:id="rId35"/>
    <p:sldId id="261" r:id="rId36"/>
    <p:sldId id="271" r:id="rId37"/>
    <p:sldId id="272" r:id="rId38"/>
    <p:sldId id="273" r:id="rId39"/>
    <p:sldId id="274" r:id="rId40"/>
    <p:sldId id="276" r:id="rId41"/>
    <p:sldId id="277" r:id="rId42"/>
    <p:sldId id="278" r:id="rId43"/>
    <p:sldId id="279" r:id="rId44"/>
    <p:sldId id="280" r:id="rId45"/>
    <p:sldId id="287" r:id="rId46"/>
  </p:sldIdLst>
  <p:sldSz cx="12192000" cy="6858000"/>
  <p:notesSz cx="6858000" cy="9144000"/>
  <p:embeddedFontLst>
    <p:embeddedFont>
      <p:font typeface="Palatino Linotype" panose="02040502050505030304" pitchFamily="18" charset="0"/>
      <p:regular r:id="rId48"/>
      <p:bold r:id="rId49"/>
      <p:italic r:id="rId50"/>
      <p:boldItalic r:id="rId51"/>
    </p:embeddedFont>
    <p:embeddedFont>
      <p:font typeface="Tahoma" panose="020B0604030504040204" pitchFamily="34" charset="0"/>
      <p:regular r:id="rId52"/>
      <p:bold r:id="rId53"/>
    </p:embeddedFont>
    <p:embeddedFont>
      <p:font typeface="Calibri" panose="020F0502020204030204" pitchFamily="34" charset="0"/>
      <p:regular r:id="rId54"/>
      <p:bold r:id="rId55"/>
      <p:italic r:id="rId56"/>
      <p:boldItalic r:id="rId57"/>
    </p:embeddedFont>
    <p:embeddedFont>
      <p:font typeface="Cambria" panose="02040503050406030204" pitchFamily="18" charset="0"/>
      <p:regular r:id="rId58"/>
      <p:bold r:id="rId59"/>
      <p:italic r:id="rId60"/>
      <p:boldItalic r:id="rId61"/>
    </p:embeddedFont>
    <p:embeddedFont>
      <p:font typeface="Century Gothic" panose="020B050202020202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hbGABKmTriQzWbvNsO2xNYCwMw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1" autoAdjust="0"/>
    <p:restoredTop sz="75636" autoAdjust="0"/>
  </p:normalViewPr>
  <p:slideViewPr>
    <p:cSldViewPr snapToGrid="0">
      <p:cViewPr varScale="1">
        <p:scale>
          <a:sx n="55" d="100"/>
          <a:sy n="55" d="100"/>
        </p:scale>
        <p:origin x="145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66"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1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873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0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Easy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96304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4556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0" i="0" dirty="0">
                <a:solidFill>
                  <a:srgbClr val="212529"/>
                </a:solidFill>
                <a:effectLst/>
                <a:latin typeface="-apple-system"/>
              </a:rPr>
              <a:t>70 + 80 – 100 = </a:t>
            </a:r>
            <a:r>
              <a:rPr lang="en-IN" b="1" i="0" dirty="0">
                <a:solidFill>
                  <a:srgbClr val="212529"/>
                </a:solidFill>
                <a:effectLst/>
                <a:latin typeface="-apple-system"/>
              </a:rPr>
              <a:t>50 %</a:t>
            </a:r>
          </a:p>
          <a:p>
            <a:r>
              <a:rPr lang="en-IN" b="1" i="0" dirty="0">
                <a:solidFill>
                  <a:srgbClr val="212529"/>
                </a:solidFill>
                <a:effectLst/>
                <a:latin typeface="-apple-system"/>
              </a:rPr>
              <a:t>Easy (Compulsory)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935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212529"/>
                </a:solidFill>
                <a:effectLst/>
                <a:latin typeface="-apple-system"/>
              </a:rPr>
              <a:t>Easy (Compulsory) </a:t>
            </a:r>
          </a:p>
          <a:p>
            <a:pPr algn="l"/>
            <a:r>
              <a:rPr lang="en-US" b="0" i="0" dirty="0">
                <a:solidFill>
                  <a:srgbClr val="212529"/>
                </a:solidFill>
                <a:effectLst/>
                <a:latin typeface="-apple-system"/>
              </a:rPr>
              <a:t>Least % of people who like both Tea and Coffee = 70 + 80 – 100 = 50 %</a:t>
            </a:r>
          </a:p>
          <a:p>
            <a:pPr algn="l"/>
            <a:r>
              <a:rPr lang="en-US" b="0" i="0" dirty="0">
                <a:solidFill>
                  <a:srgbClr val="212529"/>
                </a:solidFill>
                <a:effectLst/>
                <a:latin typeface="-apple-system"/>
              </a:rPr>
              <a:t>Least % of people who like Tea, Coffee and Milk = 50 + 85 – 100 = </a:t>
            </a:r>
            <a:r>
              <a:rPr lang="en-US" b="1" i="0" dirty="0">
                <a:solidFill>
                  <a:srgbClr val="212529"/>
                </a:solidFill>
                <a:effectLst/>
                <a:latin typeface="-apple-system"/>
              </a:rPr>
              <a:t>35%</a:t>
            </a:r>
            <a:endParaRPr lang="en-US" b="0" i="0" dirty="0">
              <a:solidFill>
                <a:srgbClr val="212529"/>
              </a:solidFill>
              <a:effectLst/>
              <a:latin typeface="-apple-system"/>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547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212529"/>
                </a:solidFill>
                <a:effectLst/>
                <a:latin typeface="-apple-system"/>
              </a:rPr>
              <a:t>Easy (Compulsory)</a:t>
            </a:r>
          </a:p>
          <a:p>
            <a:r>
              <a:rPr lang="en-US" b="0" i="0" dirty="0">
                <a:solidFill>
                  <a:srgbClr val="212529"/>
                </a:solidFill>
                <a:effectLst/>
                <a:latin typeface="-apple-system"/>
              </a:rPr>
              <a:t>Least % of people who like all six = 70+80+85+90+95+98 – (6-1)*100 = </a:t>
            </a:r>
            <a:r>
              <a:rPr lang="en-US" b="1" i="0" dirty="0">
                <a:solidFill>
                  <a:srgbClr val="212529"/>
                </a:solidFill>
                <a:effectLst/>
                <a:latin typeface="-apple-system"/>
              </a:rPr>
              <a:t>18%</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1970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A4A4A"/>
                </a:solidFill>
                <a:effectLst/>
                <a:latin typeface="Lato"/>
              </a:rPr>
              <a:t>Easy (Compulsory)</a:t>
            </a:r>
          </a:p>
          <a:p>
            <a:pPr algn="l"/>
            <a:r>
              <a:rPr lang="en-US" b="0" i="0" dirty="0">
                <a:solidFill>
                  <a:srgbClr val="4A4A4A"/>
                </a:solidFill>
                <a:effectLst/>
                <a:latin typeface="Lato"/>
              </a:rPr>
              <a:t>Option A</a:t>
            </a:r>
          </a:p>
          <a:p>
            <a:pPr algn="l"/>
            <a:r>
              <a:rPr lang="en-US" b="0" i="0" dirty="0">
                <a:solidFill>
                  <a:srgbClr val="4A4A4A"/>
                </a:solidFill>
                <a:effectLst/>
                <a:latin typeface="Lato"/>
              </a:rPr>
              <a:t>We know that (A U B) = A + B – (A n B), where (A U B) represents the set of people who have enrolled for at least one of the two subjects Math or Economics and (A n B) represents the set of people who have enrolled for both the subjects Math and Economics.</a:t>
            </a:r>
          </a:p>
          <a:p>
            <a:pPr algn="l"/>
            <a:r>
              <a:rPr lang="en-US" b="1" i="0" dirty="0">
                <a:solidFill>
                  <a:srgbClr val="4A4A4A"/>
                </a:solidFill>
                <a:effectLst/>
                <a:latin typeface="Lato"/>
              </a:rPr>
              <a:t>Note</a:t>
            </a:r>
            <a:r>
              <a:rPr lang="en-US" b="0" i="0" dirty="0">
                <a:solidFill>
                  <a:srgbClr val="4A4A4A"/>
                </a:solidFill>
                <a:effectLst/>
                <a:latin typeface="Lato"/>
              </a:rPr>
              <a:t/>
            </a:r>
            <a:br>
              <a:rPr lang="en-US" b="0" i="0" dirty="0">
                <a:solidFill>
                  <a:srgbClr val="4A4A4A"/>
                </a:solidFill>
                <a:effectLst/>
                <a:latin typeface="Lato"/>
              </a:rPr>
            </a:br>
            <a:r>
              <a:rPr lang="en-US" b="0" i="0" dirty="0">
                <a:solidFill>
                  <a:srgbClr val="4A4A4A"/>
                </a:solidFill>
                <a:effectLst/>
                <a:latin typeface="Lato"/>
              </a:rPr>
              <a:t>(A U B) = A + B – (A n B) =&gt; (A U B) = 40 + 70 – 15 = 95%</a:t>
            </a:r>
          </a:p>
          <a:p>
            <a:pPr algn="l"/>
            <a:r>
              <a:rPr lang="en-US" b="0" i="0" dirty="0">
                <a:solidFill>
                  <a:srgbClr val="4A4A4A"/>
                </a:solidFill>
                <a:effectLst/>
                <a:latin typeface="Lato"/>
              </a:rPr>
              <a:t>That is 95% of the students have enrolled for at least one of the two subjects Math or Economics.</a:t>
            </a:r>
            <a:br>
              <a:rPr lang="en-US" b="0" i="0" dirty="0">
                <a:solidFill>
                  <a:srgbClr val="4A4A4A"/>
                </a:solidFill>
                <a:effectLst/>
                <a:latin typeface="Lato"/>
              </a:rPr>
            </a:br>
            <a:r>
              <a:rPr lang="en-US" b="0" i="0" dirty="0">
                <a:solidFill>
                  <a:srgbClr val="4A4A4A"/>
                </a:solidFill>
                <a:effectLst/>
                <a:latin typeface="Lato"/>
              </a:rPr>
              <a:t>Therefore, the balance (100 – 95)% = 5% of the students have not enrolled for either of the two subjects.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433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0" i="0" dirty="0">
                <a:solidFill>
                  <a:srgbClr val="333333"/>
                </a:solidFill>
                <a:effectLst/>
                <a:latin typeface="Tahoma" panose="020B0604030504040204" pitchFamily="34" charset="0"/>
              </a:rPr>
              <a:t>Moderate (Compulsory)</a:t>
            </a:r>
          </a:p>
          <a:p>
            <a:r>
              <a:rPr lang="en-US" b="0" i="0" dirty="0">
                <a:solidFill>
                  <a:srgbClr val="333333"/>
                </a:solidFill>
                <a:effectLst/>
                <a:latin typeface="Tahoma" panose="020B0604030504040204" pitchFamily="34" charset="0"/>
              </a:rPr>
              <a:t>We need to find out the number of students who took at least one of the three subjects and subtract that number from the overall 120 to get the number of students who did not opt for any of the three subjects.</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Number of students who took at least one of the three subjects can be found by finding out A U B U C, where A is the set of those who took Physics, B the set of those who took Chemistry and C the set of those who opted for Math.</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Now, AUBUC = A + B + C - (A n B + B n C + C n A) + (A n B n C)</a:t>
            </a:r>
            <a:r>
              <a:rPr lang="en-US" dirty="0"/>
              <a:t/>
            </a:r>
            <a:br>
              <a:rPr lang="en-US" dirty="0"/>
            </a:br>
            <a:r>
              <a:rPr lang="en-US" b="0" i="0" dirty="0">
                <a:solidFill>
                  <a:srgbClr val="333333"/>
                </a:solidFill>
                <a:effectLst/>
                <a:latin typeface="Tahoma" panose="020B0604030504040204" pitchFamily="34" charset="0"/>
              </a:rPr>
              <a:t>A is the set of those who opted for Physics = 120/2 = 60 students</a:t>
            </a:r>
            <a:r>
              <a:rPr lang="en-US" dirty="0"/>
              <a:t/>
            </a:r>
            <a:br>
              <a:rPr lang="en-US" dirty="0"/>
            </a:br>
            <a:r>
              <a:rPr lang="en-US" b="0" i="0" dirty="0">
                <a:solidFill>
                  <a:srgbClr val="333333"/>
                </a:solidFill>
                <a:effectLst/>
                <a:latin typeface="Tahoma" panose="020B0604030504040204" pitchFamily="34" charset="0"/>
              </a:rPr>
              <a:t>B is the set of those who opted for Chemistry = 120/5 = 24</a:t>
            </a:r>
            <a:r>
              <a:rPr lang="en-US" dirty="0"/>
              <a:t/>
            </a:r>
            <a:br>
              <a:rPr lang="en-US" dirty="0"/>
            </a:br>
            <a:r>
              <a:rPr lang="en-US" b="0" i="0" dirty="0">
                <a:solidFill>
                  <a:srgbClr val="333333"/>
                </a:solidFill>
                <a:effectLst/>
                <a:latin typeface="Tahoma" panose="020B0604030504040204" pitchFamily="34" charset="0"/>
              </a:rPr>
              <a:t>C is the set of those who opted for Math = 120/7 = 17.</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The 10th, 20th, 30th…… numbered students would have opted for both Physics and Chemistry.</a:t>
            </a:r>
            <a:r>
              <a:rPr lang="en-US" dirty="0"/>
              <a:t/>
            </a:r>
            <a:br>
              <a:rPr lang="en-US" dirty="0"/>
            </a:br>
            <a:r>
              <a:rPr lang="en-US" b="0" i="0" dirty="0">
                <a:solidFill>
                  <a:srgbClr val="333333"/>
                </a:solidFill>
                <a:effectLst/>
                <a:latin typeface="Tahoma" panose="020B0604030504040204" pitchFamily="34" charset="0"/>
              </a:rPr>
              <a:t>Therefore, A n B = 120/10 = 12</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The 14th, 28th, 42nd…. Numbered students would have opted for Physics and Math.</a:t>
            </a:r>
            <a:r>
              <a:rPr lang="en-US" dirty="0"/>
              <a:t/>
            </a:r>
            <a:br>
              <a:rPr lang="en-US" dirty="0"/>
            </a:br>
            <a:r>
              <a:rPr lang="en-US" b="0" i="0" dirty="0">
                <a:solidFill>
                  <a:srgbClr val="333333"/>
                </a:solidFill>
                <a:effectLst/>
                <a:latin typeface="Tahoma" panose="020B0604030504040204" pitchFamily="34" charset="0"/>
              </a:rPr>
              <a:t>Therefore, C n A = 120/14 = 8</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The 35th, 70th …. Numbered students would have opted for Chemistry and Math.</a:t>
            </a:r>
            <a:r>
              <a:rPr lang="en-US" dirty="0"/>
              <a:t/>
            </a:r>
            <a:br>
              <a:rPr lang="en-US" dirty="0"/>
            </a:br>
            <a:r>
              <a:rPr lang="en-US" b="0" i="0" dirty="0">
                <a:solidFill>
                  <a:srgbClr val="333333"/>
                </a:solidFill>
                <a:effectLst/>
                <a:latin typeface="Tahoma" panose="020B0604030504040204" pitchFamily="34" charset="0"/>
              </a:rPr>
              <a:t>Therefore, A n B = 120/35 = 3</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And the 70th numbered student would have opted for all three subjects.</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Therefore, AUBUC = 60 + 24 + 17 - (12 + 8 + 3) + 1 = 79.</a:t>
            </a:r>
            <a:r>
              <a:rPr lang="en-US" dirty="0"/>
              <a:t/>
            </a:r>
            <a:br>
              <a:rPr lang="en-US" dirty="0"/>
            </a:br>
            <a:r>
              <a:rPr lang="en-US" dirty="0"/>
              <a:t/>
            </a:r>
            <a:br>
              <a:rPr lang="en-US" dirty="0"/>
            </a:br>
            <a:r>
              <a:rPr lang="en-US" b="0" i="0" dirty="0">
                <a:solidFill>
                  <a:srgbClr val="333333"/>
                </a:solidFill>
                <a:effectLst/>
                <a:latin typeface="Tahoma" panose="020B0604030504040204" pitchFamily="34" charset="0"/>
              </a:rPr>
              <a:t>Number of students who opted for none of the three subjects = 120 - 79 = 41.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9823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0" i="0" dirty="0">
                <a:solidFill>
                  <a:srgbClr val="333333"/>
                </a:solidFill>
                <a:effectLst/>
                <a:latin typeface="Roboto"/>
              </a:rPr>
              <a:t>Moderate (Compulsory)</a:t>
            </a:r>
          </a:p>
          <a:p>
            <a:r>
              <a:rPr lang="en-US" b="0" i="0" dirty="0">
                <a:solidFill>
                  <a:srgbClr val="333333"/>
                </a:solidFill>
                <a:effectLst/>
                <a:latin typeface="Roboto"/>
              </a:rPr>
              <a:t>Option B</a:t>
            </a:r>
          </a:p>
          <a:p>
            <a:r>
              <a:rPr lang="en-US" b="0" i="0" dirty="0">
                <a:solidFill>
                  <a:srgbClr val="333333"/>
                </a:solidFill>
                <a:effectLst/>
                <a:latin typeface="Roboto"/>
              </a:rPr>
              <a:t>Let total no of students who took English be x</a:t>
            </a:r>
            <a:r>
              <a:rPr lang="en-US" dirty="0"/>
              <a:t/>
            </a:r>
            <a:br>
              <a:rPr lang="en-US" dirty="0"/>
            </a:br>
            <a:r>
              <a:rPr lang="en-US" b="0" i="0" dirty="0">
                <a:solidFill>
                  <a:srgbClr val="333333"/>
                </a:solidFill>
                <a:effectLst/>
                <a:latin typeface="Roboto"/>
              </a:rPr>
              <a:t>Then students who took math, science will also be x</a:t>
            </a:r>
            <a:r>
              <a:rPr lang="en-US" dirty="0"/>
              <a:t/>
            </a:r>
            <a:br>
              <a:rPr lang="en-US" dirty="0"/>
            </a:br>
            <a:r>
              <a:rPr lang="en-US" b="0" i="0" dirty="0">
                <a:solidFill>
                  <a:srgbClr val="333333"/>
                </a:solidFill>
                <a:effectLst/>
                <a:latin typeface="Roboto"/>
              </a:rPr>
              <a:t>Now from the Venn diagram</a:t>
            </a:r>
            <a:r>
              <a:rPr lang="en-US" dirty="0"/>
              <a:t/>
            </a:r>
            <a:br>
              <a:rPr lang="en-US" dirty="0"/>
            </a:br>
            <a:r>
              <a:rPr lang="en-US" dirty="0"/>
              <a:t/>
            </a:r>
            <a:br>
              <a:rPr lang="en-US" dirty="0"/>
            </a:br>
            <a:r>
              <a:rPr lang="en-US" b="0" i="0" dirty="0">
                <a:solidFill>
                  <a:srgbClr val="333333"/>
                </a:solidFill>
                <a:effectLst/>
                <a:latin typeface="Roboto"/>
              </a:rPr>
              <a:t>E U M U S = 345 – 43 (Neither of the subjects)</a:t>
            </a:r>
            <a:r>
              <a:rPr lang="en-US" dirty="0"/>
              <a:t/>
            </a:r>
            <a:br>
              <a:rPr lang="en-US" dirty="0"/>
            </a:br>
            <a:r>
              <a:rPr lang="en-US" b="0" i="0" dirty="0">
                <a:solidFill>
                  <a:srgbClr val="333333"/>
                </a:solidFill>
                <a:effectLst/>
                <a:latin typeface="Roboto"/>
              </a:rPr>
              <a:t>E U M U S = E + M + S – E ∩ M - E ∩ S - S ∩ M + E ∩ M ∩ S</a:t>
            </a:r>
            <a:r>
              <a:rPr lang="en-US" dirty="0"/>
              <a:t/>
            </a:r>
            <a:br>
              <a:rPr lang="en-US" dirty="0"/>
            </a:br>
            <a:r>
              <a:rPr lang="en-US" b="0" i="0" dirty="0">
                <a:solidFill>
                  <a:srgbClr val="333333"/>
                </a:solidFill>
                <a:effectLst/>
                <a:latin typeface="Roboto"/>
              </a:rPr>
              <a:t>=&gt; 302 = 3x - 84 + 14</a:t>
            </a:r>
            <a:r>
              <a:rPr lang="en-US" dirty="0"/>
              <a:t/>
            </a:r>
            <a:br>
              <a:rPr lang="en-US" dirty="0"/>
            </a:br>
            <a:r>
              <a:rPr lang="en-US" b="0" i="0" dirty="0">
                <a:solidFill>
                  <a:srgbClr val="333333"/>
                </a:solidFill>
                <a:effectLst/>
                <a:latin typeface="Roboto"/>
              </a:rPr>
              <a:t>=&gt; 302 + 84 – 14 = 3x</a:t>
            </a:r>
            <a:r>
              <a:rPr lang="en-US" dirty="0"/>
              <a:t/>
            </a:r>
            <a:br>
              <a:rPr lang="en-US" dirty="0"/>
            </a:br>
            <a:r>
              <a:rPr lang="en-US" b="0" i="0" dirty="0">
                <a:solidFill>
                  <a:srgbClr val="333333"/>
                </a:solidFill>
                <a:effectLst/>
                <a:latin typeface="Roboto"/>
              </a:rPr>
              <a:t>=&gt; x = </a:t>
            </a:r>
            <a:r>
              <a:rPr lang="en-US" b="0" i="0" u="none" strike="noStrike" dirty="0">
                <a:solidFill>
                  <a:srgbClr val="333333"/>
                </a:solidFill>
                <a:effectLst/>
                <a:latin typeface="MathJax_Main"/>
              </a:rPr>
              <a:t>372/3</a:t>
            </a:r>
            <a:r>
              <a:rPr lang="en-US" b="0" i="0" dirty="0">
                <a:solidFill>
                  <a:srgbClr val="333333"/>
                </a:solidFill>
                <a:effectLst/>
                <a:latin typeface="Roboto"/>
              </a:rPr>
              <a:t> = 124</a:t>
            </a:r>
            <a:r>
              <a:rPr lang="en-US" dirty="0"/>
              <a:t/>
            </a:r>
            <a:br>
              <a:rPr lang="en-US" dirty="0"/>
            </a:br>
            <a:r>
              <a:rPr lang="en-US" b="0" i="0" dirty="0">
                <a:solidFill>
                  <a:srgbClr val="333333"/>
                </a:solidFill>
                <a:effectLst/>
                <a:latin typeface="Roboto"/>
              </a:rPr>
              <a:t>Thus the total no of students who took English as a subject = 124</a:t>
            </a:r>
            <a:r>
              <a:rPr lang="en-US" dirty="0"/>
              <a:t/>
            </a:r>
            <a:br>
              <a:rPr lang="en-US" dirty="0"/>
            </a:br>
            <a:r>
              <a:rPr lang="en-US" dirty="0"/>
              <a:t/>
            </a:r>
            <a:br>
              <a:rPr lang="en-US" dirty="0"/>
            </a:br>
            <a:r>
              <a:rPr lang="en-US" b="0" i="0" dirty="0">
                <a:solidFill>
                  <a:srgbClr val="333333"/>
                </a:solidFill>
                <a:effectLst/>
                <a:latin typeface="Roboto"/>
              </a:rPr>
              <a:t>Again,</a:t>
            </a:r>
            <a:r>
              <a:rPr lang="en-US" dirty="0"/>
              <a:t/>
            </a:r>
            <a:br>
              <a:rPr lang="en-US" dirty="0"/>
            </a:br>
            <a:r>
              <a:rPr lang="en-US" b="0" i="0" dirty="0">
                <a:solidFill>
                  <a:srgbClr val="333333"/>
                </a:solidFill>
                <a:effectLst/>
                <a:latin typeface="Roboto"/>
              </a:rPr>
              <a:t>The students who has taken only one subject = E U M U S - E ∩ M - E ∩ S - S ∩ M - E ∩ M ∩ S</a:t>
            </a:r>
            <a:r>
              <a:rPr lang="en-US" dirty="0"/>
              <a:t/>
            </a:r>
            <a:br>
              <a:rPr lang="en-US" dirty="0"/>
            </a:br>
            <a:r>
              <a:rPr lang="en-US" b="0" i="0" dirty="0">
                <a:solidFill>
                  <a:srgbClr val="333333"/>
                </a:solidFill>
                <a:effectLst/>
                <a:latin typeface="Roboto"/>
              </a:rPr>
              <a:t>= 302 - 16 - 14 - 14 - 12 = 246</a:t>
            </a:r>
            <a:r>
              <a:rPr lang="en-US" dirty="0"/>
              <a:t/>
            </a:r>
            <a:br>
              <a:rPr lang="en-US" dirty="0"/>
            </a:br>
            <a:r>
              <a:rPr lang="en-US" b="0" i="0" dirty="0">
                <a:solidFill>
                  <a:srgbClr val="333333"/>
                </a:solidFill>
                <a:effectLst/>
                <a:latin typeface="Roboto"/>
              </a:rPr>
              <a:t>The students who took English and Math but not science = only E + Only M + E ∩ M</a:t>
            </a:r>
            <a:r>
              <a:rPr lang="en-US" dirty="0"/>
              <a:t/>
            </a:r>
            <a:br>
              <a:rPr lang="en-US" dirty="0"/>
            </a:br>
            <a:r>
              <a:rPr lang="en-US" b="0" i="0" dirty="0">
                <a:solidFill>
                  <a:srgbClr val="333333"/>
                </a:solidFill>
                <a:effectLst/>
                <a:latin typeface="Roboto"/>
              </a:rPr>
              <a:t>= 80 + 82 + 16 = 178</a:t>
            </a:r>
            <a:r>
              <a:rPr lang="en-US" dirty="0"/>
              <a:t/>
            </a:r>
            <a:br>
              <a:rPr lang="en-US" dirty="0"/>
            </a:br>
            <a:r>
              <a:rPr lang="en-US" b="0" i="0" dirty="0">
                <a:solidFill>
                  <a:srgbClr val="333333"/>
                </a:solidFill>
                <a:effectLst/>
                <a:latin typeface="Roboto"/>
              </a:rPr>
              <a:t>Percent of students who took English and Math but not science = </a:t>
            </a:r>
            <a:r>
              <a:rPr lang="en-US" b="0" i="0" u="none" strike="noStrike" dirty="0">
                <a:solidFill>
                  <a:srgbClr val="333333"/>
                </a:solidFill>
                <a:effectLst/>
                <a:latin typeface="MathJax_Main"/>
              </a:rPr>
              <a:t>178/302</a:t>
            </a:r>
            <a:r>
              <a:rPr lang="en-US" b="0" i="0" dirty="0">
                <a:solidFill>
                  <a:srgbClr val="333333"/>
                </a:solidFill>
                <a:effectLst/>
                <a:latin typeface="Roboto"/>
              </a:rPr>
              <a:t> * 100 = approx. 59%</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82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Roboto"/>
              </a:rPr>
              <a:t>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Roboto"/>
              </a:rPr>
              <a:t>Option A</a:t>
            </a:r>
          </a:p>
          <a:p>
            <a:r>
              <a:rPr lang="en-US" b="0" i="0" dirty="0">
                <a:solidFill>
                  <a:srgbClr val="333333"/>
                </a:solidFill>
                <a:effectLst/>
                <a:latin typeface="Roboto"/>
              </a:rPr>
              <a:t>It is quite clear from the diagram that the number of people at the party were 60 + 20 + 40 = 120</a:t>
            </a:r>
            <a:r>
              <a:rPr lang="en-US" dirty="0"/>
              <a:t/>
            </a:r>
            <a:br>
              <a:rPr lang="en-US" dirty="0"/>
            </a:br>
            <a:r>
              <a:rPr lang="en-US" b="0" i="0" dirty="0">
                <a:solidFill>
                  <a:srgbClr val="333333"/>
                </a:solidFill>
                <a:effectLst/>
                <a:latin typeface="Roboto"/>
              </a:rPr>
              <a:t>Mathematical approach :</a:t>
            </a:r>
            <a:r>
              <a:rPr lang="en-US" dirty="0"/>
              <a:t/>
            </a:r>
            <a:br>
              <a:rPr lang="en-US" dirty="0"/>
            </a:br>
            <a:r>
              <a:rPr lang="en-US" b="0" i="0" dirty="0">
                <a:solidFill>
                  <a:srgbClr val="333333"/>
                </a:solidFill>
                <a:effectLst/>
                <a:latin typeface="Roboto"/>
              </a:rPr>
              <a:t>Let n(A) be the no. of persons that prefers android phones , the no of persons that prefers IOS be n(B) and n(A∩B) be the persons who liked both may prefer both.</a:t>
            </a:r>
            <a:r>
              <a:rPr lang="en-US" dirty="0"/>
              <a:t/>
            </a:r>
            <a:br>
              <a:rPr lang="en-US" dirty="0"/>
            </a:br>
            <a:r>
              <a:rPr lang="en-US" b="0" i="0" dirty="0">
                <a:solidFill>
                  <a:srgbClr val="333333"/>
                </a:solidFill>
                <a:effectLst/>
                <a:latin typeface="Roboto"/>
              </a:rPr>
              <a:t>Thus using the formula n(AUB) = n(A) + n(B) – n(A∩B)</a:t>
            </a:r>
            <a:r>
              <a:rPr lang="en-US" dirty="0"/>
              <a:t/>
            </a:r>
            <a:br>
              <a:rPr lang="en-US" dirty="0"/>
            </a:br>
            <a:r>
              <a:rPr lang="en-US" b="0" i="0" dirty="0">
                <a:solidFill>
                  <a:srgbClr val="333333"/>
                </a:solidFill>
                <a:effectLst/>
                <a:latin typeface="Roboto"/>
              </a:rPr>
              <a:t>n(AUB) = 80 + 60 – 20 = 120</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3165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Roboto"/>
              </a:rPr>
              <a:t>Moderate </a:t>
            </a:r>
            <a:endParaRPr lang="en-US" dirty="0"/>
          </a:p>
          <a:p>
            <a:r>
              <a:rPr lang="en-US" dirty="0"/>
              <a:t>Option 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7986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919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Easy (Compulsory)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number of subsets of any set can be calculated by raising 2 to the power of the number of elements in the set. The first statement gives you that information immediately. The second gives you enough information to find the number of elements, as there are eight primes between 1 and 20: 2, 3, 5, 7, 11, 13, 17, and 19. From either statement alone, you can deduce the answer to be 2</a:t>
            </a:r>
            <a:r>
              <a:rPr lang="en-US" sz="18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3257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Aft>
                <a:spcPts val="100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Easy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Answer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0040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B</a:t>
            </a:r>
          </a:p>
          <a:p>
            <a:r>
              <a:rPr lang="en-IN" dirty="0"/>
              <a:t>Level: Easy (Compulsory)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6812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B</a:t>
            </a:r>
          </a:p>
          <a:p>
            <a:r>
              <a:rPr lang="en-IN" dirty="0"/>
              <a:t>Level: Easy (Compulsory)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8385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C</a:t>
            </a:r>
          </a:p>
          <a:p>
            <a:r>
              <a:rPr lang="en-IN" dirty="0"/>
              <a:t>Level: Easy (Compulsory)</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2102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D</a:t>
            </a:r>
          </a:p>
          <a:p>
            <a:r>
              <a:rPr lang="en-IN" dirty="0"/>
              <a:t>Level: Easy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5602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Correct Answer: Option C</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7105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IN" dirty="0"/>
              <a:t>Correct Answer: Option B</a:t>
            </a:r>
          </a:p>
          <a:p>
            <a:r>
              <a:rPr lang="en-IN" dirty="0"/>
              <a:t>Level: Easy (Compulsory)</a:t>
            </a:r>
          </a:p>
          <a:p>
            <a:pPr marL="0" lvl="0" indent="0" algn="l" rtl="0">
              <a:spcBef>
                <a:spcPts val="0"/>
              </a:spcBef>
              <a:spcAft>
                <a:spcPts val="0"/>
              </a:spcAft>
              <a:buClr>
                <a:schemeClr val="dk1"/>
              </a:buClr>
              <a:buFont typeface="Arial"/>
              <a:buNone/>
            </a:pPr>
            <a:endParaRPr dirty="0"/>
          </a:p>
        </p:txBody>
      </p:sp>
      <p:sp>
        <p:nvSpPr>
          <p:cNvPr id="98" name="Google Shape;9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30</a:t>
            </a:fld>
            <a:endParaRPr/>
          </a:p>
        </p:txBody>
      </p:sp>
    </p:spTree>
    <p:extLst>
      <p:ext uri="{BB962C8B-B14F-4D97-AF65-F5344CB8AC3E}">
        <p14:creationId xmlns:p14="http://schemas.microsoft.com/office/powerpoint/2010/main" val="3896027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C</a:t>
            </a:r>
          </a:p>
          <a:p>
            <a:r>
              <a:rPr lang="en-US" dirty="0"/>
              <a:t>Level: Easy (Compulsory)</a:t>
            </a:r>
          </a:p>
        </p:txBody>
      </p:sp>
      <p:sp>
        <p:nvSpPr>
          <p:cNvPr id="105" name="Google Shape;10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31</a:t>
            </a:fld>
            <a:endParaRPr/>
          </a:p>
        </p:txBody>
      </p:sp>
    </p:spTree>
    <p:extLst>
      <p:ext uri="{BB962C8B-B14F-4D97-AF65-F5344CB8AC3E}">
        <p14:creationId xmlns:p14="http://schemas.microsoft.com/office/powerpoint/2010/main" val="686237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D</a:t>
            </a:r>
          </a:p>
          <a:p>
            <a:r>
              <a:rPr lang="en-US" dirty="0"/>
              <a:t>Level: Easy (Compulsory)</a:t>
            </a:r>
          </a:p>
        </p:txBody>
      </p:sp>
      <p:sp>
        <p:nvSpPr>
          <p:cNvPr id="112" name="Google Shape;11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32</a:t>
            </a:fld>
            <a:endParaRPr/>
          </a:p>
        </p:txBody>
      </p:sp>
    </p:spTree>
    <p:extLst>
      <p:ext uri="{BB962C8B-B14F-4D97-AF65-F5344CB8AC3E}">
        <p14:creationId xmlns:p14="http://schemas.microsoft.com/office/powerpoint/2010/main" val="367953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7452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B</a:t>
            </a:r>
          </a:p>
        </p:txBody>
      </p:sp>
      <p:sp>
        <p:nvSpPr>
          <p:cNvPr id="119" name="Google Shape;11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33</a:t>
            </a:fld>
            <a:endParaRPr/>
          </a:p>
        </p:txBody>
      </p:sp>
    </p:spTree>
    <p:extLst>
      <p:ext uri="{BB962C8B-B14F-4D97-AF65-F5344CB8AC3E}">
        <p14:creationId xmlns:p14="http://schemas.microsoft.com/office/powerpoint/2010/main" val="4192169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C</a:t>
            </a:r>
          </a:p>
          <a:p>
            <a:r>
              <a:rPr lang="en-US" dirty="0"/>
              <a:t>Level: Easy (Compulsory)</a:t>
            </a:r>
          </a:p>
          <a:p>
            <a:pPr marL="0" lvl="0" indent="0" algn="l" rtl="0">
              <a:spcBef>
                <a:spcPts val="0"/>
              </a:spcBef>
              <a:spcAft>
                <a:spcPts val="0"/>
              </a:spcAft>
              <a:buClr>
                <a:schemeClr val="dk1"/>
              </a:buClr>
              <a:buFont typeface="Arial"/>
              <a:buNone/>
            </a:pPr>
            <a:endParaRPr dirty="0"/>
          </a:p>
        </p:txBody>
      </p:sp>
      <p:sp>
        <p:nvSpPr>
          <p:cNvPr id="126" name="Google Shape;12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34</a:t>
            </a:fld>
            <a:endParaRPr/>
          </a:p>
        </p:txBody>
      </p:sp>
    </p:spTree>
    <p:extLst>
      <p:ext uri="{BB962C8B-B14F-4D97-AF65-F5344CB8AC3E}">
        <p14:creationId xmlns:p14="http://schemas.microsoft.com/office/powerpoint/2010/main" val="725130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C</a:t>
            </a:r>
          </a:p>
          <a:p>
            <a:r>
              <a:rPr lang="en-US" dirty="0"/>
              <a:t>Level: Expert (Compulsory)</a:t>
            </a:r>
          </a:p>
        </p:txBody>
      </p:sp>
      <p:sp>
        <p:nvSpPr>
          <p:cNvPr id="196" name="Google Shape;19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35</a:t>
            </a:fld>
            <a:endParaRPr/>
          </a:p>
        </p:txBody>
      </p:sp>
    </p:spTree>
    <p:extLst>
      <p:ext uri="{BB962C8B-B14F-4D97-AF65-F5344CB8AC3E}">
        <p14:creationId xmlns:p14="http://schemas.microsoft.com/office/powerpoint/2010/main" val="18839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B</a:t>
            </a:r>
          </a:p>
          <a:p>
            <a:r>
              <a:rPr lang="en-US" dirty="0"/>
              <a:t>Level: Expert (Compulsory)</a:t>
            </a:r>
          </a:p>
        </p:txBody>
      </p:sp>
      <p:sp>
        <p:nvSpPr>
          <p:cNvPr id="203" name="Google Shape;20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36</a:t>
            </a:fld>
            <a:endParaRPr/>
          </a:p>
        </p:txBody>
      </p:sp>
    </p:spTree>
    <p:extLst>
      <p:ext uri="{BB962C8B-B14F-4D97-AF65-F5344CB8AC3E}">
        <p14:creationId xmlns:p14="http://schemas.microsoft.com/office/powerpoint/2010/main" val="1830590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D</a:t>
            </a:r>
          </a:p>
          <a:p>
            <a:r>
              <a:rPr lang="en-US" dirty="0"/>
              <a:t>Level: Expert (Compulsory)</a:t>
            </a: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37</a:t>
            </a:fld>
            <a:endParaRPr/>
          </a:p>
        </p:txBody>
      </p:sp>
    </p:spTree>
    <p:extLst>
      <p:ext uri="{BB962C8B-B14F-4D97-AF65-F5344CB8AC3E}">
        <p14:creationId xmlns:p14="http://schemas.microsoft.com/office/powerpoint/2010/main" val="665875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A</a:t>
            </a:r>
          </a:p>
          <a:p>
            <a:r>
              <a:rPr lang="en-US" dirty="0"/>
              <a:t>Level: Expert</a:t>
            </a:r>
          </a:p>
          <a:p>
            <a:pPr marL="0" lvl="0" indent="0" algn="l" rtl="0">
              <a:spcBef>
                <a:spcPts val="0"/>
              </a:spcBef>
              <a:spcAft>
                <a:spcPts val="0"/>
              </a:spcAft>
              <a:buClr>
                <a:schemeClr val="dk1"/>
              </a:buClr>
              <a:buFont typeface="Arial"/>
              <a:buNone/>
            </a:pPr>
            <a:endParaRPr dirty="0"/>
          </a:p>
        </p:txBody>
      </p:sp>
      <p:sp>
        <p:nvSpPr>
          <p:cNvPr id="217" name="Google Shape;21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38</a:t>
            </a:fld>
            <a:endParaRPr/>
          </a:p>
        </p:txBody>
      </p:sp>
    </p:spTree>
    <p:extLst>
      <p:ext uri="{BB962C8B-B14F-4D97-AF65-F5344CB8AC3E}">
        <p14:creationId xmlns:p14="http://schemas.microsoft.com/office/powerpoint/2010/main" val="3099485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C</a:t>
            </a:r>
          </a:p>
          <a:p>
            <a:r>
              <a:rPr lang="en-US" dirty="0"/>
              <a:t>Level: Expert (Compulsory)</a:t>
            </a:r>
          </a:p>
        </p:txBody>
      </p:sp>
      <p:sp>
        <p:nvSpPr>
          <p:cNvPr id="231" name="Google Shape;23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39</a:t>
            </a:fld>
            <a:endParaRPr/>
          </a:p>
        </p:txBody>
      </p:sp>
    </p:spTree>
    <p:extLst>
      <p:ext uri="{BB962C8B-B14F-4D97-AF65-F5344CB8AC3E}">
        <p14:creationId xmlns:p14="http://schemas.microsoft.com/office/powerpoint/2010/main" val="4004371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A</a:t>
            </a:r>
          </a:p>
          <a:p>
            <a:r>
              <a:rPr lang="en-US" dirty="0"/>
              <a:t>Level: Expert (Compulsory)</a:t>
            </a:r>
          </a:p>
        </p:txBody>
      </p:sp>
      <p:sp>
        <p:nvSpPr>
          <p:cNvPr id="238" name="Google Shape;23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40</a:t>
            </a:fld>
            <a:endParaRPr/>
          </a:p>
        </p:txBody>
      </p:sp>
    </p:spTree>
    <p:extLst>
      <p:ext uri="{BB962C8B-B14F-4D97-AF65-F5344CB8AC3E}">
        <p14:creationId xmlns:p14="http://schemas.microsoft.com/office/powerpoint/2010/main" val="2351912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C</a:t>
            </a:r>
          </a:p>
          <a:p>
            <a:r>
              <a:rPr lang="en-US" dirty="0"/>
              <a:t>Level: Expert (Compulsory)</a:t>
            </a:r>
          </a:p>
        </p:txBody>
      </p:sp>
      <p:sp>
        <p:nvSpPr>
          <p:cNvPr id="245" name="Google Shape;245;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41</a:t>
            </a:fld>
            <a:endParaRPr/>
          </a:p>
        </p:txBody>
      </p:sp>
    </p:spTree>
    <p:extLst>
      <p:ext uri="{BB962C8B-B14F-4D97-AF65-F5344CB8AC3E}">
        <p14:creationId xmlns:p14="http://schemas.microsoft.com/office/powerpoint/2010/main" val="16946112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D</a:t>
            </a:r>
          </a:p>
          <a:p>
            <a:r>
              <a:rPr lang="en-US" dirty="0"/>
              <a:t>Level: Expert</a:t>
            </a:r>
          </a:p>
        </p:txBody>
      </p:sp>
      <p:sp>
        <p:nvSpPr>
          <p:cNvPr id="252" name="Google Shape;25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42</a:t>
            </a:fld>
            <a:endParaRPr/>
          </a:p>
        </p:txBody>
      </p:sp>
    </p:spTree>
    <p:extLst>
      <p:ext uri="{BB962C8B-B14F-4D97-AF65-F5344CB8AC3E}">
        <p14:creationId xmlns:p14="http://schemas.microsoft.com/office/powerpoint/2010/main" val="4477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9320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r>
              <a:rPr lang="en-US" dirty="0"/>
              <a:t>Correct Answer: Option A</a:t>
            </a:r>
          </a:p>
        </p:txBody>
      </p:sp>
      <p:sp>
        <p:nvSpPr>
          <p:cNvPr id="259" name="Google Shape;25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43</a:t>
            </a:fld>
            <a:endParaRPr/>
          </a:p>
        </p:txBody>
      </p:sp>
    </p:spTree>
    <p:extLst>
      <p:ext uri="{BB962C8B-B14F-4D97-AF65-F5344CB8AC3E}">
        <p14:creationId xmlns:p14="http://schemas.microsoft.com/office/powerpoint/2010/main" val="3248354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10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10987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6620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0393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217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800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4"/>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44"/>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4"/>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
        <p:nvSpPr>
          <p:cNvPr id="87" name="Google Shape;87;p44"/>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4"/>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4"/>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8" name="Slide Number Placeholder 7"/>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Footer Placeholder 8"/>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03381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667946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Tree>
    <p:extLst>
      <p:ext uri="{BB962C8B-B14F-4D97-AF65-F5344CB8AC3E}">
        <p14:creationId xmlns:p14="http://schemas.microsoft.com/office/powerpoint/2010/main" val="297706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50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Slide Number Placeholder 8"/>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969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552766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916468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033172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76401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5"/>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149635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33917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37"/>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30200" algn="l">
              <a:spcBef>
                <a:spcPts val="320"/>
              </a:spcBef>
              <a:spcAft>
                <a:spcPts val="0"/>
              </a:spcAft>
              <a:buClr>
                <a:srgbClr val="7F7F7F"/>
              </a:buClr>
              <a:buSzPts val="1600"/>
              <a:buChar char="•"/>
              <a:defRPr/>
            </a:lvl5pPr>
            <a:lvl6pPr marL="2743200" lvl="5" indent="-330200" algn="l">
              <a:spcBef>
                <a:spcPts val="320"/>
              </a:spcBef>
              <a:spcAft>
                <a:spcPts val="0"/>
              </a:spcAft>
              <a:buClr>
                <a:srgbClr val="7F7F7F"/>
              </a:buClr>
              <a:buSzPts val="1600"/>
              <a:buChar char="o"/>
              <a:defRPr/>
            </a:lvl6pPr>
            <a:lvl7pPr marL="3200400" lvl="6" indent="-330200" algn="l">
              <a:spcBef>
                <a:spcPts val="320"/>
              </a:spcBef>
              <a:spcAft>
                <a:spcPts val="0"/>
              </a:spcAft>
              <a:buClr>
                <a:srgbClr val="7F7F7F"/>
              </a:buClr>
              <a:buSzPts val="1600"/>
              <a:buChar char="•"/>
              <a:defRPr/>
            </a:lvl7pPr>
            <a:lvl8pPr marL="3657600" lvl="7" indent="-330200" algn="l">
              <a:spcBef>
                <a:spcPts val="320"/>
              </a:spcBef>
              <a:spcAft>
                <a:spcPts val="0"/>
              </a:spcAft>
              <a:buClr>
                <a:srgbClr val="7F7F7F"/>
              </a:buClr>
              <a:buSzPts val="1600"/>
              <a:buChar char="o"/>
              <a:defRPr/>
            </a:lvl8pPr>
            <a:lvl9pPr marL="4114800" lvl="8" indent="-330200" algn="l">
              <a:spcBef>
                <a:spcPts val="320"/>
              </a:spcBef>
              <a:spcAft>
                <a:spcPts val="0"/>
              </a:spcAft>
              <a:buClr>
                <a:srgbClr val="7F7F7F"/>
              </a:buClr>
              <a:buSzPts val="1600"/>
              <a:buFont typeface="Arial"/>
              <a:buChar char="•"/>
              <a:defRPr/>
            </a:lvl9pPr>
          </a:lstStyle>
          <a:p>
            <a:endParaRPr/>
          </a:p>
        </p:txBody>
      </p:sp>
      <p:sp>
        <p:nvSpPr>
          <p:cNvPr id="36" name="Google Shape;36;p37"/>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7"/>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38"/>
          <p:cNvSpPr txBox="1">
            <a:spLocks noGrp="1"/>
          </p:cNvSpPr>
          <p:nvPr>
            <p:ph type="title"/>
          </p:nvPr>
        </p:nvSpPr>
        <p:spPr>
          <a:xfrm>
            <a:off x="963084" y="1371601"/>
            <a:ext cx="10363200" cy="2505075"/>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8"/>
          <p:cNvSpPr txBox="1">
            <a:spLocks noGrp="1"/>
          </p:cNvSpPr>
          <p:nvPr>
            <p:ph type="body" idx="1"/>
          </p:nvPr>
        </p:nvSpPr>
        <p:spPr>
          <a:xfrm>
            <a:off x="963084" y="4068764"/>
            <a:ext cx="10363200" cy="1131887"/>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2" name="Google Shape;42;p38"/>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
        <p:nvSpPr>
          <p:cNvPr id="45" name="Google Shape;45;p38"/>
          <p:cNvSpPr/>
          <p:nvPr/>
        </p:nvSpPr>
        <p:spPr>
          <a:xfrm>
            <a:off x="59944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46" name="Google Shape;46;p38"/>
          <p:cNvSpPr/>
          <p:nvPr/>
        </p:nvSpPr>
        <p:spPr>
          <a:xfrm>
            <a:off x="62611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47" name="Google Shape;47;p38"/>
          <p:cNvSpPr/>
          <p:nvPr/>
        </p:nvSpPr>
        <p:spPr>
          <a:xfrm>
            <a:off x="5728971"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39"/>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9"/>
          <p:cNvSpPr txBox="1">
            <a:spLocks noGrp="1"/>
          </p:cNvSpPr>
          <p:nvPr>
            <p:ph type="body" idx="1"/>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7F7F7F"/>
              </a:buClr>
              <a:buSzPts val="2400"/>
              <a:buChar char="•"/>
              <a:defRPr sz="2400"/>
            </a:lvl1pPr>
            <a:lvl2pPr marL="914400" lvl="1" indent="-330200" algn="l">
              <a:spcBef>
                <a:spcPts val="320"/>
              </a:spcBef>
              <a:spcAft>
                <a:spcPts val="0"/>
              </a:spcAft>
              <a:buClr>
                <a:srgbClr val="7F7F7F"/>
              </a:buClr>
              <a:buSzPts val="1600"/>
              <a:buChar char="o"/>
              <a:defRPr sz="1600"/>
            </a:lvl2pPr>
            <a:lvl3pPr marL="1371600" lvl="2" indent="-330200" algn="l">
              <a:spcBef>
                <a:spcPts val="320"/>
              </a:spcBef>
              <a:spcAft>
                <a:spcPts val="0"/>
              </a:spcAft>
              <a:buClr>
                <a:srgbClr val="7F7F7F"/>
              </a:buClr>
              <a:buSzPts val="1600"/>
              <a:buChar char="•"/>
              <a:defRPr sz="1600"/>
            </a:lvl3pPr>
            <a:lvl4pPr marL="1828800" lvl="3" indent="-330200" algn="l">
              <a:spcBef>
                <a:spcPts val="320"/>
              </a:spcBef>
              <a:spcAft>
                <a:spcPts val="0"/>
              </a:spcAft>
              <a:buClr>
                <a:srgbClr val="7F7F7F"/>
              </a:buClr>
              <a:buSzPts val="1600"/>
              <a:buChar char="o"/>
              <a:defRPr sz="1600"/>
            </a:lvl4pPr>
            <a:lvl5pPr marL="2286000" lvl="4" indent="-330200" algn="l">
              <a:spcBef>
                <a:spcPts val="320"/>
              </a:spcBef>
              <a:spcAft>
                <a:spcPts val="0"/>
              </a:spcAft>
              <a:buClr>
                <a:srgbClr val="7F7F7F"/>
              </a:buClr>
              <a:buSzPts val="1600"/>
              <a:buChar char="•"/>
              <a:defRPr sz="1600"/>
            </a:lvl5pPr>
            <a:lvl6pPr marL="2743200" lvl="5" indent="-330200" algn="l">
              <a:spcBef>
                <a:spcPts val="320"/>
              </a:spcBef>
              <a:spcAft>
                <a:spcPts val="0"/>
              </a:spcAft>
              <a:buClr>
                <a:srgbClr val="7F7F7F"/>
              </a:buClr>
              <a:buSzPts val="1600"/>
              <a:buChar char="o"/>
              <a:defRPr sz="1600"/>
            </a:lvl6pPr>
            <a:lvl7pPr marL="3200400" lvl="6" indent="-330200" algn="l">
              <a:spcBef>
                <a:spcPts val="320"/>
              </a:spcBef>
              <a:spcAft>
                <a:spcPts val="0"/>
              </a:spcAft>
              <a:buClr>
                <a:srgbClr val="7F7F7F"/>
              </a:buClr>
              <a:buSzPts val="1600"/>
              <a:buChar char="•"/>
              <a:defRPr sz="1600"/>
            </a:lvl7pPr>
            <a:lvl8pPr marL="3657600" lvl="7" indent="-330200" algn="l">
              <a:spcBef>
                <a:spcPts val="320"/>
              </a:spcBef>
              <a:spcAft>
                <a:spcPts val="0"/>
              </a:spcAft>
              <a:buClr>
                <a:srgbClr val="7F7F7F"/>
              </a:buClr>
              <a:buSzPts val="1600"/>
              <a:buChar char="o"/>
              <a:defRPr sz="1600"/>
            </a:lvl8pPr>
            <a:lvl9pPr marL="4114800" lvl="8" indent="-330200" algn="l">
              <a:spcBef>
                <a:spcPts val="320"/>
              </a:spcBef>
              <a:spcAft>
                <a:spcPts val="0"/>
              </a:spcAft>
              <a:buClr>
                <a:srgbClr val="7F7F7F"/>
              </a:buClr>
              <a:buSzPts val="1600"/>
              <a:buChar char="•"/>
              <a:defRPr sz="1600"/>
            </a:lvl9pPr>
          </a:lstStyle>
          <a:p>
            <a:endParaRPr/>
          </a:p>
        </p:txBody>
      </p:sp>
      <p:sp>
        <p:nvSpPr>
          <p:cNvPr id="51" name="Google Shape;51;p39"/>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
        <p:nvSpPr>
          <p:cNvPr id="54" name="Google Shape;54;p39"/>
          <p:cNvSpPr txBox="1">
            <a:spLocks noGrp="1"/>
          </p:cNvSpPr>
          <p:nvPr>
            <p:ph type="body" idx="2"/>
          </p:nvPr>
        </p:nvSpPr>
        <p:spPr>
          <a:xfrm>
            <a:off x="487680" y="1600200"/>
            <a:ext cx="5388864" cy="45262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40"/>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0"/>
          <p:cNvSpPr txBox="1">
            <a:spLocks noGrp="1"/>
          </p:cNvSpPr>
          <p:nvPr>
            <p:ph type="body" idx="1"/>
          </p:nvPr>
        </p:nvSpPr>
        <p:spPr>
          <a:xfrm>
            <a:off x="609600" y="1600200"/>
            <a:ext cx="5386917"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7F7F7F"/>
              </a:buClr>
              <a:buSzPts val="2400"/>
              <a:buNone/>
              <a:defRPr sz="2400" b="0"/>
            </a:lvl1pPr>
            <a:lvl2pPr marL="914400" lvl="1" indent="-228600" algn="l">
              <a:spcBef>
                <a:spcPts val="400"/>
              </a:spcBef>
              <a:spcAft>
                <a:spcPts val="0"/>
              </a:spcAft>
              <a:buClr>
                <a:srgbClr val="7F7F7F"/>
              </a:buClr>
              <a:buSzPts val="2000"/>
              <a:buNone/>
              <a:defRPr sz="2000" b="1"/>
            </a:lvl2pPr>
            <a:lvl3pPr marL="1371600" lvl="2" indent="-228600" algn="l">
              <a:spcBef>
                <a:spcPts val="360"/>
              </a:spcBef>
              <a:spcAft>
                <a:spcPts val="0"/>
              </a:spcAft>
              <a:buClr>
                <a:srgbClr val="7F7F7F"/>
              </a:buClr>
              <a:buSzPts val="1800"/>
              <a:buNone/>
              <a:defRPr sz="1800" b="1"/>
            </a:lvl3pPr>
            <a:lvl4pPr marL="1828800" lvl="3" indent="-228600" algn="l">
              <a:spcBef>
                <a:spcPts val="320"/>
              </a:spcBef>
              <a:spcAft>
                <a:spcPts val="0"/>
              </a:spcAft>
              <a:buClr>
                <a:srgbClr val="7F7F7F"/>
              </a:buClr>
              <a:buSzPts val="1600"/>
              <a:buNone/>
              <a:defRPr sz="1600" b="1"/>
            </a:lvl4pPr>
            <a:lvl5pPr marL="2286000" lvl="4" indent="-228600" algn="l">
              <a:spcBef>
                <a:spcPts val="320"/>
              </a:spcBef>
              <a:spcAft>
                <a:spcPts val="0"/>
              </a:spcAft>
              <a:buClr>
                <a:srgbClr val="7F7F7F"/>
              </a:buClr>
              <a:buSzPts val="1600"/>
              <a:buNone/>
              <a:defRPr sz="1600" b="1"/>
            </a:lvl5pPr>
            <a:lvl6pPr marL="2743200" lvl="5" indent="-228600" algn="l">
              <a:spcBef>
                <a:spcPts val="320"/>
              </a:spcBef>
              <a:spcAft>
                <a:spcPts val="0"/>
              </a:spcAft>
              <a:buClr>
                <a:srgbClr val="7F7F7F"/>
              </a:buClr>
              <a:buSzPts val="1600"/>
              <a:buNone/>
              <a:defRPr sz="1600" b="1"/>
            </a:lvl6pPr>
            <a:lvl7pPr marL="3200400" lvl="6" indent="-228600" algn="l">
              <a:spcBef>
                <a:spcPts val="320"/>
              </a:spcBef>
              <a:spcAft>
                <a:spcPts val="0"/>
              </a:spcAft>
              <a:buClr>
                <a:srgbClr val="7F7F7F"/>
              </a:buClr>
              <a:buSzPts val="1600"/>
              <a:buNone/>
              <a:defRPr sz="1600" b="1"/>
            </a:lvl7pPr>
            <a:lvl8pPr marL="3657600" lvl="7" indent="-228600" algn="l">
              <a:spcBef>
                <a:spcPts val="320"/>
              </a:spcBef>
              <a:spcAft>
                <a:spcPts val="0"/>
              </a:spcAft>
              <a:buClr>
                <a:srgbClr val="7F7F7F"/>
              </a:buClr>
              <a:buSzPts val="1600"/>
              <a:buNone/>
              <a:defRPr sz="1600" b="1"/>
            </a:lvl8pPr>
            <a:lvl9pPr marL="4114800" lvl="8" indent="-228600" algn="l">
              <a:spcBef>
                <a:spcPts val="320"/>
              </a:spcBef>
              <a:spcAft>
                <a:spcPts val="0"/>
              </a:spcAft>
              <a:buClr>
                <a:srgbClr val="7F7F7F"/>
              </a:buClr>
              <a:buSzPts val="1600"/>
              <a:buNone/>
              <a:defRPr sz="1600" b="1"/>
            </a:lvl9pPr>
          </a:lstStyle>
          <a:p>
            <a:endParaRPr/>
          </a:p>
        </p:txBody>
      </p:sp>
      <p:sp>
        <p:nvSpPr>
          <p:cNvPr id="58" name="Google Shape;58;p40"/>
          <p:cNvSpPr txBox="1">
            <a:spLocks noGrp="1"/>
          </p:cNvSpPr>
          <p:nvPr>
            <p:ph type="body" idx="2"/>
          </p:nvPr>
        </p:nvSpPr>
        <p:spPr>
          <a:xfrm>
            <a:off x="6197601" y="1600200"/>
            <a:ext cx="5389033"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7F7F7F"/>
              </a:buClr>
              <a:buSzPts val="2400"/>
              <a:buNone/>
              <a:defRPr sz="2400" b="0"/>
            </a:lvl1pPr>
            <a:lvl2pPr marL="914400" lvl="1" indent="-228600" algn="l">
              <a:spcBef>
                <a:spcPts val="400"/>
              </a:spcBef>
              <a:spcAft>
                <a:spcPts val="0"/>
              </a:spcAft>
              <a:buClr>
                <a:srgbClr val="7F7F7F"/>
              </a:buClr>
              <a:buSzPts val="2000"/>
              <a:buNone/>
              <a:defRPr sz="2000" b="1"/>
            </a:lvl2pPr>
            <a:lvl3pPr marL="1371600" lvl="2" indent="-228600" algn="l">
              <a:spcBef>
                <a:spcPts val="360"/>
              </a:spcBef>
              <a:spcAft>
                <a:spcPts val="0"/>
              </a:spcAft>
              <a:buClr>
                <a:srgbClr val="7F7F7F"/>
              </a:buClr>
              <a:buSzPts val="1800"/>
              <a:buNone/>
              <a:defRPr sz="1800" b="1"/>
            </a:lvl3pPr>
            <a:lvl4pPr marL="1828800" lvl="3" indent="-228600" algn="l">
              <a:spcBef>
                <a:spcPts val="320"/>
              </a:spcBef>
              <a:spcAft>
                <a:spcPts val="0"/>
              </a:spcAft>
              <a:buClr>
                <a:srgbClr val="7F7F7F"/>
              </a:buClr>
              <a:buSzPts val="1600"/>
              <a:buNone/>
              <a:defRPr sz="1600" b="1"/>
            </a:lvl4pPr>
            <a:lvl5pPr marL="2286000" lvl="4" indent="-228600" algn="l">
              <a:spcBef>
                <a:spcPts val="320"/>
              </a:spcBef>
              <a:spcAft>
                <a:spcPts val="0"/>
              </a:spcAft>
              <a:buClr>
                <a:srgbClr val="7F7F7F"/>
              </a:buClr>
              <a:buSzPts val="1600"/>
              <a:buNone/>
              <a:defRPr sz="1600" b="1"/>
            </a:lvl5pPr>
            <a:lvl6pPr marL="2743200" lvl="5" indent="-228600" algn="l">
              <a:spcBef>
                <a:spcPts val="320"/>
              </a:spcBef>
              <a:spcAft>
                <a:spcPts val="0"/>
              </a:spcAft>
              <a:buClr>
                <a:srgbClr val="7F7F7F"/>
              </a:buClr>
              <a:buSzPts val="1600"/>
              <a:buNone/>
              <a:defRPr sz="1600" b="1"/>
            </a:lvl6pPr>
            <a:lvl7pPr marL="3200400" lvl="6" indent="-228600" algn="l">
              <a:spcBef>
                <a:spcPts val="320"/>
              </a:spcBef>
              <a:spcAft>
                <a:spcPts val="0"/>
              </a:spcAft>
              <a:buClr>
                <a:srgbClr val="7F7F7F"/>
              </a:buClr>
              <a:buSzPts val="1600"/>
              <a:buNone/>
              <a:defRPr sz="1600" b="1"/>
            </a:lvl7pPr>
            <a:lvl8pPr marL="3657600" lvl="7" indent="-228600" algn="l">
              <a:spcBef>
                <a:spcPts val="320"/>
              </a:spcBef>
              <a:spcAft>
                <a:spcPts val="0"/>
              </a:spcAft>
              <a:buClr>
                <a:srgbClr val="7F7F7F"/>
              </a:buClr>
              <a:buSzPts val="1600"/>
              <a:buNone/>
              <a:defRPr sz="1600" b="1"/>
            </a:lvl8pPr>
            <a:lvl9pPr marL="4114800" lvl="8" indent="-228600" algn="l">
              <a:spcBef>
                <a:spcPts val="320"/>
              </a:spcBef>
              <a:spcAft>
                <a:spcPts val="0"/>
              </a:spcAft>
              <a:buClr>
                <a:srgbClr val="7F7F7F"/>
              </a:buClr>
              <a:buSzPts val="1600"/>
              <a:buNone/>
              <a:defRPr sz="1600" b="1"/>
            </a:lvl9pPr>
          </a:lstStyle>
          <a:p>
            <a:endParaRPr/>
          </a:p>
        </p:txBody>
      </p:sp>
      <p:sp>
        <p:nvSpPr>
          <p:cNvPr id="59" name="Google Shape;59;p40"/>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0"/>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
        <p:nvSpPr>
          <p:cNvPr id="62" name="Google Shape;62;p40"/>
          <p:cNvSpPr txBox="1">
            <a:spLocks noGrp="1"/>
          </p:cNvSpPr>
          <p:nvPr>
            <p:ph type="body" idx="3"/>
          </p:nvPr>
        </p:nvSpPr>
        <p:spPr>
          <a:xfrm>
            <a:off x="609600" y="2212848"/>
            <a:ext cx="5388864" cy="391363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
        <p:nvSpPr>
          <p:cNvPr id="63" name="Google Shape;63;p40"/>
          <p:cNvSpPr txBox="1">
            <a:spLocks noGrp="1"/>
          </p:cNvSpPr>
          <p:nvPr>
            <p:ph type="body" idx="4"/>
          </p:nvPr>
        </p:nvSpPr>
        <p:spPr>
          <a:xfrm>
            <a:off x="6230112" y="2212849"/>
            <a:ext cx="5388864" cy="391318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7876117" y="266700"/>
            <a:ext cx="4011084" cy="2095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1"/>
          <p:cNvSpPr txBox="1">
            <a:spLocks noGrp="1"/>
          </p:cNvSpPr>
          <p:nvPr>
            <p:ph type="body" idx="1"/>
          </p:nvPr>
        </p:nvSpPr>
        <p:spPr>
          <a:xfrm>
            <a:off x="958850" y="273051"/>
            <a:ext cx="6661151"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7F7F7F"/>
              </a:buClr>
              <a:buSzPts val="3200"/>
              <a:buChar char="•"/>
              <a:defRPr sz="3200"/>
            </a:lvl1pPr>
            <a:lvl2pPr marL="914400" lvl="1" indent="-406400" algn="l">
              <a:spcBef>
                <a:spcPts val="560"/>
              </a:spcBef>
              <a:spcAft>
                <a:spcPts val="0"/>
              </a:spcAft>
              <a:buClr>
                <a:srgbClr val="7F7F7F"/>
              </a:buClr>
              <a:buSzPts val="2800"/>
              <a:buChar char="o"/>
              <a:defRPr sz="2800"/>
            </a:lvl2pPr>
            <a:lvl3pPr marL="1371600" lvl="2" indent="-381000" algn="l">
              <a:spcBef>
                <a:spcPts val="480"/>
              </a:spcBef>
              <a:spcAft>
                <a:spcPts val="0"/>
              </a:spcAft>
              <a:buClr>
                <a:srgbClr val="7F7F7F"/>
              </a:buClr>
              <a:buSzPts val="2400"/>
              <a:buChar char="•"/>
              <a:defRPr sz="2400"/>
            </a:lvl3pPr>
            <a:lvl4pPr marL="1828800" lvl="3" indent="-355600" algn="l">
              <a:spcBef>
                <a:spcPts val="400"/>
              </a:spcBef>
              <a:spcAft>
                <a:spcPts val="0"/>
              </a:spcAft>
              <a:buClr>
                <a:srgbClr val="7F7F7F"/>
              </a:buClr>
              <a:buSzPts val="2000"/>
              <a:buChar char="o"/>
              <a:defRPr sz="2000"/>
            </a:lvl4pPr>
            <a:lvl5pPr marL="2286000" lvl="4" indent="-355600" algn="l">
              <a:spcBef>
                <a:spcPts val="400"/>
              </a:spcBef>
              <a:spcAft>
                <a:spcPts val="0"/>
              </a:spcAft>
              <a:buClr>
                <a:srgbClr val="7F7F7F"/>
              </a:buClr>
              <a:buSzPts val="2000"/>
              <a:buChar char="•"/>
              <a:defRPr sz="2000"/>
            </a:lvl5pPr>
            <a:lvl6pPr marL="2743200" lvl="5" indent="-355600" algn="l">
              <a:spcBef>
                <a:spcPts val="400"/>
              </a:spcBef>
              <a:spcAft>
                <a:spcPts val="0"/>
              </a:spcAft>
              <a:buClr>
                <a:srgbClr val="7F7F7F"/>
              </a:buClr>
              <a:buSzPts val="2000"/>
              <a:buChar char="o"/>
              <a:defRPr sz="2000"/>
            </a:lvl6pPr>
            <a:lvl7pPr marL="3200400" lvl="6" indent="-355600" algn="l">
              <a:spcBef>
                <a:spcPts val="400"/>
              </a:spcBef>
              <a:spcAft>
                <a:spcPts val="0"/>
              </a:spcAft>
              <a:buClr>
                <a:srgbClr val="7F7F7F"/>
              </a:buClr>
              <a:buSzPts val="2000"/>
              <a:buChar char="•"/>
              <a:defRPr sz="2000"/>
            </a:lvl7pPr>
            <a:lvl8pPr marL="3657600" lvl="7" indent="-355600" algn="l">
              <a:spcBef>
                <a:spcPts val="400"/>
              </a:spcBef>
              <a:spcAft>
                <a:spcPts val="0"/>
              </a:spcAft>
              <a:buClr>
                <a:srgbClr val="7F7F7F"/>
              </a:buClr>
              <a:buSzPts val="2000"/>
              <a:buChar char="o"/>
              <a:defRPr sz="2000"/>
            </a:lvl8pPr>
            <a:lvl9pPr marL="4114800" lvl="8" indent="-355600" algn="l">
              <a:spcBef>
                <a:spcPts val="400"/>
              </a:spcBef>
              <a:spcAft>
                <a:spcPts val="0"/>
              </a:spcAft>
              <a:buClr>
                <a:srgbClr val="7F7F7F"/>
              </a:buClr>
              <a:buSzPts val="2000"/>
              <a:buChar char="•"/>
              <a:defRPr sz="2000"/>
            </a:lvl9pPr>
          </a:lstStyle>
          <a:p>
            <a:endParaRPr/>
          </a:p>
        </p:txBody>
      </p:sp>
      <p:sp>
        <p:nvSpPr>
          <p:cNvPr id="67" name="Google Shape;67;p41"/>
          <p:cNvSpPr txBox="1">
            <a:spLocks noGrp="1"/>
          </p:cNvSpPr>
          <p:nvPr>
            <p:ph type="body" idx="2"/>
          </p:nvPr>
        </p:nvSpPr>
        <p:spPr>
          <a:xfrm>
            <a:off x="7876117" y="2438401"/>
            <a:ext cx="4011084" cy="3687763"/>
          </a:xfrm>
          <a:prstGeom prst="rect">
            <a:avLst/>
          </a:prstGeom>
          <a:noFill/>
          <a:ln>
            <a:noFill/>
          </a:ln>
        </p:spPr>
        <p:txBody>
          <a:bodyPr spcFirstLastPara="1" wrap="square" lIns="91425" tIns="45700" rIns="91425" bIns="45700" anchor="t" anchorCtr="0">
            <a:normAutofit/>
          </a:bodyPr>
          <a:lstStyle>
            <a:lvl1pPr marL="457200" lvl="0" indent="-228600" algn="ctr">
              <a:lnSpc>
                <a:spcPct val="125000"/>
              </a:lnSpc>
              <a:spcBef>
                <a:spcPts val="320"/>
              </a:spcBef>
              <a:spcAft>
                <a:spcPts val="0"/>
              </a:spcAft>
              <a:buClr>
                <a:srgbClr val="7F7F7F"/>
              </a:buClr>
              <a:buSzPts val="1600"/>
              <a:buNone/>
              <a:defRPr sz="1600"/>
            </a:lvl1pPr>
            <a:lvl2pPr marL="914400" lvl="1" indent="-228600" algn="l">
              <a:spcBef>
                <a:spcPts val="240"/>
              </a:spcBef>
              <a:spcAft>
                <a:spcPts val="0"/>
              </a:spcAft>
              <a:buClr>
                <a:srgbClr val="7F7F7F"/>
              </a:buClr>
              <a:buSzPts val="1200"/>
              <a:buNone/>
              <a:defRPr sz="1200"/>
            </a:lvl2pPr>
            <a:lvl3pPr marL="1371600" lvl="2" indent="-228600" algn="l">
              <a:spcBef>
                <a:spcPts val="200"/>
              </a:spcBef>
              <a:spcAft>
                <a:spcPts val="0"/>
              </a:spcAft>
              <a:buClr>
                <a:srgbClr val="7F7F7F"/>
              </a:buClr>
              <a:buSzPts val="1000"/>
              <a:buNone/>
              <a:defRPr sz="1000"/>
            </a:lvl3pPr>
            <a:lvl4pPr marL="1828800" lvl="3" indent="-228600" algn="l">
              <a:spcBef>
                <a:spcPts val="180"/>
              </a:spcBef>
              <a:spcAft>
                <a:spcPts val="0"/>
              </a:spcAft>
              <a:buClr>
                <a:srgbClr val="7F7F7F"/>
              </a:buClr>
              <a:buSzPts val="900"/>
              <a:buNone/>
              <a:defRPr sz="900"/>
            </a:lvl4pPr>
            <a:lvl5pPr marL="2286000" lvl="4" indent="-228600" algn="l">
              <a:spcBef>
                <a:spcPts val="180"/>
              </a:spcBef>
              <a:spcAft>
                <a:spcPts val="0"/>
              </a:spcAft>
              <a:buClr>
                <a:srgbClr val="7F7F7F"/>
              </a:buClr>
              <a:buSzPts val="900"/>
              <a:buNone/>
              <a:defRPr sz="900"/>
            </a:lvl5pPr>
            <a:lvl6pPr marL="2743200" lvl="5" indent="-228600" algn="l">
              <a:spcBef>
                <a:spcPts val="180"/>
              </a:spcBef>
              <a:spcAft>
                <a:spcPts val="0"/>
              </a:spcAft>
              <a:buClr>
                <a:srgbClr val="7F7F7F"/>
              </a:buClr>
              <a:buSzPts val="900"/>
              <a:buNone/>
              <a:defRPr sz="900"/>
            </a:lvl6pPr>
            <a:lvl7pPr marL="3200400" lvl="6" indent="-228600" algn="l">
              <a:spcBef>
                <a:spcPts val="180"/>
              </a:spcBef>
              <a:spcAft>
                <a:spcPts val="0"/>
              </a:spcAft>
              <a:buClr>
                <a:srgbClr val="7F7F7F"/>
              </a:buClr>
              <a:buSzPts val="900"/>
              <a:buNone/>
              <a:defRPr sz="900"/>
            </a:lvl7pPr>
            <a:lvl8pPr marL="3657600" lvl="7" indent="-228600" algn="l">
              <a:spcBef>
                <a:spcPts val="180"/>
              </a:spcBef>
              <a:spcAft>
                <a:spcPts val="0"/>
              </a:spcAft>
              <a:buClr>
                <a:srgbClr val="7F7F7F"/>
              </a:buClr>
              <a:buSzPts val="900"/>
              <a:buNone/>
              <a:defRPr sz="900"/>
            </a:lvl8pPr>
            <a:lvl9pPr marL="4114800" lvl="8" indent="-228600" algn="l">
              <a:spcBef>
                <a:spcPts val="180"/>
              </a:spcBef>
              <a:spcAft>
                <a:spcPts val="0"/>
              </a:spcAft>
              <a:buClr>
                <a:srgbClr val="7F7F7F"/>
              </a:buClr>
              <a:buSzPts val="900"/>
              <a:buNone/>
              <a:defRPr sz="900"/>
            </a:lvl9pPr>
          </a:lstStyle>
          <a:p>
            <a:endParaRPr/>
          </a:p>
        </p:txBody>
      </p:sp>
      <p:sp>
        <p:nvSpPr>
          <p:cNvPr id="68" name="Google Shape;68;p41"/>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1"/>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42"/>
          <p:cNvSpPr txBox="1">
            <a:spLocks noGrp="1"/>
          </p:cNvSpPr>
          <p:nvPr>
            <p:ph type="title"/>
          </p:nvPr>
        </p:nvSpPr>
        <p:spPr>
          <a:xfrm>
            <a:off x="2239435" y="228600"/>
            <a:ext cx="7615765" cy="8953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Palatino Linotype"/>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2"/>
          <p:cNvSpPr>
            <a:spLocks noGrp="1"/>
          </p:cNvSpPr>
          <p:nvPr>
            <p:ph type="pic" idx="2"/>
          </p:nvPr>
        </p:nvSpPr>
        <p:spPr>
          <a:xfrm>
            <a:off x="2010835" y="1143000"/>
            <a:ext cx="8072965" cy="4541044"/>
          </a:xfrm>
          <a:prstGeom prst="rect">
            <a:avLst/>
          </a:prstGeom>
          <a:noFill/>
          <a:ln w="76200" cap="flat" cmpd="sng">
            <a:solidFill>
              <a:schemeClr val="lt1"/>
            </a:solidFill>
            <a:prstDash val="solid"/>
            <a:round/>
            <a:headEnd type="none" w="sm" len="sm"/>
            <a:tailEnd type="none" w="sm" len="sm"/>
          </a:ln>
          <a:effectLst>
            <a:outerShdw blurRad="88900" dist="50800" dir="5400000" algn="ctr" rotWithShape="0">
              <a:srgbClr val="000000">
                <a:alpha val="24705"/>
              </a:srgbClr>
            </a:outerShdw>
          </a:effectLst>
        </p:spPr>
        <p:txBody>
          <a:bodyPr spcFirstLastPara="1" wrap="square" lIns="91425" tIns="45700" rIns="91425" bIns="45700" anchor="t" anchorCtr="0">
            <a:normAutofit/>
          </a:bodyPr>
          <a:lstStyle>
            <a:lvl1pPr marR="0" lvl="0" algn="ctr" rtl="0">
              <a:spcBef>
                <a:spcPts val="640"/>
              </a:spcBef>
              <a:spcAft>
                <a:spcPts val="0"/>
              </a:spcAft>
              <a:buClr>
                <a:srgbClr val="7F7F7F"/>
              </a:buClr>
              <a:buSzPts val="3200"/>
              <a:buFont typeface="Arial"/>
              <a:buNone/>
              <a:defRPr sz="3200" b="0" i="0" u="none" strike="noStrike" cap="none">
                <a:solidFill>
                  <a:srgbClr val="7F7F7F"/>
                </a:solidFill>
                <a:latin typeface="Century Gothic"/>
                <a:ea typeface="Century Gothic"/>
                <a:cs typeface="Century Gothic"/>
                <a:sym typeface="Century Gothic"/>
              </a:defRPr>
            </a:lvl1pPr>
            <a:lvl2pPr marR="0" lvl="1" algn="l" rtl="0">
              <a:spcBef>
                <a:spcPts val="560"/>
              </a:spcBef>
              <a:spcAft>
                <a:spcPts val="0"/>
              </a:spcAft>
              <a:buClr>
                <a:srgbClr val="7F7F7F"/>
              </a:buClr>
              <a:buSzPts val="2800"/>
              <a:buFont typeface="Courier New"/>
              <a:buNone/>
              <a:defRPr sz="2800" b="0" i="0" u="none" strike="noStrike" cap="none">
                <a:solidFill>
                  <a:srgbClr val="7F7F7F"/>
                </a:solidFill>
                <a:latin typeface="Century Gothic"/>
                <a:ea typeface="Century Gothic"/>
                <a:cs typeface="Century Gothic"/>
                <a:sym typeface="Century Gothic"/>
              </a:defRPr>
            </a:lvl2pPr>
            <a:lvl3pPr marR="0" lvl="2" algn="l" rtl="0">
              <a:spcBef>
                <a:spcPts val="480"/>
              </a:spcBef>
              <a:spcAft>
                <a:spcPts val="0"/>
              </a:spcAft>
              <a:buClr>
                <a:srgbClr val="7F7F7F"/>
              </a:buClr>
              <a:buSzPts val="2400"/>
              <a:buFont typeface="Arial"/>
              <a:buNone/>
              <a:defRPr sz="2400" b="0" i="0" u="none" strike="noStrike" cap="none">
                <a:solidFill>
                  <a:srgbClr val="7F7F7F"/>
                </a:solidFill>
                <a:latin typeface="Century Gothic"/>
                <a:ea typeface="Century Gothic"/>
                <a:cs typeface="Century Gothic"/>
                <a:sym typeface="Century Gothic"/>
              </a:defRPr>
            </a:lvl3pPr>
            <a:lvl4pPr marR="0" lvl="3" algn="l" rtl="0">
              <a:spcBef>
                <a:spcPts val="400"/>
              </a:spcBef>
              <a:spcAft>
                <a:spcPts val="0"/>
              </a:spcAft>
              <a:buClr>
                <a:srgbClr val="7F7F7F"/>
              </a:buClr>
              <a:buSzPts val="2000"/>
              <a:buFont typeface="Courier New"/>
              <a:buNone/>
              <a:defRPr sz="2000" b="0" i="0" u="none" strike="noStrike" cap="none">
                <a:solidFill>
                  <a:srgbClr val="7F7F7F"/>
                </a:solidFill>
                <a:latin typeface="Century Gothic"/>
                <a:ea typeface="Century Gothic"/>
                <a:cs typeface="Century Gothic"/>
                <a:sym typeface="Century Gothic"/>
              </a:defRPr>
            </a:lvl4pPr>
            <a:lvl5pPr marR="0" lvl="4" algn="l" rtl="0">
              <a:spcBef>
                <a:spcPts val="400"/>
              </a:spcBef>
              <a:spcAft>
                <a:spcPts val="0"/>
              </a:spcAft>
              <a:buClr>
                <a:srgbClr val="7F7F7F"/>
              </a:buClr>
              <a:buSzPts val="2000"/>
              <a:buFont typeface="Arial"/>
              <a:buNone/>
              <a:defRPr sz="2000" b="0" i="0" u="none" strike="noStrike" cap="none">
                <a:solidFill>
                  <a:srgbClr val="7F7F7F"/>
                </a:solidFill>
                <a:latin typeface="Century Gothic"/>
                <a:ea typeface="Century Gothic"/>
                <a:cs typeface="Century Gothic"/>
                <a:sym typeface="Century Gothic"/>
              </a:defRPr>
            </a:lvl5pPr>
            <a:lvl6pPr marR="0" lvl="5" algn="l" rtl="0">
              <a:spcBef>
                <a:spcPts val="400"/>
              </a:spcBef>
              <a:spcAft>
                <a:spcPts val="0"/>
              </a:spcAft>
              <a:buClr>
                <a:srgbClr val="7F7F7F"/>
              </a:buClr>
              <a:buSzPts val="2000"/>
              <a:buFont typeface="Courier New"/>
              <a:buNone/>
              <a:defRPr sz="2000" b="0" i="0" u="none" strike="noStrike" cap="none">
                <a:solidFill>
                  <a:srgbClr val="7F7F7F"/>
                </a:solidFill>
                <a:latin typeface="Century Gothic"/>
                <a:ea typeface="Century Gothic"/>
                <a:cs typeface="Century Gothic"/>
                <a:sym typeface="Century Gothic"/>
              </a:defRPr>
            </a:lvl6pPr>
            <a:lvl7pPr marR="0" lvl="6" algn="l" rtl="0">
              <a:spcBef>
                <a:spcPts val="400"/>
              </a:spcBef>
              <a:spcAft>
                <a:spcPts val="0"/>
              </a:spcAft>
              <a:buClr>
                <a:srgbClr val="7F7F7F"/>
              </a:buClr>
              <a:buSzPts val="2000"/>
              <a:buFont typeface="Arial"/>
              <a:buNone/>
              <a:defRPr sz="2000" b="0" i="0" u="none" strike="noStrike" cap="none">
                <a:solidFill>
                  <a:srgbClr val="7F7F7F"/>
                </a:solidFill>
                <a:latin typeface="Century Gothic"/>
                <a:ea typeface="Century Gothic"/>
                <a:cs typeface="Century Gothic"/>
                <a:sym typeface="Century Gothic"/>
              </a:defRPr>
            </a:lvl7pPr>
            <a:lvl8pPr marR="0" lvl="7" algn="l" rtl="0">
              <a:spcBef>
                <a:spcPts val="400"/>
              </a:spcBef>
              <a:spcAft>
                <a:spcPts val="0"/>
              </a:spcAft>
              <a:buClr>
                <a:srgbClr val="7F7F7F"/>
              </a:buClr>
              <a:buSzPts val="2000"/>
              <a:buFont typeface="Courier New"/>
              <a:buNone/>
              <a:defRPr sz="2000" b="0" i="0" u="none" strike="noStrike" cap="none">
                <a:solidFill>
                  <a:srgbClr val="7F7F7F"/>
                </a:solidFill>
                <a:latin typeface="Century Gothic"/>
                <a:ea typeface="Century Gothic"/>
                <a:cs typeface="Century Gothic"/>
                <a:sym typeface="Century Gothic"/>
              </a:defRPr>
            </a:lvl8pPr>
            <a:lvl9pPr marR="0" lvl="8" algn="l" rtl="0">
              <a:spcBef>
                <a:spcPts val="400"/>
              </a:spcBef>
              <a:spcAft>
                <a:spcPts val="0"/>
              </a:spcAft>
              <a:buClr>
                <a:srgbClr val="7F7F7F"/>
              </a:buClr>
              <a:buSzPts val="2000"/>
              <a:buFont typeface="Arial"/>
              <a:buNone/>
              <a:defRPr sz="2000" b="0" i="0" u="none" strike="noStrike" cap="none">
                <a:solidFill>
                  <a:srgbClr val="7F7F7F"/>
                </a:solidFill>
                <a:latin typeface="Century Gothic"/>
                <a:ea typeface="Century Gothic"/>
                <a:cs typeface="Century Gothic"/>
                <a:sym typeface="Century Gothic"/>
              </a:defRPr>
            </a:lvl9pPr>
          </a:lstStyle>
          <a:p>
            <a:endParaRPr/>
          </a:p>
        </p:txBody>
      </p:sp>
      <p:sp>
        <p:nvSpPr>
          <p:cNvPr id="74" name="Google Shape;74;p42"/>
          <p:cNvSpPr txBox="1">
            <a:spLocks noGrp="1"/>
          </p:cNvSpPr>
          <p:nvPr>
            <p:ph type="body" idx="1"/>
          </p:nvPr>
        </p:nvSpPr>
        <p:spPr>
          <a:xfrm>
            <a:off x="2239435" y="5810250"/>
            <a:ext cx="7615765" cy="5334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Clr>
                <a:srgbClr val="7F7F7F"/>
              </a:buClr>
              <a:buSzPts val="1600"/>
              <a:buNone/>
              <a:defRPr sz="1600"/>
            </a:lvl1pPr>
            <a:lvl2pPr marL="914400" lvl="1" indent="-228600" algn="l">
              <a:spcBef>
                <a:spcPts val="240"/>
              </a:spcBef>
              <a:spcAft>
                <a:spcPts val="0"/>
              </a:spcAft>
              <a:buClr>
                <a:srgbClr val="7F7F7F"/>
              </a:buClr>
              <a:buSzPts val="1200"/>
              <a:buNone/>
              <a:defRPr sz="1200"/>
            </a:lvl2pPr>
            <a:lvl3pPr marL="1371600" lvl="2" indent="-228600" algn="l">
              <a:spcBef>
                <a:spcPts val="200"/>
              </a:spcBef>
              <a:spcAft>
                <a:spcPts val="0"/>
              </a:spcAft>
              <a:buClr>
                <a:srgbClr val="7F7F7F"/>
              </a:buClr>
              <a:buSzPts val="1000"/>
              <a:buNone/>
              <a:defRPr sz="1000"/>
            </a:lvl3pPr>
            <a:lvl4pPr marL="1828800" lvl="3" indent="-228600" algn="l">
              <a:spcBef>
                <a:spcPts val="180"/>
              </a:spcBef>
              <a:spcAft>
                <a:spcPts val="0"/>
              </a:spcAft>
              <a:buClr>
                <a:srgbClr val="7F7F7F"/>
              </a:buClr>
              <a:buSzPts val="900"/>
              <a:buNone/>
              <a:defRPr sz="900"/>
            </a:lvl4pPr>
            <a:lvl5pPr marL="2286000" lvl="4" indent="-228600" algn="l">
              <a:spcBef>
                <a:spcPts val="180"/>
              </a:spcBef>
              <a:spcAft>
                <a:spcPts val="0"/>
              </a:spcAft>
              <a:buClr>
                <a:srgbClr val="7F7F7F"/>
              </a:buClr>
              <a:buSzPts val="900"/>
              <a:buNone/>
              <a:defRPr sz="900"/>
            </a:lvl5pPr>
            <a:lvl6pPr marL="2743200" lvl="5" indent="-228600" algn="l">
              <a:spcBef>
                <a:spcPts val="180"/>
              </a:spcBef>
              <a:spcAft>
                <a:spcPts val="0"/>
              </a:spcAft>
              <a:buClr>
                <a:srgbClr val="7F7F7F"/>
              </a:buClr>
              <a:buSzPts val="900"/>
              <a:buNone/>
              <a:defRPr sz="900"/>
            </a:lvl6pPr>
            <a:lvl7pPr marL="3200400" lvl="6" indent="-228600" algn="l">
              <a:spcBef>
                <a:spcPts val="180"/>
              </a:spcBef>
              <a:spcAft>
                <a:spcPts val="0"/>
              </a:spcAft>
              <a:buClr>
                <a:srgbClr val="7F7F7F"/>
              </a:buClr>
              <a:buSzPts val="900"/>
              <a:buNone/>
              <a:defRPr sz="900"/>
            </a:lvl7pPr>
            <a:lvl8pPr marL="3657600" lvl="7" indent="-228600" algn="l">
              <a:spcBef>
                <a:spcPts val="180"/>
              </a:spcBef>
              <a:spcAft>
                <a:spcPts val="0"/>
              </a:spcAft>
              <a:buClr>
                <a:srgbClr val="7F7F7F"/>
              </a:buClr>
              <a:buSzPts val="900"/>
              <a:buNone/>
              <a:defRPr sz="900"/>
            </a:lvl8pPr>
            <a:lvl9pPr marL="4114800" lvl="8" indent="-228600" algn="l">
              <a:spcBef>
                <a:spcPts val="180"/>
              </a:spcBef>
              <a:spcAft>
                <a:spcPts val="0"/>
              </a:spcAft>
              <a:buClr>
                <a:srgbClr val="7F7F7F"/>
              </a:buClr>
              <a:buSzPts val="900"/>
              <a:buNone/>
              <a:defRPr sz="900"/>
            </a:lvl9pPr>
          </a:lstStyle>
          <a:p>
            <a:endParaRPr/>
          </a:p>
        </p:txBody>
      </p:sp>
      <p:sp>
        <p:nvSpPr>
          <p:cNvPr id="75" name="Google Shape;75;p42"/>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o"/>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o"/>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rgbClr val="7F7F7F"/>
              </a:buClr>
              <a:buSzPts val="1800"/>
              <a:buChar char="o"/>
              <a:defRPr/>
            </a:lvl6pPr>
            <a:lvl7pPr marL="3200400" lvl="6" indent="-342900" algn="l">
              <a:spcBef>
                <a:spcPts val="360"/>
              </a:spcBef>
              <a:spcAft>
                <a:spcPts val="0"/>
              </a:spcAft>
              <a:buClr>
                <a:srgbClr val="7F7F7F"/>
              </a:buClr>
              <a:buSzPts val="1800"/>
              <a:buChar char="•"/>
              <a:defRPr/>
            </a:lvl7pPr>
            <a:lvl8pPr marL="3657600" lvl="7" indent="-342900" algn="l">
              <a:spcBef>
                <a:spcPts val="360"/>
              </a:spcBef>
              <a:spcAft>
                <a:spcPts val="0"/>
              </a:spcAft>
              <a:buClr>
                <a:srgbClr val="7F7F7F"/>
              </a:buClr>
              <a:buSzPts val="1800"/>
              <a:buChar char="o"/>
              <a:defRPr/>
            </a:lvl8pPr>
            <a:lvl9pPr marL="4114800" lvl="8" indent="-342900" algn="l">
              <a:spcBef>
                <a:spcPts val="360"/>
              </a:spcBef>
              <a:spcAft>
                <a:spcPts val="0"/>
              </a:spcAft>
              <a:buClr>
                <a:srgbClr val="7F7F7F"/>
              </a:buClr>
              <a:buSzPts val="1800"/>
              <a:buChar char="•"/>
              <a:defRPr/>
            </a:lvl9pPr>
          </a:lstStyle>
          <a:p>
            <a:endParaRPr/>
          </a:p>
        </p:txBody>
      </p:sp>
      <p:sp>
        <p:nvSpPr>
          <p:cNvPr id="81" name="Google Shape;81;p43"/>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76000">
              <a:srgbClr val="F3F3F3"/>
            </a:gs>
            <a:gs pos="92000">
              <a:srgbClr val="D8D8D8"/>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marR="0" lvl="0" algn="ctr" rtl="0">
              <a:lnSpc>
                <a:spcPct val="107407"/>
              </a:lnSpc>
              <a:spcBef>
                <a:spcPts val="0"/>
              </a:spcBef>
              <a:spcAft>
                <a:spcPts val="0"/>
              </a:spcAft>
              <a:buClr>
                <a:schemeClr val="dk2"/>
              </a:buClr>
              <a:buSzPts val="5400"/>
              <a:buFont typeface="Palatino Linotype"/>
              <a:buNone/>
              <a:defRPr sz="5400" b="0" i="0" u="none" strike="noStrike" cap="non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rgbClr val="7F7F7F"/>
              </a:buClr>
              <a:buSzPts val="2400"/>
              <a:buFont typeface="Arial"/>
              <a:buChar char="•"/>
              <a:defRPr sz="2400" b="0" i="0" u="none" strike="noStrike" cap="none">
                <a:solidFill>
                  <a:srgbClr val="7F7F7F"/>
                </a:solidFill>
                <a:latin typeface="Century Gothic"/>
                <a:ea typeface="Century Gothic"/>
                <a:cs typeface="Century Gothic"/>
                <a:sym typeface="Century Gothic"/>
              </a:defRPr>
            </a:lvl1pPr>
            <a:lvl2pPr marL="914400" marR="0" lvl="1"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2pPr>
            <a:lvl3pPr marL="1371600" marR="0" lvl="2"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3pPr>
            <a:lvl4pPr marL="1828800" marR="0" lvl="3"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4pPr>
            <a:lvl5pPr marL="2286000" marR="0" lvl="4"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5pPr>
            <a:lvl6pPr marL="2743200" marR="0" lvl="5"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6pPr>
            <a:lvl7pPr marL="3200400" marR="0" lvl="6"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7pPr>
            <a:lvl8pPr marL="3657600" marR="0" lvl="7" indent="-330200" algn="l" rtl="0">
              <a:spcBef>
                <a:spcPts val="320"/>
              </a:spcBef>
              <a:spcAft>
                <a:spcPts val="0"/>
              </a:spcAft>
              <a:buClr>
                <a:srgbClr val="7F7F7F"/>
              </a:buClr>
              <a:buSzPts val="1600"/>
              <a:buFont typeface="Courier New"/>
              <a:buChar char="o"/>
              <a:defRPr sz="1600" b="0" i="0" u="none" strike="noStrike" cap="none">
                <a:solidFill>
                  <a:srgbClr val="7F7F7F"/>
                </a:solidFill>
                <a:latin typeface="Century Gothic"/>
                <a:ea typeface="Century Gothic"/>
                <a:cs typeface="Century Gothic"/>
                <a:sym typeface="Century Gothic"/>
              </a:defRPr>
            </a:lvl8pPr>
            <a:lvl9pPr marL="4114800" marR="0" lvl="8" indent="-330200" algn="l" rtl="0">
              <a:spcBef>
                <a:spcPts val="320"/>
              </a:spcBef>
              <a:spcAft>
                <a:spcPts val="0"/>
              </a:spcAft>
              <a:buClr>
                <a:srgbClr val="7F7F7F"/>
              </a:buClr>
              <a:buSzPts val="1600"/>
              <a:buFont typeface="Arial"/>
              <a:buChar char="•"/>
              <a:defRPr sz="1600" b="0" i="0" u="none" strike="noStrike" cap="none">
                <a:solidFill>
                  <a:srgbClr val="7F7F7F"/>
                </a:solidFill>
                <a:latin typeface="Century Gothic"/>
                <a:ea typeface="Century Gothic"/>
                <a:cs typeface="Century Gothic"/>
                <a:sym typeface="Century Gothic"/>
              </a:defRPr>
            </a:lvl9pPr>
          </a:lstStyle>
          <a:p>
            <a:endParaRPr/>
          </a:p>
        </p:txBody>
      </p:sp>
      <p:sp>
        <p:nvSpPr>
          <p:cNvPr id="12" name="Google Shape;12;p33"/>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marR="0" lvl="0" algn="r" rtl="0">
              <a:spcBef>
                <a:spcPts val="0"/>
              </a:spcBef>
              <a:spcAft>
                <a:spcPts val="0"/>
              </a:spcAft>
              <a:buSzPts val="1400"/>
              <a:buNone/>
              <a:defRPr sz="1200" b="0" i="0" u="none" strike="noStrike" cap="none">
                <a:solidFill>
                  <a:srgbClr val="595959"/>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3" name="Google Shape;13;p33"/>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4" name="Google Shape;14;p33"/>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marR="0" lvl="0" indent="0" algn="l" rtl="0">
              <a:spcBef>
                <a:spcPts val="0"/>
              </a:spcBef>
              <a:buNone/>
              <a:defRPr sz="1200" b="0" i="0" u="none" strike="noStrike" cap="none">
                <a:solidFill>
                  <a:srgbClr val="595959"/>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595959"/>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595959"/>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595959"/>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595959"/>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595959"/>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595959"/>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595959"/>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
        <p:nvSpPr>
          <p:cNvPr id="15" name="Google Shape;15;p33"/>
          <p:cNvSpPr/>
          <p:nvPr/>
        </p:nvSpPr>
        <p:spPr>
          <a:xfrm>
            <a:off x="11277014"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6" name="Google Shape;16;p33"/>
          <p:cNvSpPr/>
          <p:nvPr/>
        </p:nvSpPr>
        <p:spPr>
          <a:xfrm>
            <a:off x="758826"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pic>
        <p:nvPicPr>
          <p:cNvPr id="17" name="Google Shape;17;p33" descr="WhatsApp Image 2019-04-08 at 17.27.06.jpeg"/>
          <p:cNvPicPr preferRelativeResize="0"/>
          <p:nvPr/>
        </p:nvPicPr>
        <p:blipFill rotWithShape="1">
          <a:blip r:embed="rId12">
            <a:alphaModFix/>
          </a:blip>
          <a:srcRect l="2564" t="9548" r="1603" b="9044"/>
          <a:stretch/>
        </p:blipFill>
        <p:spPr>
          <a:xfrm>
            <a:off x="144379" y="0"/>
            <a:ext cx="1981200"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7B6E1B-5CD6-457E-B12E-40DB70920123}" type="datetimeFigureOut">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10/4/2022</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E6FD98F-884B-4231-90DD-78567DD4FAEB}" type="slidenum">
              <a:rPr kumimoji="0" lang="en-US" sz="1200" b="0" i="0" u="none" strike="noStrike" kern="1200" cap="none" spc="0" normalizeH="0" baseline="0" noProof="0" smtClean="0">
                <a:ln>
                  <a:noFill/>
                </a:ln>
                <a:solidFill>
                  <a:prstClr val="black">
                    <a:lumMod val="65000"/>
                    <a:lumOff val="35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extLst>
      <p:ext uri="{BB962C8B-B14F-4D97-AF65-F5344CB8AC3E}">
        <p14:creationId xmlns:p14="http://schemas.microsoft.com/office/powerpoint/2010/main" val="582042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title"/>
          </p:nvPr>
        </p:nvSpPr>
        <p:spPr>
          <a:xfrm>
            <a:off x="572703" y="2220475"/>
            <a:ext cx="11229474" cy="3260551"/>
          </a:xfrm>
          <a:prstGeom prst="rect">
            <a:avLst/>
          </a:prstGeom>
          <a:noFill/>
          <a:ln>
            <a:noFill/>
          </a:ln>
        </p:spPr>
        <p:txBody>
          <a:bodyPr spcFirstLastPara="1" wrap="square" lIns="91425" tIns="45700" rIns="91425" bIns="45700" anchor="b" anchorCtr="0">
            <a:normAutofit/>
          </a:bodyPr>
          <a:lstStyle/>
          <a:p>
            <a:pPr marL="0" lvl="0" indent="0" algn="ctr" rtl="0">
              <a:lnSpc>
                <a:spcPct val="119341"/>
              </a:lnSpc>
              <a:spcBef>
                <a:spcPts val="0"/>
              </a:spcBef>
              <a:spcAft>
                <a:spcPts val="0"/>
              </a:spcAft>
              <a:buClr>
                <a:srgbClr val="C00000"/>
              </a:buClr>
              <a:buSzPts val="4860"/>
              <a:buFont typeface="Times New Roman"/>
              <a:buNone/>
            </a:pPr>
            <a:r>
              <a:rPr lang="en-IN" sz="7300" b="1" dirty="0" smtClean="0">
                <a:solidFill>
                  <a:srgbClr val="C00000"/>
                </a:solidFill>
                <a:effectLst>
                  <a:outerShdw blurRad="38100" dist="38100" dir="2700000" algn="tl">
                    <a:srgbClr val="000000">
                      <a:alpha val="43137"/>
                    </a:srgbClr>
                  </a:outerShdw>
                </a:effectLst>
                <a:latin typeface="Times New Roman"/>
                <a:ea typeface="Times New Roman"/>
                <a:cs typeface="Times New Roman"/>
                <a:sym typeface="Times New Roman"/>
              </a:rPr>
              <a:t>INPUT-OUTPUT</a:t>
            </a:r>
            <a:r>
              <a:rPr lang="en-IN" sz="4860" b="1" dirty="0">
                <a:solidFill>
                  <a:srgbClr val="C00000"/>
                </a:solidFill>
                <a:latin typeface="Times New Roman"/>
                <a:ea typeface="Times New Roman"/>
                <a:cs typeface="Times New Roman"/>
                <a:sym typeface="Times New Roman"/>
              </a:rPr>
              <a:t/>
            </a:r>
            <a:br>
              <a:rPr lang="en-IN" sz="4860" b="1" dirty="0">
                <a:solidFill>
                  <a:srgbClr val="C00000"/>
                </a:solidFill>
                <a:latin typeface="Times New Roman"/>
                <a:ea typeface="Times New Roman"/>
                <a:cs typeface="Times New Roman"/>
                <a:sym typeface="Times New Roman"/>
              </a:rPr>
            </a:br>
            <a:r>
              <a:rPr lang="en-IN" sz="4860" b="1" dirty="0">
                <a:solidFill>
                  <a:srgbClr val="C00000"/>
                </a:solidFill>
              </a:rPr>
              <a:t/>
            </a:r>
            <a:br>
              <a:rPr lang="en-IN" sz="4860" b="1" dirty="0">
                <a:solidFill>
                  <a:srgbClr val="C00000"/>
                </a:solidFill>
              </a:rPr>
            </a:br>
            <a:endParaRPr sz="4860" dirty="0">
              <a:solidFill>
                <a:srgbClr val="C00000"/>
              </a:solidFill>
            </a:endParaRP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2585323"/>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Which of the following set(s) are empty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{x: x is set of all prime numbers divisible by 2 } </a:t>
            </a: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B.  {x: x is square root of 625} </a:t>
            </a: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{x: x is a prime number, 54 &lt; x &lt; 58  } </a:t>
            </a: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D. {x: x is even natural numbers divisible by 3 } </a:t>
            </a:r>
            <a:r>
              <a:rPr kumimoji="0" lang="en-US" sz="1800" b="0" i="0" u="none" strike="noStrike" kern="1200" cap="none" spc="0" normalizeH="0" baseline="0" noProof="0" dirty="0">
                <a:ln>
                  <a:noFill/>
                </a:ln>
                <a:solidFill>
                  <a:prstClr val="black"/>
                </a:solidFill>
                <a:effectLst/>
                <a:uLnTx/>
                <a:uFillTx/>
                <a:latin typeface="Palatino Linotype"/>
                <a:ea typeface="+mn-ea"/>
                <a:cs typeface="+mn-cs"/>
              </a:rPr>
              <a:t/>
            </a:r>
            <a:br>
              <a:rPr kumimoji="0" lang="en-US" sz="1800" b="0" i="0" u="none" strike="noStrike" kern="1200" cap="none" spc="0" normalizeH="0" baseline="0" noProof="0" dirty="0">
                <a:ln>
                  <a:noFill/>
                </a:ln>
                <a:solidFill>
                  <a:prstClr val="black"/>
                </a:solidFill>
                <a:effectLst/>
                <a:uLnTx/>
                <a:uFillTx/>
                <a:latin typeface="Palatino Linotype"/>
                <a:ea typeface="+mn-ea"/>
                <a:cs typeface="+mn-cs"/>
              </a:rPr>
            </a:br>
            <a:endParaRPr kumimoji="0" lang="en-US" sz="1800" b="0" i="0" u="none" strike="noStrike" kern="1200" cap="none" spc="0" normalizeH="0" baseline="0" noProof="0" dirty="0">
              <a:ln>
                <a:noFill/>
              </a:ln>
              <a:solidFill>
                <a:prstClr val="black"/>
              </a:solidFill>
              <a:effectLst/>
              <a:uLnTx/>
              <a:uFillTx/>
              <a:latin typeface="Palatino Linotype"/>
              <a:ea typeface="+mn-ea"/>
              <a:cs typeface="+mn-cs"/>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4" name="Picture 3">
            <a:extLst>
              <a:ext uri="{FF2B5EF4-FFF2-40B4-BE49-F238E27FC236}">
                <a16:creationId xmlns:a16="http://schemas.microsoft.com/office/drawing/2014/main" id="{7CEC602D-75FC-4013-9EA3-385C2A85A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1768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4" name="Rectangle 3"/>
          <p:cNvSpPr/>
          <p:nvPr/>
        </p:nvSpPr>
        <p:spPr>
          <a:xfrm>
            <a:off x="0" y="725214"/>
            <a:ext cx="11031165"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2. If A={</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a,b</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B={</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c,d</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C={</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d,e</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then {(</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a,c</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a,d</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a,e</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b,c</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b,d</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b,e</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is equal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A ∩ (B ∪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B) A ∪ (B ∩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A × (B ∪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D) A × (B ∩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a:ea typeface="+mn-ea"/>
                <a:cs typeface="+mn-cs"/>
              </a:rPr>
              <a:t/>
            </a:r>
            <a:br>
              <a:rPr kumimoji="0" lang="en-US" sz="1800" b="0" i="0" u="none" strike="noStrike" kern="1200" cap="none" spc="0" normalizeH="0" baseline="0" noProof="0" dirty="0">
                <a:ln>
                  <a:noFill/>
                </a:ln>
                <a:solidFill>
                  <a:prstClr val="black"/>
                </a:solidFill>
                <a:effectLst/>
                <a:uLnTx/>
                <a:uFillTx/>
                <a:latin typeface="Palatino Linotype"/>
                <a:ea typeface="+mn-ea"/>
                <a:cs typeface="+mn-cs"/>
              </a:rPr>
            </a:br>
            <a:endParaRPr kumimoji="0" lang="en-US" sz="1800" b="0" i="0" u="none" strike="noStrike" kern="1200" cap="none" spc="0" normalizeH="0" baseline="0" noProof="0" dirty="0">
              <a:ln>
                <a:noFill/>
              </a:ln>
              <a:solidFill>
                <a:prstClr val="black"/>
              </a:solidFill>
              <a:effectLst/>
              <a:uLnTx/>
              <a:uFillTx/>
              <a:latin typeface="Palatino Linotype"/>
              <a:ea typeface="+mn-ea"/>
              <a:cs typeface="+mn-cs"/>
            </a:endParaRPr>
          </a:p>
        </p:txBody>
      </p:sp>
      <p:pic>
        <p:nvPicPr>
          <p:cNvPr id="5" name="Picture 4">
            <a:extLst>
              <a:ext uri="{FF2B5EF4-FFF2-40B4-BE49-F238E27FC236}">
                <a16:creationId xmlns:a16="http://schemas.microsoft.com/office/drawing/2014/main" id="{C2C2E20E-D2C3-4CAF-93BF-F1CE1515D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2362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5" name="Rectangle 4"/>
          <p:cNvSpPr/>
          <p:nvPr/>
        </p:nvSpPr>
        <p:spPr>
          <a:xfrm>
            <a:off x="0" y="725214"/>
            <a:ext cx="11031165" cy="2862322"/>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3. Let S={0,1,5,4,7}. Then the total number of subsets of S is:</a:t>
            </a:r>
          </a:p>
          <a:p>
            <a:pPr marL="457200" marR="0" lvl="0" indent="-45720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Palatino Linotype"/>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64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B) 32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D)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a:ea typeface="+mn-ea"/>
                <a:cs typeface="+mn-cs"/>
              </a:rPr>
              <a:t/>
            </a:r>
            <a:br>
              <a:rPr kumimoji="0" lang="en-US" sz="1800" b="0" i="0" u="none" strike="noStrike" kern="1200" cap="none" spc="0" normalizeH="0" baseline="0" noProof="0" dirty="0">
                <a:ln>
                  <a:noFill/>
                </a:ln>
                <a:solidFill>
                  <a:prstClr val="black"/>
                </a:solidFill>
                <a:effectLst/>
                <a:uLnTx/>
                <a:uFillTx/>
                <a:latin typeface="Palatino Linotype"/>
                <a:ea typeface="+mn-ea"/>
                <a:cs typeface="+mn-cs"/>
              </a:rPr>
            </a:br>
            <a:endParaRPr kumimoji="0" lang="en-US" sz="1800" b="0" i="0" u="none" strike="noStrike" kern="1200" cap="none" spc="0" normalizeH="0" baseline="0" noProof="0" dirty="0">
              <a:ln>
                <a:noFill/>
              </a:ln>
              <a:solidFill>
                <a:prstClr val="black"/>
              </a:solidFill>
              <a:effectLst/>
              <a:uLnTx/>
              <a:uFillTx/>
              <a:latin typeface="Palatino Linotype"/>
              <a:ea typeface="+mn-ea"/>
              <a:cs typeface="+mn-cs"/>
            </a:endParaRPr>
          </a:p>
        </p:txBody>
      </p:sp>
      <p:pic>
        <p:nvPicPr>
          <p:cNvPr id="4" name="Picture 3">
            <a:extLst>
              <a:ext uri="{FF2B5EF4-FFF2-40B4-BE49-F238E27FC236}">
                <a16:creationId xmlns:a16="http://schemas.microsoft.com/office/drawing/2014/main" id="{8DB6D6EB-A3F9-47C0-A523-7E1A58856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49334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4" name="Rectangle 3"/>
          <p:cNvSpPr/>
          <p:nvPr/>
        </p:nvSpPr>
        <p:spPr>
          <a:xfrm>
            <a:off x="22093" y="725214"/>
            <a:ext cx="11031165" cy="32316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4. If   A = {2, 3, 4, 8, 10}, B = {3, 4, 5, 10, 12}, C = {4, 5, 6, 12, 14} then (A ∩ B) ∪ (A ∩ C) is equal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{3, 4,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B) {2, 8,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{4, 5,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D) {3, 5, 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a:ea typeface="+mn-ea"/>
                <a:cs typeface="+mn-cs"/>
              </a:rPr>
              <a:t/>
            </a:r>
            <a:br>
              <a:rPr kumimoji="0" lang="en-US" sz="1800" b="0" i="0" u="none" strike="noStrike" kern="1200" cap="none" spc="0" normalizeH="0" baseline="0" noProof="0" dirty="0">
                <a:ln>
                  <a:noFill/>
                </a:ln>
                <a:solidFill>
                  <a:prstClr val="black"/>
                </a:solidFill>
                <a:effectLst/>
                <a:uLnTx/>
                <a:uFillTx/>
                <a:latin typeface="Palatino Linotype"/>
                <a:ea typeface="+mn-ea"/>
                <a:cs typeface="+mn-cs"/>
              </a:rPr>
            </a:br>
            <a:endParaRPr kumimoji="0" lang="en-US" sz="1800" b="0" i="0" u="none" strike="noStrike" kern="1200" cap="none" spc="0" normalizeH="0" baseline="0" noProof="0" dirty="0">
              <a:ln>
                <a:noFill/>
              </a:ln>
              <a:solidFill>
                <a:prstClr val="black"/>
              </a:solidFill>
              <a:effectLst/>
              <a:uLnTx/>
              <a:uFillTx/>
              <a:latin typeface="Palatino Linotype"/>
              <a:ea typeface="+mn-ea"/>
              <a:cs typeface="+mn-cs"/>
            </a:endParaRPr>
          </a:p>
        </p:txBody>
      </p:sp>
      <p:pic>
        <p:nvPicPr>
          <p:cNvPr id="5" name="Picture 4">
            <a:extLst>
              <a:ext uri="{FF2B5EF4-FFF2-40B4-BE49-F238E27FC236}">
                <a16:creationId xmlns:a16="http://schemas.microsoft.com/office/drawing/2014/main" id="{81CEC8B1-B467-4D3F-A440-9D93F268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68732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Times New Roman" pitchFamily="18" charset="0"/>
              </a:rPr>
              <a:t>5.</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srgbClr val="212529"/>
                </a:solidFill>
                <a:effectLst/>
                <a:uLnTx/>
                <a:uFillTx/>
                <a:latin typeface="Palatino Linotype"/>
                <a:ea typeface="+mn-ea"/>
                <a:cs typeface="+mn-cs"/>
              </a:rPr>
              <a:t>70% of the people like Coffee, 80% of the people like Tea; then </a:t>
            </a:r>
            <a:r>
              <a:rPr kumimoji="0" lang="en-US" sz="2400" b="1" i="0" u="none" strike="noStrike" kern="1200" cap="none" spc="0" normalizeH="0" baseline="0" noProof="0" dirty="0">
                <a:ln>
                  <a:noFill/>
                </a:ln>
                <a:solidFill>
                  <a:srgbClr val="212529"/>
                </a:solidFill>
                <a:effectLst/>
                <a:uLnTx/>
                <a:uFillTx/>
                <a:latin typeface="Palatino Linotype"/>
                <a:ea typeface="+mn-ea"/>
                <a:cs typeface="+mn-cs"/>
              </a:rPr>
              <a:t>at least what % of people like both</a:t>
            </a:r>
            <a:r>
              <a:rPr kumimoji="0" lang="en-US" sz="2400" b="0" i="0" u="none" strike="noStrike" kern="1200" cap="none" spc="0" normalizeH="0" baseline="0" noProof="0" dirty="0">
                <a:ln>
                  <a:noFill/>
                </a:ln>
                <a:solidFill>
                  <a:srgbClr val="212529"/>
                </a:solidFill>
                <a:effectLst/>
                <a:uLnTx/>
                <a:uFillTx/>
                <a:latin typeface="Palatino Linotype"/>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12529"/>
              </a:solidFill>
              <a:effectLst/>
              <a:uLnTx/>
              <a:uFillTx/>
              <a:latin typeface="Palatino Linotype"/>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15		B. 50		C. 70		D. 20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515D6A7E-AAED-4121-9E01-14A2323B4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40148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Times New Roman" pitchFamily="18" charset="0"/>
              </a:rPr>
              <a:t>6.</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srgbClr val="212529"/>
                </a:solidFill>
                <a:effectLst/>
                <a:uLnTx/>
                <a:uFillTx/>
                <a:latin typeface="Palatino Linotype"/>
                <a:ea typeface="+mn-ea"/>
                <a:cs typeface="+mn-cs"/>
              </a:rPr>
              <a:t>70% of the people like Coffee, 80% of the people like Tea, 85% of the people like Milk; then </a:t>
            </a:r>
            <a:r>
              <a:rPr kumimoji="0" lang="en-US" sz="2400" b="1" i="0" u="none" strike="noStrike" kern="1200" cap="none" spc="0" normalizeH="0" baseline="0" noProof="0" dirty="0">
                <a:ln>
                  <a:noFill/>
                </a:ln>
                <a:solidFill>
                  <a:srgbClr val="212529"/>
                </a:solidFill>
                <a:effectLst/>
                <a:uLnTx/>
                <a:uFillTx/>
                <a:latin typeface="Palatino Linotype"/>
                <a:ea typeface="+mn-ea"/>
                <a:cs typeface="+mn-cs"/>
              </a:rPr>
              <a:t>at least what % of people like all three</a:t>
            </a:r>
            <a:r>
              <a:rPr kumimoji="0" lang="en-US" sz="2400" b="0" i="0" u="none" strike="noStrike" kern="1200" cap="none" spc="0" normalizeH="0" baseline="0" noProof="0" dirty="0">
                <a:ln>
                  <a:noFill/>
                </a:ln>
                <a:solidFill>
                  <a:srgbClr val="212529"/>
                </a:solidFill>
                <a:effectLst/>
                <a:uLnTx/>
                <a:uFillTx/>
                <a:latin typeface="Palatino Linotype"/>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12529"/>
              </a:solidFill>
              <a:effectLst/>
              <a:uLnTx/>
              <a:uFillTx/>
              <a:latin typeface="Palatino Linotype"/>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15		B. 35		C. 70		D. 20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87A68B0E-00BF-4F0B-A1B7-70C222FED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11405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Times New Roman" pitchFamily="18" charset="0"/>
              </a:rPr>
              <a:t>7.</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srgbClr val="212529"/>
                </a:solidFill>
                <a:effectLst/>
                <a:uLnTx/>
                <a:uFillTx/>
                <a:latin typeface="Palatino Linotype"/>
                <a:ea typeface="+mn-ea"/>
                <a:cs typeface="+mn-cs"/>
              </a:rPr>
              <a:t>70% of the people like Coffee, 80% of the people like Tea, 85% of the people like Milk, 90% of the people like Vodka, 95% of the people like Whisky, 98% of the people like Beer; then </a:t>
            </a:r>
            <a:r>
              <a:rPr kumimoji="0" lang="en-US" sz="2400" b="1" i="0" u="none" strike="noStrike" kern="1200" cap="none" spc="0" normalizeH="0" baseline="0" noProof="0" dirty="0">
                <a:ln>
                  <a:noFill/>
                </a:ln>
                <a:solidFill>
                  <a:srgbClr val="212529"/>
                </a:solidFill>
                <a:effectLst/>
                <a:uLnTx/>
                <a:uFillTx/>
                <a:latin typeface="Palatino Linotype"/>
                <a:ea typeface="+mn-ea"/>
                <a:cs typeface="+mn-cs"/>
              </a:rPr>
              <a:t>at least what % of people like all six</a:t>
            </a:r>
            <a:r>
              <a:rPr kumimoji="0" lang="en-US" sz="2400" b="0" i="0" u="none" strike="noStrike" kern="1200" cap="none" spc="0" normalizeH="0" baseline="0" noProof="0" dirty="0">
                <a:ln>
                  <a:noFill/>
                </a:ln>
                <a:solidFill>
                  <a:srgbClr val="212529"/>
                </a:solidFill>
                <a:effectLst/>
                <a:uLnTx/>
                <a:uFillTx/>
                <a:latin typeface="Palatino Linotype"/>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12529"/>
              </a:solidFill>
              <a:effectLst/>
              <a:uLnTx/>
              <a:uFillTx/>
              <a:latin typeface="Palatino Linotype"/>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15		B. 17		C. 19		D. 18</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5C0DF8F5-8DC0-4180-A024-ACE0A498E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36535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Times New Roman" pitchFamily="18" charset="0"/>
              </a:rPr>
              <a:t>8.</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In a class 40% of the students enrolled for Math and 70% enrolled in Economics. If 15% of the students enrolled for both Math and Economics, what % of the students of the class did not enroll for either of the two subjects?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A4A4A"/>
              </a:solidFill>
              <a:effectLst/>
              <a:uLnTx/>
              <a:uFillTx/>
              <a:latin typeface="Palatino Linotype"/>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5		B. 15		C. 0		D. 25</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EA83844B-AAC5-4DE7-8309-5D07837D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6962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Times New Roman" pitchFamily="18" charset="0"/>
              </a:rPr>
              <a:t>9.</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In a class of 120 students numbered 1 to 120, all even numbered students opt for Physics, whose numbers are divisible by 5 opt for Chemistry and those whose numbers are divisible by 7 opt for Math. How many opt for none of the three subjects?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Palatino Linotype"/>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19		B. 41		C. 21		D. 26</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74354E6B-13A8-48B1-A501-5996D34AF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98242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Palatino Linotype"/>
                <a:ea typeface="+mn-ea"/>
                <a:cs typeface="Times New Roman" pitchFamily="18" charset="0"/>
              </a:rPr>
              <a:t>10.</a:t>
            </a:r>
            <a:r>
              <a:rPr kumimoji="0" lang="en-US" sz="2400" b="0" i="0" u="none" strike="noStrike" kern="1200" cap="none" spc="0" normalizeH="0" baseline="0" noProof="0" dirty="0" smtClean="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srgbClr val="333333"/>
                </a:solidFill>
                <a:effectLst/>
                <a:uLnTx/>
                <a:uFillTx/>
                <a:latin typeface="Palatino Linotype"/>
                <a:ea typeface="+mn-ea"/>
                <a:cs typeface="+mn-cs"/>
              </a:rPr>
              <a:t>In a class of 345 students, the students who took English, Math and Science are equal in number. There are 30 students who took both English and Math, 26 who took both Math and Science, 28 who took Science and English and 14 who took all the 3 subjects</a:t>
            </a:r>
            <a:r>
              <a:rPr kumimoji="0" lang="en-US" sz="2400" b="0" i="0" u="none" strike="noStrike" kern="1200" cap="none" spc="0" normalizeH="0" baseline="0" noProof="0" dirty="0" smtClean="0">
                <a:ln>
                  <a:noFill/>
                </a:ln>
                <a:solidFill>
                  <a:srgbClr val="333333"/>
                </a:solidFill>
                <a:effectLst/>
                <a:uLnTx/>
                <a:uFillTx/>
                <a:latin typeface="Palatino Linotype"/>
                <a:ea typeface="+mn-ea"/>
                <a:cs typeface="+mn-cs"/>
              </a:rPr>
              <a:t>. There </a:t>
            </a:r>
            <a:r>
              <a:rPr kumimoji="0" lang="en-US" sz="2400" b="0" i="0" u="none" strike="noStrike" kern="1200" cap="none" spc="0" normalizeH="0" baseline="0" noProof="0" dirty="0">
                <a:ln>
                  <a:noFill/>
                </a:ln>
                <a:solidFill>
                  <a:srgbClr val="333333"/>
                </a:solidFill>
                <a:effectLst/>
                <a:uLnTx/>
                <a:uFillTx/>
                <a:latin typeface="Palatino Linotype"/>
                <a:ea typeface="+mn-ea"/>
                <a:cs typeface="+mn-cs"/>
              </a:rPr>
              <a:t>are 43 students who didn’t take any of the subjects. Answer the following question according to the data given above.</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r>
            <a:br>
              <a:rPr kumimoji="0" lang="en-US" sz="2400" b="0" i="0" u="none" strike="noStrike" kern="1200" cap="none" spc="0" normalizeH="0" baseline="0" noProof="0" dirty="0">
                <a:ln>
                  <a:noFill/>
                </a:ln>
                <a:solidFill>
                  <a:prstClr val="black"/>
                </a:solidFill>
                <a:effectLst/>
                <a:uLnTx/>
                <a:uFillTx/>
                <a:latin typeface="Palatino Linotype"/>
                <a:ea typeface="+mn-ea"/>
                <a:cs typeface="+mn-cs"/>
              </a:rPr>
            </a:br>
            <a:r>
              <a:rPr kumimoji="0" lang="en-US" sz="2400" b="0" i="0" u="none" strike="noStrike" kern="1200" cap="none" spc="0" normalizeH="0" baseline="0" noProof="0" dirty="0">
                <a:ln>
                  <a:noFill/>
                </a:ln>
                <a:solidFill>
                  <a:srgbClr val="333333"/>
                </a:solidFill>
                <a:effectLst/>
                <a:uLnTx/>
                <a:uFillTx/>
                <a:latin typeface="Palatino Linotype"/>
                <a:ea typeface="+mn-ea"/>
                <a:cs typeface="+mn-cs"/>
              </a:rPr>
              <a:t>What percent of students took English and Math but not Science?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Palatino Linotyp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a:t>
            </a:r>
            <a:r>
              <a:rPr kumimoji="0" lang="en-IN" sz="2400" b="0" i="0" u="none" strike="noStrike" kern="1200" cap="none" spc="0" normalizeH="0" baseline="0" noProof="0" dirty="0">
                <a:ln>
                  <a:noFill/>
                </a:ln>
                <a:solidFill>
                  <a:srgbClr val="333333"/>
                </a:solidFill>
                <a:effectLst/>
                <a:uLnTx/>
                <a:uFillTx/>
                <a:latin typeface="Palatino Linotype"/>
                <a:ea typeface="+mn-ea"/>
                <a:cs typeface="+mn-cs"/>
              </a:rPr>
              <a:t>Less than 55%</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B] </a:t>
            </a:r>
            <a:r>
              <a:rPr kumimoji="0" lang="en-IN" sz="2400" b="0" i="0" u="none" strike="noStrike" kern="1200" cap="none" spc="0" normalizeH="0" baseline="0" noProof="0" dirty="0">
                <a:ln>
                  <a:noFill/>
                </a:ln>
                <a:solidFill>
                  <a:srgbClr val="333333"/>
                </a:solidFill>
                <a:effectLst/>
                <a:uLnTx/>
                <a:uFillTx/>
                <a:latin typeface="Palatino Linotype"/>
                <a:ea typeface="+mn-ea"/>
                <a:cs typeface="+mn-cs"/>
              </a:rPr>
              <a:t>approx. 59%</a:t>
            </a:r>
            <a:endParaRPr kumimoji="0" lang="en-US" sz="2400" b="0" i="0" u="none" strike="noStrike" kern="1200" cap="none" spc="0" normalizeH="0" baseline="0" noProof="0" dirty="0">
              <a:ln>
                <a:noFill/>
              </a:ln>
              <a:solidFill>
                <a:prstClr val="black"/>
              </a:solidFill>
              <a:effectLst/>
              <a:uLnTx/>
              <a:uFillTx/>
              <a:latin typeface="Palatino Linotyp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72%					D] 79%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9C98DB2C-F67D-4374-A519-21AB23B0C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82559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1263" y="1153893"/>
            <a:ext cx="11229474" cy="2412993"/>
          </a:xfrm>
        </p:spPr>
        <p:txBody>
          <a:bodyPr>
            <a:normAutofit/>
          </a:bodyPr>
          <a:lstStyle/>
          <a:p>
            <a:r>
              <a:rPr lang="en-US" sz="7200" b="1" dirty="0">
                <a:solidFill>
                  <a:srgbClr val="FF0000"/>
                </a:solidFill>
                <a:effectLst/>
              </a:rPr>
              <a:t>SET THEORY</a:t>
            </a: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639516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Palatino Linotype"/>
                <a:ea typeface="+mn-ea"/>
                <a:cs typeface="Times New Roman" pitchFamily="18" charset="0"/>
              </a:rPr>
              <a:t>11.</a:t>
            </a:r>
            <a:r>
              <a:rPr kumimoji="0" lang="en-US" sz="2400" b="0" i="0" u="none" strike="noStrike" kern="1200" cap="none" spc="0" normalizeH="0" baseline="0" noProof="0" dirty="0" smtClean="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srgbClr val="333333"/>
                </a:solidFill>
                <a:effectLst/>
                <a:uLnTx/>
                <a:uFillTx/>
                <a:latin typeface="Palatino Linotype"/>
                <a:ea typeface="+mn-ea"/>
                <a:cs typeface="+mn-cs"/>
              </a:rPr>
              <a:t>In a survey conducted to know people’s preference for android phones and I phones, 80 person preferred android phones while 60 person preferred I phones. There were 20 who liked both and may prefer any. If there was no one who didn’t prefer at least one of the phones</a:t>
            </a:r>
            <a:r>
              <a:rPr kumimoji="0" lang="en-US" sz="2400" b="0" i="0" u="none" strike="noStrike" kern="1200" cap="none" spc="0" normalizeH="0" baseline="0" noProof="0" dirty="0" smtClean="0">
                <a:ln>
                  <a:noFill/>
                </a:ln>
                <a:solidFill>
                  <a:srgbClr val="333333"/>
                </a:solidFill>
                <a:effectLst/>
                <a:uLnTx/>
                <a:uFillTx/>
                <a:latin typeface="Palatino Linotype"/>
                <a:ea typeface="+mn-ea"/>
                <a:cs typeface="+mn-cs"/>
              </a:rPr>
              <a:t>, then </a:t>
            </a:r>
            <a:r>
              <a:rPr kumimoji="0" lang="en-US" sz="2400" b="0" i="0" u="none" strike="noStrike" kern="1200" cap="none" spc="0" normalizeH="0" baseline="0" noProof="0" dirty="0">
                <a:ln>
                  <a:noFill/>
                </a:ln>
                <a:solidFill>
                  <a:srgbClr val="333333"/>
                </a:solidFill>
                <a:effectLst/>
                <a:uLnTx/>
                <a:uFillTx/>
                <a:latin typeface="Palatino Linotype"/>
                <a:ea typeface="+mn-ea"/>
                <a:cs typeface="+mn-cs"/>
              </a:rPr>
              <a:t>on how many people was the survey conducted?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333333"/>
              </a:solidFill>
              <a:effectLst/>
              <a:uLnTx/>
              <a:uFillTx/>
              <a:latin typeface="Palatino Linotyp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120						B] 40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80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07D36E77-21F3-4FBD-B2F0-D1D4857E7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12580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90" y="725214"/>
            <a:ext cx="11085094"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12.</a:t>
            </a:r>
            <a:r>
              <a:rPr kumimoji="0" lang="en-US" sz="2400" b="0" i="0" u="none" strike="noStrike" kern="1200" cap="none" spc="0" normalizeH="0" baseline="0" noProof="0" dirty="0" smtClean="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Set P comprises all multiples of 4 less than 500. Set Q comprises all odd multiples of 7 less than 500, Set R comprises all multiples of 6 less than 500. How many elements are present in P ∪ Q ∪ 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Palatino Linotyp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202						B] 243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228						D] 186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F3A94A20-08A0-4528-85CB-67AB50D6C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190732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5881610"/>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1000"/>
              </a:spcAft>
              <a:buClrTx/>
              <a:buSzTx/>
              <a:buFontTx/>
              <a:buNone/>
              <a:tabLst>
                <a:tab pos="4413250" algn="l"/>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Times New Roman" pitchFamily="18" charset="0"/>
              </a:rPr>
              <a:t>1</a:t>
            </a:r>
            <a:r>
              <a:rPr kumimoji="0" lang="en-US" sz="2400" b="0" i="0" u="none" strike="noStrike" kern="1200" cap="none" spc="0" normalizeH="0" baseline="0" noProof="0" dirty="0" smtClean="0">
                <a:ln>
                  <a:noFill/>
                </a:ln>
                <a:solidFill>
                  <a:prstClr val="black"/>
                </a:solidFill>
                <a:effectLst/>
                <a:uLnTx/>
                <a:uFillTx/>
                <a:latin typeface="Palatino Linotype"/>
                <a:ea typeface="+mn-ea"/>
                <a:cs typeface="Times New Roman" pitchFamily="18" charset="0"/>
              </a:rPr>
              <a:t>3</a:t>
            </a:r>
            <a:r>
              <a:rPr kumimoji="0" lang="en-US" sz="2400" b="0" i="0" u="none" strike="noStrike" kern="1200" cap="none" spc="0" normalizeH="0" baseline="0" noProof="0" dirty="0">
                <a:ln>
                  <a:noFill/>
                </a:ln>
                <a:solidFill>
                  <a:prstClr val="black"/>
                </a:solidFill>
                <a:effectLst/>
                <a:uLnTx/>
                <a:uFillTx/>
                <a:latin typeface="Palatino Linotype"/>
                <a:ea typeface="+mn-ea"/>
                <a:cs typeface="Times New Roman" pitchFamily="18" charset="0"/>
              </a:rPr>
              <a:t>.</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How many subsets does set A have?</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tab pos="441325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Statement 1: A has eight elements.</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tab pos="441325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Statement 2: A is the set of all prime numbers between 1 and 20.</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in statements I alone is sufficient to answer the question, while the data in statement II alone is not sufficient to answer the question. </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in statements II alone is sufficient to answer the question, while the data in statement I alone is not sufficient to answer the question. </a:t>
            </a: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in both the statements I and II together is necessary to answer the question. </a:t>
            </a: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Either Statement I or Statement II alone is sufficient to answer the question.</a:t>
            </a: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even in both the statements I and II together is not sufficient to answer the question.</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Palatino Linotype"/>
              <a:ea typeface="+mn-ea"/>
              <a:cs typeface="+mn-cs"/>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2C065F8A-4FBB-4B65-A6FB-E32F9A704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76093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90" y="725214"/>
            <a:ext cx="11085094" cy="5549596"/>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1000"/>
              </a:spcAft>
              <a:buClrTx/>
              <a:buSzTx/>
              <a:buFontTx/>
              <a:buNone/>
              <a:tabLst>
                <a:tab pos="4413250" algn="l"/>
              </a:tabLst>
              <a:defRPr/>
            </a:pPr>
            <a:r>
              <a:rPr kumimoji="0" lang="en-US" sz="2400" b="0" i="0" u="none" strike="noStrike" kern="1200" cap="none" spc="0" normalizeH="0" baseline="0" noProof="0" dirty="0" smtClean="0">
                <a:ln>
                  <a:noFill/>
                </a:ln>
                <a:solidFill>
                  <a:prstClr val="black"/>
                </a:solidFill>
                <a:effectLst/>
                <a:uLnTx/>
                <a:uFillTx/>
                <a:latin typeface="Palatino Linotype"/>
                <a:ea typeface="+mn-ea"/>
                <a:cs typeface="Times New Roman" pitchFamily="18" charset="0"/>
              </a:rPr>
              <a:t>14.</a:t>
            </a:r>
            <a:r>
              <a:rPr kumimoji="0" lang="en-US" sz="2400" b="0" i="0" u="none" strike="noStrike" kern="1200" cap="none" spc="0" normalizeH="0" baseline="0" noProof="0" dirty="0" smtClean="0">
                <a:ln>
                  <a:noFill/>
                </a:ln>
                <a:solidFill>
                  <a:prstClr val="black"/>
                </a:solidFill>
                <a:effectLst/>
                <a:uLnTx/>
                <a:uFillTx/>
                <a:latin typeface="Palatino Linotype"/>
                <a:ea typeface="+mn-ea"/>
                <a:cs typeface="+mn-cs"/>
              </a:rPr>
              <a:t> </a:t>
            </a: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How many elements are in set A?</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tab pos="441325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Statement 1: A has exactly 64 subsets.</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tab pos="441325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Statement 2: A has exactly 63 proper subsets.</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in statements I alone is sufficient to answer the question, while the data in statement II alone is not sufficient to answer the question. </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in statements II alone is sufficient to answer the question, while the data in statement I alone is not sufficient to answer the question. </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in both the statements I and II together is necessary to answer the question. </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Either Statement I or Statement II alone is sufficient to answer the question.</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AutoNum type="alphaUcParen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defRPr/>
            </a:pPr>
            <a:r>
              <a:rPr kumimoji="0" lang="en-US"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Calibri" panose="020F0502020204030204" pitchFamily="34" charset="0"/>
              </a:rPr>
              <a:t>The data even in both the statements I and II together is not sufficient to answer the question.</a:t>
            </a:r>
            <a:endParaRPr kumimoji="0" lang="en-IN" sz="2400" b="0" i="0" u="none" strike="noStrike" kern="1200" cap="none" spc="0" normalizeH="0" baseline="0" noProof="0" dirty="0">
              <a:ln>
                <a:noFill/>
              </a:ln>
              <a:solidFill>
                <a:prstClr val="black"/>
              </a:solidFill>
              <a:effectLst/>
              <a:uLnTx/>
              <a:uFillTx/>
              <a:latin typeface="Palatino Linotype"/>
              <a:ea typeface="Calibri" panose="020F0502020204030204" pitchFamily="34"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pic>
        <p:nvPicPr>
          <p:cNvPr id="5" name="Picture 4">
            <a:extLst>
              <a:ext uri="{FF2B5EF4-FFF2-40B4-BE49-F238E27FC236}">
                <a16:creationId xmlns:a16="http://schemas.microsoft.com/office/drawing/2014/main" id="{03A5CD4E-121E-4567-BF7D-3668DB376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4104077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9A3BA2-DA47-4E12-AD02-A1715AB8F832}"/>
              </a:ext>
            </a:extLst>
          </p:cNvPr>
          <p:cNvGrpSpPr/>
          <p:nvPr/>
        </p:nvGrpSpPr>
        <p:grpSpPr>
          <a:xfrm>
            <a:off x="609600" y="1643040"/>
            <a:ext cx="10972800" cy="767520"/>
            <a:chOff x="0" y="4089"/>
            <a:chExt cx="10972800" cy="767520"/>
          </a:xfrm>
        </p:grpSpPr>
        <p:sp>
          <p:nvSpPr>
            <p:cNvPr id="6" name="Rectangle: Rounded Corners 5">
              <a:extLst>
                <a:ext uri="{FF2B5EF4-FFF2-40B4-BE49-F238E27FC236}">
                  <a16:creationId xmlns:a16="http://schemas.microsoft.com/office/drawing/2014/main" id="{374D5B98-AF0E-4A97-9821-99D6CC5E1864}"/>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6809EDA6-F6EA-47B7-B256-D9A1CD64E64B}"/>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2400" b="1" kern="1200" dirty="0">
                  <a:latin typeface="Cambria" pitchFamily="18" charset="0"/>
                  <a:ea typeface="Cambria" pitchFamily="18" charset="0"/>
                </a:rPr>
                <a:t>Input- Output </a:t>
              </a:r>
            </a:p>
          </p:txBody>
        </p:sp>
      </p:grpSp>
      <p:sp>
        <p:nvSpPr>
          <p:cNvPr id="4" name="Rectangle 3">
            <a:extLst>
              <a:ext uri="{FF2B5EF4-FFF2-40B4-BE49-F238E27FC236}">
                <a16:creationId xmlns:a16="http://schemas.microsoft.com/office/drawing/2014/main" id="{E00F1881-5589-4945-9F82-F7F0A6B8BB1E}"/>
              </a:ext>
            </a:extLst>
          </p:cNvPr>
          <p:cNvSpPr/>
          <p:nvPr/>
        </p:nvSpPr>
        <p:spPr>
          <a:xfrm>
            <a:off x="609600" y="2410559"/>
            <a:ext cx="10972800" cy="2036881"/>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txBody>
          <a:bodyPr/>
          <a:lstStyle/>
          <a:p>
            <a:pPr marL="285750" indent="-285750">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Introduction to different types of patterns: shifting, jumbling etc.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Single Shifting(Words, Numbers or Both)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Double Shifting(Words, Numbers or Both)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Mathematical Calculation Based Inputs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New Pattern based Input </a:t>
            </a: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E384B03-CF1F-45F5-9AB5-22CF5917F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973710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15;p2">
            <a:extLst>
              <a:ext uri="{FF2B5EF4-FFF2-40B4-BE49-F238E27FC236}">
                <a16:creationId xmlns:a16="http://schemas.microsoft.com/office/drawing/2014/main" id="{4BD8D492-712C-4DC0-86AD-BF4594E82DA7}"/>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19" name="TextBox 18">
            <a:extLst>
              <a:ext uri="{FF2B5EF4-FFF2-40B4-BE49-F238E27FC236}">
                <a16:creationId xmlns:a16="http://schemas.microsoft.com/office/drawing/2014/main" id="{8999914F-9AE8-4CCA-9387-790C1E3F1BAC}"/>
              </a:ext>
            </a:extLst>
          </p:cNvPr>
          <p:cNvSpPr txBox="1"/>
          <p:nvPr/>
        </p:nvSpPr>
        <p:spPr>
          <a:xfrm>
            <a:off x="45620" y="725214"/>
            <a:ext cx="10894143" cy="5586145"/>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(1 – 5):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above has worked but as Marketing officer </a:t>
            </a:r>
          </a:p>
          <a:p>
            <a:r>
              <a:rPr lang="en-US" sz="2100" dirty="0">
                <a:latin typeface="Palatino Linotype" panose="02040502050505030304" pitchFamily="18" charset="0"/>
                <a:cs typeface="Times New Roman" panose="02020603050405020304" pitchFamily="18" charset="0"/>
              </a:rPr>
              <a:t>Step I: above as has worked but Marketing officer </a:t>
            </a:r>
          </a:p>
          <a:p>
            <a:r>
              <a:rPr lang="en-US" sz="2100" dirty="0">
                <a:latin typeface="Palatino Linotype" panose="02040502050505030304" pitchFamily="18" charset="0"/>
                <a:cs typeface="Times New Roman" panose="02020603050405020304" pitchFamily="18" charset="0"/>
              </a:rPr>
              <a:t>Step II: above as but has worked Marketing officer </a:t>
            </a:r>
          </a:p>
          <a:p>
            <a:r>
              <a:rPr lang="en-US" sz="2100" dirty="0">
                <a:latin typeface="Palatino Linotype" panose="02040502050505030304" pitchFamily="18" charset="0"/>
                <a:cs typeface="Times New Roman" panose="02020603050405020304" pitchFamily="18" charset="0"/>
              </a:rPr>
              <a:t>Step III: above as but has Marketing worked officer </a:t>
            </a:r>
          </a:p>
          <a:p>
            <a:r>
              <a:rPr lang="en-US" sz="2100" dirty="0">
                <a:latin typeface="Palatino Linotype" panose="02040502050505030304" pitchFamily="18" charset="0"/>
                <a:cs typeface="Times New Roman" panose="02020603050405020304" pitchFamily="18" charset="0"/>
              </a:rPr>
              <a:t>Step IV: above as but has Marketing officer worked </a:t>
            </a:r>
          </a:p>
          <a:p>
            <a:r>
              <a:rPr lang="en-US" sz="2100" dirty="0">
                <a:latin typeface="Palatino Linotype" panose="02040502050505030304" pitchFamily="18" charset="0"/>
                <a:cs typeface="Times New Roman" panose="02020603050405020304" pitchFamily="18" charset="0"/>
              </a:rPr>
              <a:t>This is the final arrangement and step IV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Q1. Which of the following steps will be the last but one for following input? </a:t>
            </a:r>
          </a:p>
          <a:p>
            <a:r>
              <a:rPr lang="en-US" sz="2100" b="1" dirty="0">
                <a:latin typeface="Palatino Linotype" panose="02040502050505030304" pitchFamily="18" charset="0"/>
                <a:cs typeface="Times New Roman" panose="02020603050405020304" pitchFamily="18" charset="0"/>
              </a:rPr>
              <a:t>        Input: Changed pattern based on the new syllabus</a:t>
            </a:r>
          </a:p>
          <a:p>
            <a:pPr marL="342900" indent="-342900">
              <a:buAutoNum type="alphaUcPeriod"/>
            </a:pPr>
            <a:r>
              <a:rPr lang="en-US" sz="2100" dirty="0">
                <a:latin typeface="Palatino Linotype" panose="02040502050505030304" pitchFamily="18" charset="0"/>
                <a:cs typeface="Times New Roman" panose="02020603050405020304" pitchFamily="18" charset="0"/>
              </a:rPr>
              <a:t>V</a:t>
            </a:r>
          </a:p>
          <a:p>
            <a:pPr marL="342900" indent="-342900">
              <a:buAutoNum type="alphaUcPeriod"/>
            </a:pPr>
            <a:r>
              <a:rPr lang="en-US" sz="2100" dirty="0">
                <a:latin typeface="Palatino Linotype" panose="02040502050505030304" pitchFamily="18" charset="0"/>
                <a:cs typeface="Times New Roman" panose="02020603050405020304" pitchFamily="18" charset="0"/>
              </a:rPr>
              <a:t>III</a:t>
            </a:r>
          </a:p>
          <a:p>
            <a:pPr marL="342900" indent="-342900">
              <a:buAutoNum type="alphaUcPeriod"/>
            </a:pPr>
            <a:r>
              <a:rPr lang="en-US" sz="2100" dirty="0">
                <a:latin typeface="Palatino Linotype" panose="02040502050505030304" pitchFamily="18" charset="0"/>
                <a:cs typeface="Times New Roman" panose="02020603050405020304" pitchFamily="18" charset="0"/>
              </a:rPr>
              <a:t>IV</a:t>
            </a:r>
          </a:p>
          <a:p>
            <a:pPr marL="342900" indent="-342900">
              <a:buAutoNum type="alphaUcPeriod"/>
            </a:pPr>
            <a:r>
              <a:rPr lang="en-US" sz="2100" dirty="0">
                <a:latin typeface="Palatino Linotype" panose="02040502050505030304" pitchFamily="18" charset="0"/>
                <a:cs typeface="Times New Roman" panose="02020603050405020304" pitchFamily="18" charset="0"/>
              </a:rPr>
              <a:t>VII</a:t>
            </a:r>
            <a:endParaRPr lang="en-IN" sz="2100" dirty="0">
              <a:latin typeface="Palatino Linotype" panose="0204050205050503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EDE35C-9E2A-4970-A19C-897BCD69E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78288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5;p2">
            <a:extLst>
              <a:ext uri="{FF2B5EF4-FFF2-40B4-BE49-F238E27FC236}">
                <a16:creationId xmlns:a16="http://schemas.microsoft.com/office/drawing/2014/main" id="{EFE55BDB-A376-4F95-95F0-EEB4DA5BCDCE}"/>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TextBox 5">
            <a:extLst>
              <a:ext uri="{FF2B5EF4-FFF2-40B4-BE49-F238E27FC236}">
                <a16:creationId xmlns:a16="http://schemas.microsoft.com/office/drawing/2014/main" id="{31C72467-6831-4F5A-BC6A-B5BD7F06E009}"/>
              </a:ext>
            </a:extLst>
          </p:cNvPr>
          <p:cNvSpPr txBox="1"/>
          <p:nvPr/>
        </p:nvSpPr>
        <p:spPr>
          <a:xfrm>
            <a:off x="-58472" y="725214"/>
            <a:ext cx="10894143" cy="5586145"/>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(1 – 5):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above has worked but as Marketing officer </a:t>
            </a:r>
          </a:p>
          <a:p>
            <a:r>
              <a:rPr lang="en-US" sz="2100" dirty="0">
                <a:latin typeface="Palatino Linotype" panose="02040502050505030304" pitchFamily="18" charset="0"/>
                <a:cs typeface="Times New Roman" panose="02020603050405020304" pitchFamily="18" charset="0"/>
              </a:rPr>
              <a:t>Step I: above as has worked but Marketing officer </a:t>
            </a:r>
          </a:p>
          <a:p>
            <a:r>
              <a:rPr lang="en-US" sz="2100" dirty="0">
                <a:latin typeface="Palatino Linotype" panose="02040502050505030304" pitchFamily="18" charset="0"/>
                <a:cs typeface="Times New Roman" panose="02020603050405020304" pitchFamily="18" charset="0"/>
              </a:rPr>
              <a:t>Step II: above as but has worked Marketing officer </a:t>
            </a:r>
          </a:p>
          <a:p>
            <a:r>
              <a:rPr lang="en-US" sz="2100" dirty="0">
                <a:latin typeface="Palatino Linotype" panose="02040502050505030304" pitchFamily="18" charset="0"/>
                <a:cs typeface="Times New Roman" panose="02020603050405020304" pitchFamily="18" charset="0"/>
              </a:rPr>
              <a:t>Step III: above as but has Marketing worked officer </a:t>
            </a:r>
          </a:p>
          <a:p>
            <a:r>
              <a:rPr lang="en-US" sz="2100" dirty="0">
                <a:latin typeface="Palatino Linotype" panose="02040502050505030304" pitchFamily="18" charset="0"/>
                <a:cs typeface="Times New Roman" panose="02020603050405020304" pitchFamily="18" charset="0"/>
              </a:rPr>
              <a:t>Step IV: above as but has Marketing officer worked </a:t>
            </a:r>
          </a:p>
          <a:p>
            <a:r>
              <a:rPr lang="en-US" sz="2100" dirty="0">
                <a:latin typeface="Palatino Linotype" panose="02040502050505030304" pitchFamily="18" charset="0"/>
                <a:cs typeface="Times New Roman" panose="02020603050405020304" pitchFamily="18" charset="0"/>
              </a:rPr>
              <a:t>This is the final arrangement and step IV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Q2. What is the position of pattern from left end in step II of below input?</a:t>
            </a:r>
          </a:p>
          <a:p>
            <a:r>
              <a:rPr lang="en-US" sz="2100" dirty="0">
                <a:latin typeface="Palatino Linotype" panose="02040502050505030304" pitchFamily="18" charset="0"/>
                <a:cs typeface="Times New Roman" panose="02020603050405020304" pitchFamily="18" charset="0"/>
              </a:rPr>
              <a:t>        </a:t>
            </a:r>
            <a:r>
              <a:rPr lang="en-US" sz="2100" b="1" dirty="0">
                <a:latin typeface="Palatino Linotype" panose="02040502050505030304" pitchFamily="18" charset="0"/>
                <a:cs typeface="Times New Roman" panose="02020603050405020304" pitchFamily="18" charset="0"/>
              </a:rPr>
              <a:t>Input: Changed pattern based on the new syllabus </a:t>
            </a:r>
          </a:p>
          <a:p>
            <a:r>
              <a:rPr lang="en-US" sz="2100" dirty="0">
                <a:latin typeface="Palatino Linotype" panose="02040502050505030304" pitchFamily="18" charset="0"/>
                <a:cs typeface="Times New Roman" panose="02020603050405020304" pitchFamily="18" charset="0"/>
              </a:rPr>
              <a:t>A. 3</a:t>
            </a:r>
            <a:r>
              <a:rPr lang="en-US" sz="2100" baseline="30000" dirty="0">
                <a:latin typeface="Palatino Linotype" panose="02040502050505030304" pitchFamily="18" charset="0"/>
                <a:cs typeface="Times New Roman" panose="02020603050405020304" pitchFamily="18" charset="0"/>
              </a:rPr>
              <a:t>rd</a:t>
            </a:r>
            <a:r>
              <a:rPr lang="en-US" sz="2100" dirty="0">
                <a:latin typeface="Palatino Linotype" panose="02040502050505030304" pitchFamily="18" charset="0"/>
                <a:cs typeface="Times New Roman" panose="02020603050405020304" pitchFamily="18" charset="0"/>
              </a:rPr>
              <a:t>  </a:t>
            </a:r>
          </a:p>
          <a:p>
            <a:r>
              <a:rPr lang="en-US" sz="2100" dirty="0">
                <a:latin typeface="Palatino Linotype" panose="02040502050505030304" pitchFamily="18" charset="0"/>
                <a:cs typeface="Times New Roman" panose="02020603050405020304" pitchFamily="18" charset="0"/>
              </a:rPr>
              <a:t>B. 4</a:t>
            </a:r>
            <a:r>
              <a:rPr lang="en-US" sz="2100" baseline="30000" dirty="0">
                <a:latin typeface="Palatino Linotype" panose="02040502050505030304" pitchFamily="18" charset="0"/>
                <a:cs typeface="Times New Roman" panose="02020603050405020304" pitchFamily="18" charset="0"/>
              </a:rPr>
              <a:t>th</a:t>
            </a:r>
            <a:r>
              <a:rPr lang="en-US" sz="2100" dirty="0">
                <a:latin typeface="Palatino Linotype" panose="02040502050505030304" pitchFamily="18" charset="0"/>
                <a:cs typeface="Times New Roman" panose="02020603050405020304" pitchFamily="18" charset="0"/>
              </a:rPr>
              <a:t>  </a:t>
            </a:r>
          </a:p>
          <a:p>
            <a:r>
              <a:rPr lang="en-US" sz="2100" dirty="0">
                <a:latin typeface="Palatino Linotype" panose="02040502050505030304" pitchFamily="18" charset="0"/>
                <a:cs typeface="Times New Roman" panose="02020603050405020304" pitchFamily="18" charset="0"/>
              </a:rPr>
              <a:t>C. 5</a:t>
            </a:r>
            <a:r>
              <a:rPr lang="en-US" sz="2100" baseline="30000" dirty="0">
                <a:latin typeface="Palatino Linotype" panose="02040502050505030304" pitchFamily="18" charset="0"/>
                <a:cs typeface="Times New Roman" panose="02020603050405020304" pitchFamily="18" charset="0"/>
              </a:rPr>
              <a:t>th</a:t>
            </a:r>
            <a:r>
              <a:rPr lang="en-US" sz="2100" dirty="0">
                <a:latin typeface="Palatino Linotype" panose="02040502050505030304" pitchFamily="18" charset="0"/>
                <a:cs typeface="Times New Roman" panose="02020603050405020304" pitchFamily="18" charset="0"/>
              </a:rPr>
              <a:t>  </a:t>
            </a:r>
          </a:p>
          <a:p>
            <a:r>
              <a:rPr lang="en-US" sz="2100" dirty="0">
                <a:latin typeface="Palatino Linotype" panose="02040502050505030304" pitchFamily="18" charset="0"/>
                <a:cs typeface="Times New Roman" panose="02020603050405020304" pitchFamily="18" charset="0"/>
              </a:rPr>
              <a:t>D. 2</a:t>
            </a:r>
            <a:r>
              <a:rPr lang="en-US" sz="2100" baseline="30000" dirty="0">
                <a:latin typeface="Palatino Linotype" panose="02040502050505030304" pitchFamily="18" charset="0"/>
                <a:cs typeface="Times New Roman" panose="02020603050405020304" pitchFamily="18" charset="0"/>
              </a:rPr>
              <a:t>nd</a:t>
            </a:r>
            <a:r>
              <a:rPr lang="en-US" sz="2100" dirty="0">
                <a:latin typeface="Palatino Linotype" panose="02040502050505030304" pitchFamily="18" charset="0"/>
                <a:cs typeface="Times New Roman" panose="02020603050405020304" pitchFamily="18" charset="0"/>
              </a:rPr>
              <a:t> </a:t>
            </a:r>
            <a:endParaRPr lang="en-IN" sz="2100" dirty="0">
              <a:latin typeface="Palatino Linotype" panose="0204050205050503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DCC7A2-7F4D-4FF2-8D5E-8A9530640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644576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5;p2">
            <a:extLst>
              <a:ext uri="{FF2B5EF4-FFF2-40B4-BE49-F238E27FC236}">
                <a16:creationId xmlns:a16="http://schemas.microsoft.com/office/drawing/2014/main" id="{E66B090D-E613-462A-BC5D-F398330FD533}"/>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7" name="Google Shape;115;p2">
            <a:extLst>
              <a:ext uri="{FF2B5EF4-FFF2-40B4-BE49-F238E27FC236}">
                <a16:creationId xmlns:a16="http://schemas.microsoft.com/office/drawing/2014/main" id="{90428E51-57DB-49B7-9246-062DF24663FF}"/>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8" name="TextBox 7">
            <a:extLst>
              <a:ext uri="{FF2B5EF4-FFF2-40B4-BE49-F238E27FC236}">
                <a16:creationId xmlns:a16="http://schemas.microsoft.com/office/drawing/2014/main" id="{35375CE1-31E0-4865-8CD0-4B52452A913D}"/>
              </a:ext>
            </a:extLst>
          </p:cNvPr>
          <p:cNvSpPr txBox="1"/>
          <p:nvPr/>
        </p:nvSpPr>
        <p:spPr>
          <a:xfrm>
            <a:off x="45620" y="725214"/>
            <a:ext cx="10894143" cy="5586145"/>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(1 – 5):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above has worked but as Marketing officer </a:t>
            </a:r>
          </a:p>
          <a:p>
            <a:r>
              <a:rPr lang="en-US" sz="2100" dirty="0">
                <a:latin typeface="Palatino Linotype" panose="02040502050505030304" pitchFamily="18" charset="0"/>
                <a:cs typeface="Times New Roman" panose="02020603050405020304" pitchFamily="18" charset="0"/>
              </a:rPr>
              <a:t>Step I: above as has worked but Marketing officer </a:t>
            </a:r>
          </a:p>
          <a:p>
            <a:r>
              <a:rPr lang="en-US" sz="2100" dirty="0">
                <a:latin typeface="Palatino Linotype" panose="02040502050505030304" pitchFamily="18" charset="0"/>
                <a:cs typeface="Times New Roman" panose="02020603050405020304" pitchFamily="18" charset="0"/>
              </a:rPr>
              <a:t>Step II: above as but has worked Marketing officer </a:t>
            </a:r>
          </a:p>
          <a:p>
            <a:r>
              <a:rPr lang="en-US" sz="2100" dirty="0">
                <a:latin typeface="Palatino Linotype" panose="02040502050505030304" pitchFamily="18" charset="0"/>
                <a:cs typeface="Times New Roman" panose="02020603050405020304" pitchFamily="18" charset="0"/>
              </a:rPr>
              <a:t>Step III: above as but has Marketing worked officer </a:t>
            </a:r>
          </a:p>
          <a:p>
            <a:r>
              <a:rPr lang="en-US" sz="2100" dirty="0">
                <a:latin typeface="Palatino Linotype" panose="02040502050505030304" pitchFamily="18" charset="0"/>
                <a:cs typeface="Times New Roman" panose="02020603050405020304" pitchFamily="18" charset="0"/>
              </a:rPr>
              <a:t>Step IV: above as but has Marketing officer worked </a:t>
            </a:r>
          </a:p>
          <a:p>
            <a:r>
              <a:rPr lang="en-US" sz="2100" dirty="0">
                <a:latin typeface="Palatino Linotype" panose="02040502050505030304" pitchFamily="18" charset="0"/>
                <a:cs typeface="Times New Roman" panose="02020603050405020304" pitchFamily="18" charset="0"/>
              </a:rPr>
              <a:t>This is the final arrangement and step IV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Q3. Which of the following steps will be the last for following input?     </a:t>
            </a:r>
          </a:p>
          <a:p>
            <a:r>
              <a:rPr lang="en-US" sz="2100" dirty="0">
                <a:latin typeface="Palatino Linotype" panose="02040502050505030304" pitchFamily="18" charset="0"/>
                <a:cs typeface="Times New Roman" panose="02020603050405020304" pitchFamily="18" charset="0"/>
              </a:rPr>
              <a:t>       </a:t>
            </a:r>
            <a:r>
              <a:rPr lang="en-US" sz="2100" b="1" dirty="0">
                <a:latin typeface="Palatino Linotype" panose="02040502050505030304" pitchFamily="18" charset="0"/>
                <a:cs typeface="Times New Roman" panose="02020603050405020304" pitchFamily="18" charset="0"/>
              </a:rPr>
              <a:t>Input: this secret line in the fact that </a:t>
            </a:r>
          </a:p>
          <a:p>
            <a:r>
              <a:rPr lang="en-US" sz="2100" dirty="0">
                <a:latin typeface="Palatino Linotype" panose="02040502050505030304" pitchFamily="18" charset="0"/>
                <a:cs typeface="Times New Roman" panose="02020603050405020304" pitchFamily="18" charset="0"/>
              </a:rPr>
              <a:t>A. V </a:t>
            </a:r>
          </a:p>
          <a:p>
            <a:r>
              <a:rPr lang="en-US" sz="2100" dirty="0">
                <a:latin typeface="Palatino Linotype" panose="02040502050505030304" pitchFamily="18" charset="0"/>
                <a:cs typeface="Times New Roman" panose="02020603050405020304" pitchFamily="18" charset="0"/>
              </a:rPr>
              <a:t>B. III </a:t>
            </a:r>
          </a:p>
          <a:p>
            <a:r>
              <a:rPr lang="en-US" sz="2100" dirty="0">
                <a:latin typeface="Palatino Linotype" panose="02040502050505030304" pitchFamily="18" charset="0"/>
                <a:cs typeface="Times New Roman" panose="02020603050405020304" pitchFamily="18" charset="0"/>
              </a:rPr>
              <a:t>C. VI </a:t>
            </a:r>
          </a:p>
          <a:p>
            <a:r>
              <a:rPr lang="en-US" sz="2100" dirty="0">
                <a:latin typeface="Palatino Linotype" panose="02040502050505030304" pitchFamily="18" charset="0"/>
                <a:cs typeface="Times New Roman" panose="02020603050405020304" pitchFamily="18" charset="0"/>
              </a:rPr>
              <a:t>D. VII</a:t>
            </a:r>
            <a:endParaRPr lang="en-IN" sz="2100" dirty="0">
              <a:latin typeface="Palatino Linotype" panose="0204050205050503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6C2C0E-99AD-4DCA-A6E2-567D7A5D2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831015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5;p2">
            <a:extLst>
              <a:ext uri="{FF2B5EF4-FFF2-40B4-BE49-F238E27FC236}">
                <a16:creationId xmlns:a16="http://schemas.microsoft.com/office/drawing/2014/main" id="{1820C567-71B3-45AA-B341-497DB5CAD8E1}"/>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Google Shape;115;p2">
            <a:extLst>
              <a:ext uri="{FF2B5EF4-FFF2-40B4-BE49-F238E27FC236}">
                <a16:creationId xmlns:a16="http://schemas.microsoft.com/office/drawing/2014/main" id="{C14C7F6F-D463-4A41-B591-726D5F865ECC}"/>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7" name="Google Shape;115;p2">
            <a:extLst>
              <a:ext uri="{FF2B5EF4-FFF2-40B4-BE49-F238E27FC236}">
                <a16:creationId xmlns:a16="http://schemas.microsoft.com/office/drawing/2014/main" id="{FC828538-6136-4D67-9784-886DDCFCC268}"/>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8" name="TextBox 7">
            <a:extLst>
              <a:ext uri="{FF2B5EF4-FFF2-40B4-BE49-F238E27FC236}">
                <a16:creationId xmlns:a16="http://schemas.microsoft.com/office/drawing/2014/main" id="{835A335A-D7C4-4C9B-98FB-7A3BABE7C812}"/>
              </a:ext>
            </a:extLst>
          </p:cNvPr>
          <p:cNvSpPr txBox="1"/>
          <p:nvPr/>
        </p:nvSpPr>
        <p:spPr>
          <a:xfrm>
            <a:off x="0" y="725214"/>
            <a:ext cx="10894143" cy="5586145"/>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(1 – 5):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above has worked but as Marketing officer </a:t>
            </a:r>
          </a:p>
          <a:p>
            <a:r>
              <a:rPr lang="en-US" sz="2100" dirty="0">
                <a:latin typeface="Palatino Linotype" panose="02040502050505030304" pitchFamily="18" charset="0"/>
                <a:cs typeface="Times New Roman" panose="02020603050405020304" pitchFamily="18" charset="0"/>
              </a:rPr>
              <a:t>Step I: above as has worked but Marketing officer </a:t>
            </a:r>
          </a:p>
          <a:p>
            <a:r>
              <a:rPr lang="en-US" sz="2100" dirty="0">
                <a:latin typeface="Palatino Linotype" panose="02040502050505030304" pitchFamily="18" charset="0"/>
                <a:cs typeface="Times New Roman" panose="02020603050405020304" pitchFamily="18" charset="0"/>
              </a:rPr>
              <a:t>Step II: above as but has worked Marketing officer </a:t>
            </a:r>
          </a:p>
          <a:p>
            <a:r>
              <a:rPr lang="en-US" sz="2100" dirty="0">
                <a:latin typeface="Palatino Linotype" panose="02040502050505030304" pitchFamily="18" charset="0"/>
                <a:cs typeface="Times New Roman" panose="02020603050405020304" pitchFamily="18" charset="0"/>
              </a:rPr>
              <a:t>Step III: above as but has Marketing worked officer </a:t>
            </a:r>
          </a:p>
          <a:p>
            <a:r>
              <a:rPr lang="en-US" sz="2100" dirty="0">
                <a:latin typeface="Palatino Linotype" panose="02040502050505030304" pitchFamily="18" charset="0"/>
                <a:cs typeface="Times New Roman" panose="02020603050405020304" pitchFamily="18" charset="0"/>
              </a:rPr>
              <a:t>Step IV: above as but has Marketing officer worked </a:t>
            </a:r>
          </a:p>
          <a:p>
            <a:r>
              <a:rPr lang="en-US" sz="2100" dirty="0">
                <a:latin typeface="Palatino Linotype" panose="02040502050505030304" pitchFamily="18" charset="0"/>
                <a:cs typeface="Times New Roman" panose="02020603050405020304" pitchFamily="18" charset="0"/>
              </a:rPr>
              <a:t>This is the final arrangement and step IV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Q4. Which of the following is step III of given input? </a:t>
            </a:r>
          </a:p>
          <a:p>
            <a:r>
              <a:rPr lang="en-US" sz="2100" dirty="0">
                <a:latin typeface="Palatino Linotype" panose="02040502050505030304" pitchFamily="18" charset="0"/>
                <a:cs typeface="Times New Roman" panose="02020603050405020304" pitchFamily="18" charset="0"/>
              </a:rPr>
              <a:t>       </a:t>
            </a:r>
            <a:r>
              <a:rPr lang="en-US" sz="2100" b="1" dirty="0">
                <a:latin typeface="Palatino Linotype" panose="02040502050505030304" pitchFamily="18" charset="0"/>
                <a:cs typeface="Times New Roman" panose="02020603050405020304" pitchFamily="18" charset="0"/>
              </a:rPr>
              <a:t>Input: who assembled and saw tiny living things </a:t>
            </a:r>
          </a:p>
          <a:p>
            <a:r>
              <a:rPr lang="en-US" sz="2100" dirty="0">
                <a:latin typeface="Palatino Linotype" panose="02040502050505030304" pitchFamily="18" charset="0"/>
                <a:cs typeface="Times New Roman" panose="02020603050405020304" pitchFamily="18" charset="0"/>
              </a:rPr>
              <a:t>A. and assembled who saw tiny living things </a:t>
            </a:r>
          </a:p>
          <a:p>
            <a:r>
              <a:rPr lang="en-US" sz="2100" dirty="0">
                <a:latin typeface="Palatino Linotype" panose="02040502050505030304" pitchFamily="18" charset="0"/>
                <a:cs typeface="Times New Roman" panose="02020603050405020304" pitchFamily="18" charset="0"/>
              </a:rPr>
              <a:t>B. and assembled who saw things living tiny </a:t>
            </a:r>
          </a:p>
          <a:p>
            <a:r>
              <a:rPr lang="en-US" sz="2100" dirty="0">
                <a:latin typeface="Palatino Linotype" panose="02040502050505030304" pitchFamily="18" charset="0"/>
                <a:cs typeface="Times New Roman" panose="02020603050405020304" pitchFamily="18" charset="0"/>
              </a:rPr>
              <a:t>C. and who assembled saw tiny living things </a:t>
            </a:r>
          </a:p>
          <a:p>
            <a:r>
              <a:rPr lang="en-US" sz="2100" dirty="0">
                <a:latin typeface="Palatino Linotype" panose="02040502050505030304" pitchFamily="18" charset="0"/>
                <a:cs typeface="Times New Roman" panose="02020603050405020304" pitchFamily="18" charset="0"/>
              </a:rPr>
              <a:t>D. None of these</a:t>
            </a:r>
            <a:endParaRPr lang="en-IN" sz="2100" dirty="0">
              <a:latin typeface="Palatino Linotype" panose="0204050205050503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0B2A58C-273F-487B-9F5B-292F21862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32534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5;p2">
            <a:extLst>
              <a:ext uri="{FF2B5EF4-FFF2-40B4-BE49-F238E27FC236}">
                <a16:creationId xmlns:a16="http://schemas.microsoft.com/office/drawing/2014/main" id="{74AC235F-8503-49E2-9D54-34C5DDE6271E}"/>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9" name="Google Shape;115;p2">
            <a:extLst>
              <a:ext uri="{FF2B5EF4-FFF2-40B4-BE49-F238E27FC236}">
                <a16:creationId xmlns:a16="http://schemas.microsoft.com/office/drawing/2014/main" id="{FED33209-8F43-4E09-ABC0-74964EC9530D}"/>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10" name="Google Shape;115;p2">
            <a:extLst>
              <a:ext uri="{FF2B5EF4-FFF2-40B4-BE49-F238E27FC236}">
                <a16:creationId xmlns:a16="http://schemas.microsoft.com/office/drawing/2014/main" id="{C1C156C1-10B3-431F-94FD-92B3279DFCCC}"/>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11" name="Google Shape;115;p2">
            <a:extLst>
              <a:ext uri="{FF2B5EF4-FFF2-40B4-BE49-F238E27FC236}">
                <a16:creationId xmlns:a16="http://schemas.microsoft.com/office/drawing/2014/main" id="{6144A262-0FF2-4218-AEB1-486A9274AA55}"/>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12" name="TextBox 11">
            <a:extLst>
              <a:ext uri="{FF2B5EF4-FFF2-40B4-BE49-F238E27FC236}">
                <a16:creationId xmlns:a16="http://schemas.microsoft.com/office/drawing/2014/main" id="{3F7007D7-342E-472B-BFA0-0D0E8C563E36}"/>
              </a:ext>
            </a:extLst>
          </p:cNvPr>
          <p:cNvSpPr txBox="1"/>
          <p:nvPr/>
        </p:nvSpPr>
        <p:spPr>
          <a:xfrm>
            <a:off x="0" y="725214"/>
            <a:ext cx="10894143" cy="5586145"/>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(1 – 5):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above has worked but as Marketing officer </a:t>
            </a:r>
          </a:p>
          <a:p>
            <a:r>
              <a:rPr lang="en-US" sz="2100" dirty="0">
                <a:latin typeface="Palatino Linotype" panose="02040502050505030304" pitchFamily="18" charset="0"/>
                <a:cs typeface="Times New Roman" panose="02020603050405020304" pitchFamily="18" charset="0"/>
              </a:rPr>
              <a:t>Step I: above as has worked but Marketing officer </a:t>
            </a:r>
          </a:p>
          <a:p>
            <a:r>
              <a:rPr lang="en-US" sz="2100" dirty="0">
                <a:latin typeface="Palatino Linotype" panose="02040502050505030304" pitchFamily="18" charset="0"/>
                <a:cs typeface="Times New Roman" panose="02020603050405020304" pitchFamily="18" charset="0"/>
              </a:rPr>
              <a:t>Step II: above as but has worked Marketing officer </a:t>
            </a:r>
          </a:p>
          <a:p>
            <a:r>
              <a:rPr lang="en-US" sz="2100" dirty="0">
                <a:latin typeface="Palatino Linotype" panose="02040502050505030304" pitchFamily="18" charset="0"/>
                <a:cs typeface="Times New Roman" panose="02020603050405020304" pitchFamily="18" charset="0"/>
              </a:rPr>
              <a:t>Step III: above as but has Marketing worked officer </a:t>
            </a:r>
          </a:p>
          <a:p>
            <a:r>
              <a:rPr lang="en-US" sz="2100" dirty="0">
                <a:latin typeface="Palatino Linotype" panose="02040502050505030304" pitchFamily="18" charset="0"/>
                <a:cs typeface="Times New Roman" panose="02020603050405020304" pitchFamily="18" charset="0"/>
              </a:rPr>
              <a:t>Step IV: above as but has Marketing officer worked </a:t>
            </a:r>
          </a:p>
          <a:p>
            <a:r>
              <a:rPr lang="en-US" sz="2100" dirty="0">
                <a:latin typeface="Palatino Linotype" panose="02040502050505030304" pitchFamily="18" charset="0"/>
                <a:cs typeface="Times New Roman" panose="02020603050405020304" pitchFamily="18" charset="0"/>
              </a:rPr>
              <a:t>This is the final arrangement and step IV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Q5. Which of the following steps will be the last for following input? </a:t>
            </a:r>
          </a:p>
          <a:p>
            <a:r>
              <a:rPr lang="en-US" sz="2100" dirty="0">
                <a:latin typeface="Palatino Linotype" panose="02040502050505030304" pitchFamily="18" charset="0"/>
                <a:cs typeface="Times New Roman" panose="02020603050405020304" pitchFamily="18" charset="0"/>
              </a:rPr>
              <a:t>       </a:t>
            </a:r>
            <a:r>
              <a:rPr lang="en-US" sz="2100" b="1" dirty="0">
                <a:latin typeface="Palatino Linotype" panose="02040502050505030304" pitchFamily="18" charset="0"/>
                <a:cs typeface="Times New Roman" panose="02020603050405020304" pitchFamily="18" charset="0"/>
              </a:rPr>
              <a:t>Input: The failure is a series setback for </a:t>
            </a:r>
          </a:p>
          <a:p>
            <a:r>
              <a:rPr lang="en-US" sz="2100" dirty="0">
                <a:latin typeface="Palatino Linotype" panose="02040502050505030304" pitchFamily="18" charset="0"/>
                <a:cs typeface="Times New Roman" panose="02020603050405020304" pitchFamily="18" charset="0"/>
              </a:rPr>
              <a:t>A. V </a:t>
            </a:r>
          </a:p>
          <a:p>
            <a:r>
              <a:rPr lang="en-US" sz="2100" dirty="0">
                <a:latin typeface="Palatino Linotype" panose="02040502050505030304" pitchFamily="18" charset="0"/>
                <a:cs typeface="Times New Roman" panose="02020603050405020304" pitchFamily="18" charset="0"/>
              </a:rPr>
              <a:t>B. III </a:t>
            </a:r>
          </a:p>
          <a:p>
            <a:r>
              <a:rPr lang="en-US" sz="2100" dirty="0">
                <a:latin typeface="Palatino Linotype" panose="02040502050505030304" pitchFamily="18" charset="0"/>
                <a:cs typeface="Times New Roman" panose="02020603050405020304" pitchFamily="18" charset="0"/>
              </a:rPr>
              <a:t>C. VI </a:t>
            </a:r>
          </a:p>
          <a:p>
            <a:r>
              <a:rPr lang="en-US" sz="2100" dirty="0">
                <a:latin typeface="Palatino Linotype" panose="02040502050505030304" pitchFamily="18" charset="0"/>
                <a:cs typeface="Times New Roman" panose="02020603050405020304" pitchFamily="18" charset="0"/>
              </a:rPr>
              <a:t>D. VII</a:t>
            </a:r>
            <a:endParaRPr lang="en-IN" sz="2100" dirty="0">
              <a:latin typeface="Palatino Linotype" panose="0204050205050503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010062B-8DEB-4B23-AB43-D8AA8D1A4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58837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3F6983A-D04B-494F-9C3D-68E8D2D3516E}"/>
              </a:ext>
            </a:extLst>
          </p:cNvPr>
          <p:cNvGrpSpPr/>
          <p:nvPr/>
        </p:nvGrpSpPr>
        <p:grpSpPr>
          <a:xfrm>
            <a:off x="533400" y="1066449"/>
            <a:ext cx="10972800" cy="767520"/>
            <a:chOff x="0" y="4089"/>
            <a:chExt cx="10972800" cy="767520"/>
          </a:xfrm>
        </p:grpSpPr>
        <p:sp>
          <p:nvSpPr>
            <p:cNvPr id="7" name="Rectangle: Rounded Corners 6">
              <a:extLst>
                <a:ext uri="{FF2B5EF4-FFF2-40B4-BE49-F238E27FC236}">
                  <a16:creationId xmlns:a16="http://schemas.microsoft.com/office/drawing/2014/main" id="{6ABF1CBB-9158-47C9-9145-A5E9DBB7DAAA}"/>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D434BA4F-1FE1-4F1B-9E65-7A5F7D950179}"/>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Palatino Linotype"/>
                  <a:ea typeface="+mn-ea"/>
                  <a:cs typeface="+mn-cs"/>
                </a:rPr>
                <a:t>Set Theory </a:t>
              </a:r>
            </a:p>
          </p:txBody>
        </p:sp>
      </p:grpSp>
      <p:grpSp>
        <p:nvGrpSpPr>
          <p:cNvPr id="4" name="Group 3">
            <a:extLst>
              <a:ext uri="{FF2B5EF4-FFF2-40B4-BE49-F238E27FC236}">
                <a16:creationId xmlns:a16="http://schemas.microsoft.com/office/drawing/2014/main" id="{C860C266-8436-492A-A4DE-A8C11EF00FE7}"/>
              </a:ext>
            </a:extLst>
          </p:cNvPr>
          <p:cNvGrpSpPr/>
          <p:nvPr/>
        </p:nvGrpSpPr>
        <p:grpSpPr>
          <a:xfrm>
            <a:off x="533400" y="1833968"/>
            <a:ext cx="10972800" cy="2182861"/>
            <a:chOff x="0" y="771609"/>
            <a:chExt cx="10972800" cy="1018440"/>
          </a:xfrm>
        </p:grpSpPr>
        <p:sp>
          <p:nvSpPr>
            <p:cNvPr id="5" name="Rectangle 4">
              <a:extLst>
                <a:ext uri="{FF2B5EF4-FFF2-40B4-BE49-F238E27FC236}">
                  <a16:creationId xmlns:a16="http://schemas.microsoft.com/office/drawing/2014/main" id="{AF61F038-D5D2-4470-AB7A-706A211CAA9F}"/>
                </a:ext>
              </a:extLst>
            </p:cNvPr>
            <p:cNvSpPr/>
            <p:nvPr/>
          </p:nvSpPr>
          <p:spPr>
            <a:xfrm>
              <a:off x="0" y="771609"/>
              <a:ext cx="10972800" cy="101844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31A633F1-9FE2-4EB3-9AB0-EB1E392D434B}"/>
                </a:ext>
              </a:extLst>
            </p:cNvPr>
            <p:cNvSpPr txBox="1"/>
            <p:nvPr/>
          </p:nvSpPr>
          <p:spPr>
            <a:xfrm>
              <a:off x="0" y="771609"/>
              <a:ext cx="10972800"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marR="0" lvl="1" indent="-171450" algn="l" defTabSz="800100" rtl="0" eaLnBrk="1" fontAlgn="auto" latinLnBrk="0" hangingPunct="1">
                <a:lnSpc>
                  <a:spcPct val="90000"/>
                </a:lnSpc>
                <a:spcBef>
                  <a:spcPct val="0"/>
                </a:spcBef>
                <a:spcAft>
                  <a:spcPct val="20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Defining different Sets with Examples</a:t>
              </a:r>
              <a:r>
                <a:rPr kumimoji="0" lang="en-US" sz="2000" b="0" i="0" u="none" strike="noStrike" kern="1200" cap="none" spc="0" normalizeH="0" baseline="0" noProof="0" dirty="0">
                  <a:ln>
                    <a:noFill/>
                  </a:ln>
                  <a:solidFill>
                    <a:prstClr val="black">
                      <a:hueOff val="0"/>
                      <a:satOff val="0"/>
                      <a:lumOff val="0"/>
                      <a:alphaOff val="0"/>
                    </a:prstClr>
                  </a:solidFill>
                  <a:effectLst/>
                  <a:uLnTx/>
                  <a:uFillTx/>
                  <a:latin typeface="Times New Roman" panose="02020603050405020304" pitchFamily="18" charset="0"/>
                  <a:ea typeface="+mn-ea"/>
                  <a:cs typeface="Times New Roman" panose="02020603050405020304" pitchFamily="18" charset="0"/>
                </a:rPr>
                <a:t> </a:t>
              </a:r>
            </a:p>
            <a:p>
              <a:pPr marL="171450" marR="0" lvl="1" indent="-171450" algn="l" defTabSz="800100" rtl="0" eaLnBrk="1" fontAlgn="auto" latinLnBrk="0" hangingPunct="1">
                <a:lnSpc>
                  <a:spcPct val="90000"/>
                </a:lnSpc>
                <a:spcBef>
                  <a:spcPct val="0"/>
                </a:spcBef>
                <a:spcAft>
                  <a:spcPct val="20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Concept of union and intersection</a:t>
              </a:r>
              <a:r>
                <a:rPr kumimoji="0" lang="en-US" sz="2000" b="0" i="0" u="none" strike="noStrike" kern="1200" cap="none" spc="0" normalizeH="0" baseline="0" noProof="0" dirty="0">
                  <a:ln>
                    <a:noFill/>
                  </a:ln>
                  <a:solidFill>
                    <a:prstClr val="black">
                      <a:hueOff val="0"/>
                      <a:satOff val="0"/>
                      <a:lumOff val="0"/>
                      <a:alphaOff val="0"/>
                    </a:prstClr>
                  </a:solidFill>
                  <a:effectLst/>
                  <a:uLnTx/>
                  <a:uFillTx/>
                  <a:latin typeface="Times New Roman" panose="02020603050405020304" pitchFamily="18" charset="0"/>
                  <a:ea typeface="+mn-ea"/>
                  <a:cs typeface="Times New Roman" panose="02020603050405020304" pitchFamily="18" charset="0"/>
                </a:rPr>
                <a:t> </a:t>
              </a:r>
            </a:p>
            <a:p>
              <a:pPr marL="171450" marR="0" lvl="1" indent="-171450" algn="l" defTabSz="800100" rtl="0" eaLnBrk="1" fontAlgn="auto" latinLnBrk="0" hangingPunct="1">
                <a:lnSpc>
                  <a:spcPct val="90000"/>
                </a:lnSpc>
                <a:spcBef>
                  <a:spcPct val="0"/>
                </a:spcBef>
                <a:spcAft>
                  <a:spcPct val="20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Properties of union and intersection &amp; </a:t>
              </a:r>
              <a:r>
                <a:rPr kumimoji="0" 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Practise</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from PPT</a:t>
              </a:r>
              <a:r>
                <a:rPr kumimoji="0" lang="en-US" sz="2000" b="0" i="0" u="none" strike="noStrike" kern="1200" cap="none" spc="0" normalizeH="0" baseline="0" noProof="0" dirty="0">
                  <a:ln>
                    <a:noFill/>
                  </a:ln>
                  <a:solidFill>
                    <a:prstClr val="black">
                      <a:hueOff val="0"/>
                      <a:satOff val="0"/>
                      <a:lumOff val="0"/>
                      <a:alphaOff val="0"/>
                    </a:prstClr>
                  </a:solidFill>
                  <a:effectLst/>
                  <a:uLnTx/>
                  <a:uFillTx/>
                  <a:latin typeface="Times New Roman" panose="02020603050405020304" pitchFamily="18" charset="0"/>
                  <a:ea typeface="+mn-ea"/>
                  <a:cs typeface="Times New Roman" panose="02020603050405020304" pitchFamily="18" charset="0"/>
                </a:rPr>
                <a:t> </a:t>
              </a:r>
            </a:p>
            <a:p>
              <a:pPr marL="171450" marR="0" lvl="1" indent="-171450" algn="l" defTabSz="800100" rtl="0" eaLnBrk="1" fontAlgn="auto" latinLnBrk="0" hangingPunct="1">
                <a:lnSpc>
                  <a:spcPct val="90000"/>
                </a:lnSpc>
                <a:spcBef>
                  <a:spcPct val="0"/>
                </a:spcBef>
                <a:spcAft>
                  <a:spcPct val="20000"/>
                </a:spcAft>
                <a:buClrTx/>
                <a:buSzTx/>
                <a:buFontTx/>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Venn diagram use for various problems &amp; </a:t>
              </a:r>
              <a:r>
                <a:rPr kumimoji="0" 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Practise</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from PPT</a:t>
              </a:r>
              <a:r>
                <a:rPr kumimoji="0" lang="en-US" sz="2000" b="0" i="0" u="none" strike="noStrike" kern="1200" cap="none" spc="0" normalizeH="0" baseline="0" noProof="0" dirty="0">
                  <a:ln>
                    <a:noFill/>
                  </a:ln>
                  <a:solidFill>
                    <a:prstClr val="black">
                      <a:hueOff val="0"/>
                      <a:satOff val="0"/>
                      <a:lumOff val="0"/>
                      <a:alphaOff val="0"/>
                    </a:prstClr>
                  </a:solidFill>
                  <a:effectLst/>
                  <a:uLnTx/>
                  <a:uFillTx/>
                  <a:latin typeface="Times New Roman" panose="02020603050405020304" pitchFamily="18" charset="0"/>
                  <a:ea typeface="+mn-ea"/>
                  <a:cs typeface="Times New Roman" panose="02020603050405020304" pitchFamily="18" charset="0"/>
                </a:rPr>
                <a:t> </a:t>
              </a:r>
            </a:p>
            <a:p>
              <a:pPr marL="171450" marR="0" lvl="1" indent="-171450" algn="l" defTabSz="800100" rtl="0" eaLnBrk="1" fontAlgn="auto" latinLnBrk="0" hangingPunct="1">
                <a:lnSpc>
                  <a:spcPct val="90000"/>
                </a:lnSpc>
                <a:spcBef>
                  <a:spcPct val="0"/>
                </a:spcBef>
                <a:spcAft>
                  <a:spcPct val="20000"/>
                </a:spcAft>
                <a:buClrTx/>
                <a:buSzTx/>
                <a:buFontTx/>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Data Sufficiency Questions</a:t>
              </a:r>
              <a:r>
                <a:rPr kumimoji="0" lang="en-IN" sz="2000" b="0" i="0" u="none" strike="noStrike" kern="1200" cap="none" spc="0" normalizeH="0" baseline="0" noProof="0" dirty="0">
                  <a:ln>
                    <a:noFill/>
                  </a:ln>
                  <a:solidFill>
                    <a:prstClr val="black">
                      <a:hueOff val="0"/>
                      <a:satOff val="0"/>
                      <a:lumOff val="0"/>
                      <a:alphaOff val="0"/>
                    </a:prstClr>
                  </a:solidFill>
                  <a:effectLst/>
                  <a:uLnTx/>
                  <a:uFillTx/>
                  <a:latin typeface="Times New Roman" panose="02020603050405020304" pitchFamily="18" charset="0"/>
                  <a:ea typeface="+mn-ea"/>
                  <a:cs typeface="Times New Roman" panose="02020603050405020304" pitchFamily="18" charset="0"/>
                </a:rPr>
                <a:t> </a:t>
              </a:r>
              <a:endParaRPr kumimoji="0" lang="en-US" sz="2000" b="0" i="0" u="none" strike="noStrike" kern="1200" cap="none" spc="0" normalizeH="0" baseline="0" noProof="0" dirty="0">
                <a:ln>
                  <a:noFill/>
                </a:ln>
                <a:solidFill>
                  <a:prstClr val="black">
                    <a:hueOff val="0"/>
                    <a:satOff val="0"/>
                    <a:lumOff val="0"/>
                    <a:alphaOff val="0"/>
                  </a:prstClr>
                </a:solidFill>
                <a:effectLst/>
                <a:uLnTx/>
                <a:uFillTx/>
                <a:latin typeface="Times New Roman" panose="02020603050405020304" pitchFamily="18" charset="0"/>
                <a:ea typeface="+mn-ea"/>
                <a:cs typeface="Times New Roman" panose="02020603050405020304" pitchFamily="18" charset="0"/>
              </a:endParaRPr>
            </a:p>
          </p:txBody>
        </p:sp>
      </p:grpSp>
      <p:pic>
        <p:nvPicPr>
          <p:cNvPr id="9" name="Picture 8">
            <a:extLst>
              <a:ext uri="{FF2B5EF4-FFF2-40B4-BE49-F238E27FC236}">
                <a16:creationId xmlns:a16="http://schemas.microsoft.com/office/drawing/2014/main" id="{0BAEFB1B-DC3E-4A31-BC3B-8DE654AAD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757839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Google Shape;115;p2">
            <a:extLst>
              <a:ext uri="{FF2B5EF4-FFF2-40B4-BE49-F238E27FC236}">
                <a16:creationId xmlns:a16="http://schemas.microsoft.com/office/drawing/2014/main" id="{890A1026-FF5A-41D1-A610-6BB1390A0A85}"/>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TextBox 5">
            <a:extLst>
              <a:ext uri="{FF2B5EF4-FFF2-40B4-BE49-F238E27FC236}">
                <a16:creationId xmlns:a16="http://schemas.microsoft.com/office/drawing/2014/main" id="{58759597-09B3-4481-89F7-7EBF44CE8093}"/>
              </a:ext>
            </a:extLst>
          </p:cNvPr>
          <p:cNvSpPr txBox="1"/>
          <p:nvPr/>
        </p:nvSpPr>
        <p:spPr>
          <a:xfrm>
            <a:off x="7640" y="725214"/>
            <a:ext cx="11032300" cy="5909310"/>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(6 – 10):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say die 42 96 get 39 kit 67 </a:t>
            </a:r>
          </a:p>
          <a:p>
            <a:r>
              <a:rPr lang="en-US" sz="2100" dirty="0">
                <a:latin typeface="Palatino Linotype" panose="02040502050505030304" pitchFamily="18" charset="0"/>
                <a:cs typeface="Times New Roman" panose="02020603050405020304" pitchFamily="18" charset="0"/>
              </a:rPr>
              <a:t>Step I: 96 say die 42 get 39 kit 67 </a:t>
            </a:r>
          </a:p>
          <a:p>
            <a:r>
              <a:rPr lang="en-US" sz="2100" dirty="0">
                <a:latin typeface="Palatino Linotype" panose="02040502050505030304" pitchFamily="18" charset="0"/>
                <a:cs typeface="Times New Roman" panose="02020603050405020304" pitchFamily="18" charset="0"/>
              </a:rPr>
              <a:t>Step II: 96 die say 42 get 39 kit 67 </a:t>
            </a:r>
          </a:p>
          <a:p>
            <a:r>
              <a:rPr lang="en-US" sz="2100" dirty="0">
                <a:latin typeface="Palatino Linotype" panose="02040502050505030304" pitchFamily="18" charset="0"/>
                <a:cs typeface="Times New Roman" panose="02020603050405020304" pitchFamily="18" charset="0"/>
              </a:rPr>
              <a:t>Step III: 96 die 39 say 42 get kit 67 </a:t>
            </a:r>
          </a:p>
          <a:p>
            <a:r>
              <a:rPr lang="en-US" sz="2100" dirty="0">
                <a:latin typeface="Palatino Linotype" panose="02040502050505030304" pitchFamily="18" charset="0"/>
                <a:cs typeface="Times New Roman" panose="02020603050405020304" pitchFamily="18" charset="0"/>
              </a:rPr>
              <a:t>Step IV: 96 die 39 say 67 42 get kit </a:t>
            </a:r>
          </a:p>
          <a:p>
            <a:r>
              <a:rPr lang="en-US" sz="2100" dirty="0">
                <a:latin typeface="Palatino Linotype" panose="02040502050505030304" pitchFamily="18" charset="0"/>
                <a:cs typeface="Times New Roman" panose="02020603050405020304" pitchFamily="18" charset="0"/>
              </a:rPr>
              <a:t>Step V: 96 die 39 say 67 get 42 kit </a:t>
            </a:r>
          </a:p>
          <a:p>
            <a:r>
              <a:rPr lang="en-US" sz="2100" dirty="0">
                <a:latin typeface="Palatino Linotype" panose="02040502050505030304" pitchFamily="18" charset="0"/>
                <a:cs typeface="Times New Roman" panose="02020603050405020304" pitchFamily="18" charset="0"/>
              </a:rPr>
              <a:t>This is the final arrangement and step 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Q6. Which of the following steps will be the last but one for following input? </a:t>
            </a:r>
          </a:p>
          <a:p>
            <a:r>
              <a:rPr lang="en-US" sz="2100" b="1" dirty="0">
                <a:latin typeface="Palatino Linotype" panose="02040502050505030304" pitchFamily="18" charset="0"/>
                <a:cs typeface="Times New Roman" panose="02020603050405020304" pitchFamily="18" charset="0"/>
              </a:rPr>
              <a:t>        Input: 76 from 18 went 56 48 super itself</a:t>
            </a:r>
          </a:p>
          <a:p>
            <a:pPr marL="342900" indent="-342900">
              <a:buAutoNum type="alphaUcParenR"/>
            </a:pPr>
            <a:r>
              <a:rPr lang="en-US" sz="2100" dirty="0">
                <a:latin typeface="Palatino Linotype" panose="02040502050505030304" pitchFamily="18" charset="0"/>
                <a:cs typeface="Times New Roman" panose="02020603050405020304" pitchFamily="18" charset="0"/>
              </a:rPr>
              <a:t>V </a:t>
            </a:r>
          </a:p>
          <a:p>
            <a:r>
              <a:rPr lang="en-US" sz="2100" dirty="0">
                <a:latin typeface="Palatino Linotype" panose="02040502050505030304" pitchFamily="18" charset="0"/>
                <a:cs typeface="Times New Roman" panose="02020603050405020304" pitchFamily="18" charset="0"/>
              </a:rPr>
              <a:t>B) III </a:t>
            </a:r>
          </a:p>
          <a:p>
            <a:r>
              <a:rPr lang="en-US" sz="2100" dirty="0">
                <a:latin typeface="Palatino Linotype" panose="02040502050505030304" pitchFamily="18" charset="0"/>
                <a:cs typeface="Times New Roman" panose="02020603050405020304" pitchFamily="18" charset="0"/>
              </a:rPr>
              <a:t>C) IV </a:t>
            </a:r>
          </a:p>
          <a:p>
            <a:r>
              <a:rPr lang="en-US" sz="2100" dirty="0">
                <a:latin typeface="Palatino Linotype" panose="02040502050505030304" pitchFamily="18" charset="0"/>
                <a:cs typeface="Times New Roman" panose="02020603050405020304" pitchFamily="18" charset="0"/>
              </a:rPr>
              <a:t>D) VII</a:t>
            </a:r>
            <a:endParaRPr lang="en-IN" sz="2100" dirty="0">
              <a:latin typeface="Palatino Linotype" panose="0204050205050503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9FCD90-0F24-4DEC-96D4-92AFE192F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4" name="Google Shape;115;p2">
            <a:extLst>
              <a:ext uri="{FF2B5EF4-FFF2-40B4-BE49-F238E27FC236}">
                <a16:creationId xmlns:a16="http://schemas.microsoft.com/office/drawing/2014/main" id="{0493663B-32CC-477B-93C3-7C5E8CFAC9FC}"/>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4A51D226-08C5-49E9-BF41-851C03707EC0}"/>
              </a:ext>
            </a:extLst>
          </p:cNvPr>
          <p:cNvSpPr txBox="1"/>
          <p:nvPr/>
        </p:nvSpPr>
        <p:spPr>
          <a:xfrm>
            <a:off x="0" y="725214"/>
            <a:ext cx="11032300" cy="5909310"/>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(6 – 10):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say die 42 96 get 39 kit 67 </a:t>
            </a:r>
          </a:p>
          <a:p>
            <a:r>
              <a:rPr lang="en-US" sz="2100" dirty="0">
                <a:latin typeface="Palatino Linotype" panose="02040502050505030304" pitchFamily="18" charset="0"/>
                <a:cs typeface="Times New Roman" panose="02020603050405020304" pitchFamily="18" charset="0"/>
              </a:rPr>
              <a:t>Step I: 96 say die 42 get 39 kit 67 </a:t>
            </a:r>
          </a:p>
          <a:p>
            <a:r>
              <a:rPr lang="en-US" sz="2100" dirty="0">
                <a:latin typeface="Palatino Linotype" panose="02040502050505030304" pitchFamily="18" charset="0"/>
                <a:cs typeface="Times New Roman" panose="02020603050405020304" pitchFamily="18" charset="0"/>
              </a:rPr>
              <a:t>Step II: 96 die say 42 get 39 kit 67 </a:t>
            </a:r>
          </a:p>
          <a:p>
            <a:r>
              <a:rPr lang="en-US" sz="2100" dirty="0">
                <a:latin typeface="Palatino Linotype" panose="02040502050505030304" pitchFamily="18" charset="0"/>
                <a:cs typeface="Times New Roman" panose="02020603050405020304" pitchFamily="18" charset="0"/>
              </a:rPr>
              <a:t>Step III: 96 die 39 say 42 get kit 67 </a:t>
            </a:r>
          </a:p>
          <a:p>
            <a:r>
              <a:rPr lang="en-US" sz="2100" dirty="0">
                <a:latin typeface="Palatino Linotype" panose="02040502050505030304" pitchFamily="18" charset="0"/>
                <a:cs typeface="Times New Roman" panose="02020603050405020304" pitchFamily="18" charset="0"/>
              </a:rPr>
              <a:t>Step IV: 96 die 39 say 67 42 get kit </a:t>
            </a:r>
          </a:p>
          <a:p>
            <a:r>
              <a:rPr lang="en-US" sz="2100" dirty="0">
                <a:latin typeface="Palatino Linotype" panose="02040502050505030304" pitchFamily="18" charset="0"/>
                <a:cs typeface="Times New Roman" panose="02020603050405020304" pitchFamily="18" charset="0"/>
              </a:rPr>
              <a:t>Step V: 96 die 39 say 67 get 42 kit </a:t>
            </a:r>
          </a:p>
          <a:p>
            <a:r>
              <a:rPr lang="en-US" sz="2100" dirty="0">
                <a:latin typeface="Palatino Linotype" panose="02040502050505030304" pitchFamily="18" charset="0"/>
                <a:cs typeface="Times New Roman" panose="02020603050405020304" pitchFamily="18" charset="0"/>
              </a:rPr>
              <a:t>This is the final arrangement and step 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Q7. What is the third step if input is </a:t>
            </a:r>
          </a:p>
          <a:p>
            <a:r>
              <a:rPr lang="en-US" sz="2100" dirty="0">
                <a:latin typeface="Palatino Linotype" panose="02040502050505030304" pitchFamily="18" charset="0"/>
                <a:cs typeface="Times New Roman" panose="02020603050405020304" pitchFamily="18" charset="0"/>
              </a:rPr>
              <a:t>       </a:t>
            </a:r>
            <a:r>
              <a:rPr lang="en-US" sz="2100" b="1" dirty="0">
                <a:latin typeface="Palatino Linotype" panose="02040502050505030304" pitchFamily="18" charset="0"/>
                <a:cs typeface="Times New Roman" panose="02020603050405020304" pitchFamily="18" charset="0"/>
              </a:rPr>
              <a:t>Input: 12 thirty days from now 56 87 24 </a:t>
            </a:r>
          </a:p>
          <a:p>
            <a:r>
              <a:rPr lang="en-US" sz="2100" dirty="0">
                <a:latin typeface="Palatino Linotype" panose="02040502050505030304" pitchFamily="18" charset="0"/>
                <a:cs typeface="Times New Roman" panose="02020603050405020304" pitchFamily="18" charset="0"/>
              </a:rPr>
              <a:t>A. 87 days 12 thirty 24 from now 56 </a:t>
            </a:r>
          </a:p>
          <a:p>
            <a:r>
              <a:rPr lang="en-US" sz="2100" dirty="0">
                <a:latin typeface="Palatino Linotype" panose="02040502050505030304" pitchFamily="18" charset="0"/>
                <a:cs typeface="Times New Roman" panose="02020603050405020304" pitchFamily="18" charset="0"/>
              </a:rPr>
              <a:t>B. 87 days thirty 56 from now 12 24 </a:t>
            </a:r>
          </a:p>
          <a:p>
            <a:r>
              <a:rPr lang="en-US" sz="2100" dirty="0">
                <a:latin typeface="Palatino Linotype" panose="02040502050505030304" pitchFamily="18" charset="0"/>
                <a:cs typeface="Times New Roman" panose="02020603050405020304" pitchFamily="18" charset="0"/>
              </a:rPr>
              <a:t>C. 87 days 12 thirty 56 from now 24 </a:t>
            </a:r>
          </a:p>
          <a:p>
            <a:r>
              <a:rPr lang="en-US" sz="2100" dirty="0">
                <a:latin typeface="Palatino Linotype" panose="02040502050505030304" pitchFamily="18" charset="0"/>
                <a:cs typeface="Times New Roman" panose="02020603050405020304" pitchFamily="18" charset="0"/>
              </a:rPr>
              <a:t>D. 87 days 12 thirty from now 56 24</a:t>
            </a:r>
            <a:endParaRPr lang="en-IN" sz="2100" dirty="0">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34872A-61EB-4C4F-BEC4-831F7CF7A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Google Shape;115;p2">
            <a:extLst>
              <a:ext uri="{FF2B5EF4-FFF2-40B4-BE49-F238E27FC236}">
                <a16:creationId xmlns:a16="http://schemas.microsoft.com/office/drawing/2014/main" id="{87047647-67FA-4B75-97F4-55D8646186C5}"/>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647ACB04-44A7-4B28-B4BE-8B443D677863}"/>
              </a:ext>
            </a:extLst>
          </p:cNvPr>
          <p:cNvSpPr txBox="1"/>
          <p:nvPr/>
        </p:nvSpPr>
        <p:spPr>
          <a:xfrm>
            <a:off x="0" y="725214"/>
            <a:ext cx="11032300" cy="5909310"/>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(6 – 10):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say die 42 96 get 39 kit 67 </a:t>
            </a:r>
          </a:p>
          <a:p>
            <a:r>
              <a:rPr lang="en-US" sz="2100" dirty="0">
                <a:latin typeface="Palatino Linotype" panose="02040502050505030304" pitchFamily="18" charset="0"/>
                <a:cs typeface="Times New Roman" panose="02020603050405020304" pitchFamily="18" charset="0"/>
              </a:rPr>
              <a:t>Step I: 96 say die 42 get 39 kit 67 </a:t>
            </a:r>
          </a:p>
          <a:p>
            <a:r>
              <a:rPr lang="en-US" sz="2100" dirty="0">
                <a:latin typeface="Palatino Linotype" panose="02040502050505030304" pitchFamily="18" charset="0"/>
                <a:cs typeface="Times New Roman" panose="02020603050405020304" pitchFamily="18" charset="0"/>
              </a:rPr>
              <a:t>Step II: 96 die say 42 get 39 kit 67 </a:t>
            </a:r>
          </a:p>
          <a:p>
            <a:r>
              <a:rPr lang="en-US" sz="2100" dirty="0">
                <a:latin typeface="Palatino Linotype" panose="02040502050505030304" pitchFamily="18" charset="0"/>
                <a:cs typeface="Times New Roman" panose="02020603050405020304" pitchFamily="18" charset="0"/>
              </a:rPr>
              <a:t>Step III: 96 die 39 say 42 get kit 67 </a:t>
            </a:r>
          </a:p>
          <a:p>
            <a:r>
              <a:rPr lang="en-US" sz="2100" dirty="0">
                <a:latin typeface="Palatino Linotype" panose="02040502050505030304" pitchFamily="18" charset="0"/>
                <a:cs typeface="Times New Roman" panose="02020603050405020304" pitchFamily="18" charset="0"/>
              </a:rPr>
              <a:t>Step IV: 96 die 39 say 67 42 get kit </a:t>
            </a:r>
          </a:p>
          <a:p>
            <a:r>
              <a:rPr lang="en-US" sz="2100" dirty="0">
                <a:latin typeface="Palatino Linotype" panose="02040502050505030304" pitchFamily="18" charset="0"/>
                <a:cs typeface="Times New Roman" panose="02020603050405020304" pitchFamily="18" charset="0"/>
              </a:rPr>
              <a:t>Step V: 96 die 39 say 67 get 42 kit </a:t>
            </a:r>
          </a:p>
          <a:p>
            <a:r>
              <a:rPr lang="en-US" sz="2100" dirty="0">
                <a:latin typeface="Palatino Linotype" panose="02040502050505030304" pitchFamily="18" charset="0"/>
                <a:cs typeface="Times New Roman" panose="02020603050405020304" pitchFamily="18" charset="0"/>
              </a:rPr>
              <a:t>This is the final arrangement and step 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Q8. Which of the following is last step of below input? </a:t>
            </a:r>
          </a:p>
          <a:p>
            <a:r>
              <a:rPr lang="en-US" sz="2100" dirty="0">
                <a:latin typeface="Palatino Linotype" panose="02040502050505030304" pitchFamily="18" charset="0"/>
                <a:cs typeface="Times New Roman" panose="02020603050405020304" pitchFamily="18" charset="0"/>
              </a:rPr>
              <a:t>        </a:t>
            </a:r>
            <a:r>
              <a:rPr lang="en-US" sz="2100" b="1" dirty="0">
                <a:latin typeface="Palatino Linotype" panose="02040502050505030304" pitchFamily="18" charset="0"/>
                <a:cs typeface="Times New Roman" panose="02020603050405020304" pitchFamily="18" charset="0"/>
              </a:rPr>
              <a:t>Input: 12 thirty days from now 56 87 24 </a:t>
            </a:r>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A. V </a:t>
            </a:r>
          </a:p>
          <a:p>
            <a:r>
              <a:rPr lang="en-US" sz="2100" dirty="0">
                <a:latin typeface="Palatino Linotype" panose="02040502050505030304" pitchFamily="18" charset="0"/>
                <a:cs typeface="Times New Roman" panose="02020603050405020304" pitchFamily="18" charset="0"/>
              </a:rPr>
              <a:t>B. III </a:t>
            </a:r>
          </a:p>
          <a:p>
            <a:r>
              <a:rPr lang="en-US" sz="2100" dirty="0">
                <a:latin typeface="Palatino Linotype" panose="02040502050505030304" pitchFamily="18" charset="0"/>
                <a:cs typeface="Times New Roman" panose="02020603050405020304" pitchFamily="18" charset="0"/>
              </a:rPr>
              <a:t>C. VI </a:t>
            </a:r>
          </a:p>
          <a:p>
            <a:r>
              <a:rPr lang="en-US" sz="2100" dirty="0">
                <a:latin typeface="Palatino Linotype" panose="02040502050505030304" pitchFamily="18" charset="0"/>
                <a:cs typeface="Times New Roman" panose="02020603050405020304" pitchFamily="18" charset="0"/>
              </a:rPr>
              <a:t>D. IV</a:t>
            </a:r>
            <a:endParaRPr lang="en-IN" sz="2100" dirty="0">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505C54E-2FB9-447E-B019-CA0439ABC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4" name="Google Shape;115;p2">
            <a:extLst>
              <a:ext uri="{FF2B5EF4-FFF2-40B4-BE49-F238E27FC236}">
                <a16:creationId xmlns:a16="http://schemas.microsoft.com/office/drawing/2014/main" id="{3E843B23-60EC-49C4-8DE9-E66317897A09}"/>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C7287C62-9CCF-44B2-AEBB-D8227CFFA484}"/>
              </a:ext>
            </a:extLst>
          </p:cNvPr>
          <p:cNvSpPr txBox="1"/>
          <p:nvPr/>
        </p:nvSpPr>
        <p:spPr>
          <a:xfrm>
            <a:off x="-10648" y="725214"/>
            <a:ext cx="11032300" cy="5909310"/>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(6 – 10):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say die 42 96 get 39 kit 67 </a:t>
            </a:r>
          </a:p>
          <a:p>
            <a:r>
              <a:rPr lang="en-US" sz="2100" dirty="0">
                <a:latin typeface="Palatino Linotype" panose="02040502050505030304" pitchFamily="18" charset="0"/>
                <a:cs typeface="Times New Roman" panose="02020603050405020304" pitchFamily="18" charset="0"/>
              </a:rPr>
              <a:t>Step I: 96 say die 42 get 39 kit 67 </a:t>
            </a:r>
          </a:p>
          <a:p>
            <a:r>
              <a:rPr lang="en-US" sz="2100" dirty="0">
                <a:latin typeface="Palatino Linotype" panose="02040502050505030304" pitchFamily="18" charset="0"/>
                <a:cs typeface="Times New Roman" panose="02020603050405020304" pitchFamily="18" charset="0"/>
              </a:rPr>
              <a:t>Step II: 96 die say 42 get 39 kit 67 </a:t>
            </a:r>
          </a:p>
          <a:p>
            <a:r>
              <a:rPr lang="en-US" sz="2100" dirty="0">
                <a:latin typeface="Palatino Linotype" panose="02040502050505030304" pitchFamily="18" charset="0"/>
                <a:cs typeface="Times New Roman" panose="02020603050405020304" pitchFamily="18" charset="0"/>
              </a:rPr>
              <a:t>Step III: 96 die 39 say 42 get kit 67 </a:t>
            </a:r>
          </a:p>
          <a:p>
            <a:r>
              <a:rPr lang="en-US" sz="2100" dirty="0">
                <a:latin typeface="Palatino Linotype" panose="02040502050505030304" pitchFamily="18" charset="0"/>
                <a:cs typeface="Times New Roman" panose="02020603050405020304" pitchFamily="18" charset="0"/>
              </a:rPr>
              <a:t>Step IV: 96 die 39 say 67 42 get kit </a:t>
            </a:r>
          </a:p>
          <a:p>
            <a:r>
              <a:rPr lang="en-US" sz="2100" dirty="0">
                <a:latin typeface="Palatino Linotype" panose="02040502050505030304" pitchFamily="18" charset="0"/>
                <a:cs typeface="Times New Roman" panose="02020603050405020304" pitchFamily="18" charset="0"/>
              </a:rPr>
              <a:t>Step V: 96 die 39 say 67 get 42 kit </a:t>
            </a:r>
          </a:p>
          <a:p>
            <a:r>
              <a:rPr lang="en-US" sz="2100" dirty="0">
                <a:latin typeface="Palatino Linotype" panose="02040502050505030304" pitchFamily="18" charset="0"/>
                <a:cs typeface="Times New Roman" panose="02020603050405020304" pitchFamily="18" charset="0"/>
              </a:rPr>
              <a:t>This is the final arrangement and step 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Q9. Find the fifth step for which second step is given </a:t>
            </a:r>
          </a:p>
          <a:p>
            <a:r>
              <a:rPr lang="en-US" sz="2100" dirty="0">
                <a:latin typeface="Palatino Linotype" panose="02040502050505030304" pitchFamily="18" charset="0"/>
                <a:cs typeface="Times New Roman" panose="02020603050405020304" pitchFamily="18" charset="0"/>
              </a:rPr>
              <a:t>       </a:t>
            </a:r>
            <a:r>
              <a:rPr lang="en-US" sz="2100" b="1" dirty="0">
                <a:latin typeface="Palatino Linotype" panose="02040502050505030304" pitchFamily="18" charset="0"/>
                <a:cs typeface="Times New Roman" panose="02020603050405020304" pitchFamily="18" charset="0"/>
              </a:rPr>
              <a:t>Step II: 52 at deep follow 41 16 road 32 </a:t>
            </a:r>
          </a:p>
          <a:p>
            <a:r>
              <a:rPr lang="en-US" sz="2100" dirty="0">
                <a:latin typeface="Palatino Linotype" panose="02040502050505030304" pitchFamily="18" charset="0"/>
                <a:cs typeface="Times New Roman" panose="02020603050405020304" pitchFamily="18" charset="0"/>
              </a:rPr>
              <a:t>A. 52 at 16 road deep follow 41 32 </a:t>
            </a:r>
          </a:p>
          <a:p>
            <a:r>
              <a:rPr lang="en-US" sz="2100" dirty="0">
                <a:latin typeface="Palatino Linotype" panose="02040502050505030304" pitchFamily="18" charset="0"/>
                <a:cs typeface="Times New Roman" panose="02020603050405020304" pitchFamily="18" charset="0"/>
              </a:rPr>
              <a:t>B. 52 at 16 road 41 deep follow 32 </a:t>
            </a:r>
          </a:p>
          <a:p>
            <a:r>
              <a:rPr lang="en-US" sz="2100" dirty="0">
                <a:latin typeface="Palatino Linotype" panose="02040502050505030304" pitchFamily="18" charset="0"/>
                <a:cs typeface="Times New Roman" panose="02020603050405020304" pitchFamily="18" charset="0"/>
              </a:rPr>
              <a:t>C. 52 at 16 road deep 41 follow 32 </a:t>
            </a:r>
          </a:p>
          <a:p>
            <a:r>
              <a:rPr lang="en-US" sz="2100" dirty="0">
                <a:latin typeface="Palatino Linotype" panose="02040502050505030304" pitchFamily="18" charset="0"/>
                <a:cs typeface="Times New Roman" panose="02020603050405020304" pitchFamily="18" charset="0"/>
              </a:rPr>
              <a:t>D. 52 at 16 follow 41 deep road 32</a:t>
            </a:r>
            <a:endParaRPr lang="en-IN" sz="2100" dirty="0">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F44A49-B6FC-4382-9AA7-B3CECB92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4" name="Google Shape;115;p2">
            <a:extLst>
              <a:ext uri="{FF2B5EF4-FFF2-40B4-BE49-F238E27FC236}">
                <a16:creationId xmlns:a16="http://schemas.microsoft.com/office/drawing/2014/main" id="{7CA36D19-43E1-4179-9AB8-724A723FDCAE}"/>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5F8E1F8B-E001-45EA-B693-0D6B0F5BA825}"/>
              </a:ext>
            </a:extLst>
          </p:cNvPr>
          <p:cNvSpPr txBox="1"/>
          <p:nvPr/>
        </p:nvSpPr>
        <p:spPr>
          <a:xfrm>
            <a:off x="0" y="725214"/>
            <a:ext cx="11032300" cy="5586145"/>
          </a:xfrm>
          <a:prstGeom prst="rect">
            <a:avLst/>
          </a:prstGeom>
          <a:noFill/>
        </p:spPr>
        <p:txBody>
          <a:bodyPr wrap="square">
            <a:spAutoFit/>
          </a:bodyPr>
          <a:lstStyle/>
          <a:p>
            <a:r>
              <a:rPr lang="en-US" sz="2100" b="1" dirty="0">
                <a:latin typeface="Palatino Linotype" panose="02040502050505030304" pitchFamily="18" charset="0"/>
                <a:cs typeface="Times New Roman" panose="02020603050405020304" pitchFamily="18" charset="0"/>
              </a:rPr>
              <a:t>Directions (6 – 10): Answer the questions on the basis of the information given below. </a:t>
            </a:r>
          </a:p>
          <a:p>
            <a:r>
              <a:rPr lang="en-US" sz="2100" dirty="0">
                <a:latin typeface="Palatino Linotype" panose="02040502050505030304" pitchFamily="18" charset="0"/>
                <a:cs typeface="Times New Roman" panose="02020603050405020304" pitchFamily="18" charset="0"/>
              </a:rPr>
              <a:t>A number arrangement machine when given an input of words, rearranges them following a particular rule in each step. The following is an illustration of input and steps of rearrangement. </a:t>
            </a:r>
          </a:p>
          <a:p>
            <a:r>
              <a:rPr lang="en-US" sz="2100" dirty="0">
                <a:latin typeface="Palatino Linotype" panose="02040502050505030304" pitchFamily="18" charset="0"/>
                <a:cs typeface="Times New Roman" panose="02020603050405020304" pitchFamily="18" charset="0"/>
              </a:rPr>
              <a:t>Input: say die 42 96 get 39 kit 67 </a:t>
            </a:r>
          </a:p>
          <a:p>
            <a:r>
              <a:rPr lang="en-US" sz="2100" dirty="0">
                <a:latin typeface="Palatino Linotype" panose="02040502050505030304" pitchFamily="18" charset="0"/>
                <a:cs typeface="Times New Roman" panose="02020603050405020304" pitchFamily="18" charset="0"/>
              </a:rPr>
              <a:t>Step I: 96 say die 42 get 39 kit 67 </a:t>
            </a:r>
          </a:p>
          <a:p>
            <a:r>
              <a:rPr lang="en-US" sz="2100" dirty="0">
                <a:latin typeface="Palatino Linotype" panose="02040502050505030304" pitchFamily="18" charset="0"/>
                <a:cs typeface="Times New Roman" panose="02020603050405020304" pitchFamily="18" charset="0"/>
              </a:rPr>
              <a:t>Step II: 96 die say 42 get 39 kit 67 </a:t>
            </a:r>
          </a:p>
          <a:p>
            <a:r>
              <a:rPr lang="en-US" sz="2100" dirty="0">
                <a:latin typeface="Palatino Linotype" panose="02040502050505030304" pitchFamily="18" charset="0"/>
                <a:cs typeface="Times New Roman" panose="02020603050405020304" pitchFamily="18" charset="0"/>
              </a:rPr>
              <a:t>Step III: 96 die 39 say 42 get kit 67 </a:t>
            </a:r>
          </a:p>
          <a:p>
            <a:r>
              <a:rPr lang="en-US" sz="2100" dirty="0">
                <a:latin typeface="Palatino Linotype" panose="02040502050505030304" pitchFamily="18" charset="0"/>
                <a:cs typeface="Times New Roman" panose="02020603050405020304" pitchFamily="18" charset="0"/>
              </a:rPr>
              <a:t>Step IV: 96 die 39 say 67 42 get kit </a:t>
            </a:r>
          </a:p>
          <a:p>
            <a:r>
              <a:rPr lang="en-US" sz="2100" dirty="0">
                <a:latin typeface="Palatino Linotype" panose="02040502050505030304" pitchFamily="18" charset="0"/>
                <a:cs typeface="Times New Roman" panose="02020603050405020304" pitchFamily="18" charset="0"/>
              </a:rPr>
              <a:t>Step V: 96 die 39 say 67 get 42 kit </a:t>
            </a:r>
          </a:p>
          <a:p>
            <a:r>
              <a:rPr lang="en-US" sz="2100" dirty="0">
                <a:latin typeface="Palatino Linotype" panose="02040502050505030304" pitchFamily="18" charset="0"/>
                <a:cs typeface="Times New Roman" panose="02020603050405020304" pitchFamily="18" charset="0"/>
              </a:rPr>
              <a:t>This is the final arrangement and step V is the last step for this input. </a:t>
            </a:r>
          </a:p>
          <a:p>
            <a:endParaRPr lang="en-US" sz="2100" dirty="0">
              <a:latin typeface="Palatino Linotype" panose="02040502050505030304" pitchFamily="18" charset="0"/>
              <a:cs typeface="Times New Roman" panose="02020603050405020304" pitchFamily="18" charset="0"/>
            </a:endParaRPr>
          </a:p>
          <a:p>
            <a:r>
              <a:rPr lang="en-US" sz="2100" dirty="0">
                <a:latin typeface="Palatino Linotype" panose="02040502050505030304" pitchFamily="18" charset="0"/>
                <a:cs typeface="Times New Roman" panose="02020603050405020304" pitchFamily="18" charset="0"/>
              </a:rPr>
              <a:t>Q10. Which of the following is the last but one step of previous input? </a:t>
            </a:r>
          </a:p>
          <a:p>
            <a:r>
              <a:rPr lang="en-US" sz="2100" dirty="0">
                <a:latin typeface="Palatino Linotype" panose="02040502050505030304" pitchFamily="18" charset="0"/>
                <a:cs typeface="Times New Roman" panose="02020603050405020304" pitchFamily="18" charset="0"/>
              </a:rPr>
              <a:t>A. 52 at 16 road 41 follow 32 deep </a:t>
            </a:r>
          </a:p>
          <a:p>
            <a:r>
              <a:rPr lang="en-US" sz="2100" dirty="0">
                <a:latin typeface="Palatino Linotype" panose="02040502050505030304" pitchFamily="18" charset="0"/>
                <a:cs typeface="Times New Roman" panose="02020603050405020304" pitchFamily="18" charset="0"/>
              </a:rPr>
              <a:t>B. 52 at 16 road deep follow 32 41 </a:t>
            </a:r>
          </a:p>
          <a:p>
            <a:r>
              <a:rPr lang="en-US" sz="2100" dirty="0">
                <a:latin typeface="Palatino Linotype" panose="02040502050505030304" pitchFamily="18" charset="0"/>
                <a:cs typeface="Times New Roman" panose="02020603050405020304" pitchFamily="18" charset="0"/>
              </a:rPr>
              <a:t>C. 52 at 16 road 41 deep follow 32 </a:t>
            </a:r>
          </a:p>
          <a:p>
            <a:r>
              <a:rPr lang="en-US" sz="2100" dirty="0">
                <a:latin typeface="Palatino Linotype" panose="02040502050505030304" pitchFamily="18" charset="0"/>
                <a:cs typeface="Times New Roman" panose="02020603050405020304" pitchFamily="18" charset="0"/>
              </a:rPr>
              <a:t>D. 52 at 16 road 41 deep 32 follow</a:t>
            </a:r>
            <a:endParaRPr lang="en-IN" sz="2100" dirty="0">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92A0A6-A665-4275-82BB-98C4C0475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4" name="Google Shape;115;p2">
            <a:extLst>
              <a:ext uri="{FF2B5EF4-FFF2-40B4-BE49-F238E27FC236}">
                <a16:creationId xmlns:a16="http://schemas.microsoft.com/office/drawing/2014/main" id="{C3392246-EA43-468E-99EC-9FE8BAE0C7BF}"/>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TextBox 5">
            <a:extLst>
              <a:ext uri="{FF2B5EF4-FFF2-40B4-BE49-F238E27FC236}">
                <a16:creationId xmlns:a16="http://schemas.microsoft.com/office/drawing/2014/main" id="{AA7A796F-2AB8-4578-A228-1873BB6CB299}"/>
              </a:ext>
            </a:extLst>
          </p:cNvPr>
          <p:cNvSpPr txBox="1"/>
          <p:nvPr/>
        </p:nvSpPr>
        <p:spPr>
          <a:xfrm>
            <a:off x="0" y="725214"/>
            <a:ext cx="11448671" cy="5262979"/>
          </a:xfrm>
          <a:prstGeom prst="rect">
            <a:avLst/>
          </a:prstGeom>
          <a:noFill/>
        </p:spPr>
        <p:txBody>
          <a:bodyPr wrap="square">
            <a:spAutoFit/>
          </a:bodyPr>
          <a:lstStyle/>
          <a:p>
            <a:pPr algn="just"/>
            <a:r>
              <a:rPr lang="en-US" sz="2100" b="1" i="0" dirty="0" smtClean="0">
                <a:solidFill>
                  <a:srgbClr val="444444"/>
                </a:solidFill>
                <a:effectLst/>
                <a:latin typeface="Palatino Linotype" panose="02040502050505030304" pitchFamily="18" charset="0"/>
                <a:cs typeface="Times New Roman" panose="02020603050405020304" pitchFamily="18" charset="0"/>
              </a:rPr>
              <a:t>Directions(Q11 </a:t>
            </a:r>
            <a:r>
              <a:rPr lang="en-US" sz="2100" b="1" i="0" dirty="0">
                <a:solidFill>
                  <a:srgbClr val="444444"/>
                </a:solidFill>
                <a:effectLst/>
                <a:latin typeface="Palatino Linotype" panose="02040502050505030304" pitchFamily="18" charset="0"/>
                <a:cs typeface="Times New Roman" panose="02020603050405020304" pitchFamily="18" charset="0"/>
              </a:rPr>
              <a:t>to </a:t>
            </a:r>
            <a:r>
              <a:rPr lang="en-US" sz="2100" b="1" dirty="0" smtClean="0">
                <a:solidFill>
                  <a:srgbClr val="444444"/>
                </a:solidFill>
                <a:latin typeface="Palatino Linotype" panose="02040502050505030304" pitchFamily="18" charset="0"/>
                <a:cs typeface="Times New Roman" panose="02020603050405020304" pitchFamily="18" charset="0"/>
              </a:rPr>
              <a:t>14</a:t>
            </a:r>
            <a:r>
              <a:rPr lang="en-US" sz="2100" b="1" i="0" dirty="0" smtClean="0">
                <a:solidFill>
                  <a:srgbClr val="444444"/>
                </a:solidFill>
                <a:effectLst/>
                <a:latin typeface="Palatino Linotype" panose="02040502050505030304" pitchFamily="18" charset="0"/>
                <a:cs typeface="Times New Roman" panose="02020603050405020304" pitchFamily="18" charset="0"/>
              </a:rPr>
              <a:t>): </a:t>
            </a:r>
            <a:r>
              <a:rPr lang="en-US" sz="2100" b="1" i="0" dirty="0">
                <a:solidFill>
                  <a:srgbClr val="444444"/>
                </a:solidFill>
                <a:effectLst/>
                <a:latin typeface="Palatino Linotype" panose="02040502050505030304" pitchFamily="18" charset="0"/>
                <a:cs typeface="Times New Roman" panose="02020603050405020304" pitchFamily="18" charset="0"/>
              </a:rPr>
              <a:t>A number arrangement machine when given an input line of numbers rearranges them following a particular logic at each step. </a:t>
            </a:r>
            <a:r>
              <a:rPr lang="en-US" sz="2100" b="0" i="0" dirty="0">
                <a:solidFill>
                  <a:srgbClr val="444444"/>
                </a:solidFill>
                <a:effectLst/>
                <a:latin typeface="Palatino Linotype" panose="02040502050505030304" pitchFamily="18" charset="0"/>
                <a:cs typeface="Times New Roman" panose="02020603050405020304" pitchFamily="18" charset="0"/>
              </a:rPr>
              <a:t>Below given is an illustration of the same </a:t>
            </a:r>
          </a:p>
          <a:p>
            <a:pPr algn="just"/>
            <a:endParaRPr lang="en-US" sz="2100" b="0" i="0" dirty="0">
              <a:solidFill>
                <a:srgbClr val="444444"/>
              </a:solidFill>
              <a:effectLst/>
              <a:latin typeface="Palatino Linotype" panose="02040502050505030304" pitchFamily="18" charset="0"/>
              <a:cs typeface="Times New Roman" panose="02020603050405020304" pitchFamily="18" charset="0"/>
            </a:endParaRPr>
          </a:p>
          <a:p>
            <a:pPr algn="just"/>
            <a:r>
              <a:rPr lang="en-US" sz="2100" b="0" i="0" dirty="0">
                <a:solidFill>
                  <a:srgbClr val="444444"/>
                </a:solidFill>
                <a:effectLst/>
                <a:latin typeface="Palatino Linotype" panose="02040502050505030304" pitchFamily="18" charset="0"/>
                <a:cs typeface="Times New Roman" panose="02020603050405020304" pitchFamily="18" charset="0"/>
              </a:rPr>
              <a:t>Input: 36 64 27 72 91 28 86 65</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1: 28 37 45 19 63 58 21</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2: 65 82 64 82 121 79</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3: 14 39 18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4: 3 288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6</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is the last step.</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On the basis of above illustration find the output and various steps for the input given below.</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a:t>
            </a:r>
          </a:p>
          <a:p>
            <a:pPr algn="just"/>
            <a:r>
              <a:rPr lang="en-US" sz="2100" b="1" i="0" dirty="0">
                <a:solidFill>
                  <a:srgbClr val="444444"/>
                </a:solidFill>
                <a:effectLst/>
                <a:latin typeface="Palatino Linotype" panose="02040502050505030304" pitchFamily="18" charset="0"/>
                <a:cs typeface="Times New Roman" panose="02020603050405020304" pitchFamily="18" charset="0"/>
              </a:rPr>
              <a:t>Input: 23 46 87 64 72 35 98 12</a:t>
            </a:r>
          </a:p>
          <a:p>
            <a:pPr algn="just"/>
            <a:r>
              <a:rPr lang="en-US" sz="2100" b="1" dirty="0" smtClean="0">
                <a:solidFill>
                  <a:srgbClr val="444444"/>
                </a:solidFill>
                <a:latin typeface="Palatino Linotype" panose="02040502050505030304" pitchFamily="18" charset="0"/>
                <a:cs typeface="Times New Roman" panose="02020603050405020304" pitchFamily="18" charset="0"/>
              </a:rPr>
              <a:t>Q11. </a:t>
            </a:r>
            <a:r>
              <a:rPr lang="en-US" sz="2100" b="1" i="0" dirty="0">
                <a:solidFill>
                  <a:srgbClr val="222222"/>
                </a:solidFill>
                <a:effectLst/>
                <a:latin typeface="Palatino Linotype" panose="02040502050505030304" pitchFamily="18" charset="0"/>
                <a:cs typeface="Times New Roman" panose="02020603050405020304" pitchFamily="18" charset="0"/>
              </a:rPr>
              <a:t>What is the sum of the second highest and second lowest numbers of step 2?</a:t>
            </a:r>
            <a:endParaRPr lang="en-US" sz="2100" b="1" dirty="0">
              <a:solidFill>
                <a:srgbClr val="444444"/>
              </a:solidFill>
              <a:latin typeface="Palatino Linotype" panose="02040502050505030304" pitchFamily="18" charset="0"/>
              <a:cs typeface="Times New Roman" panose="02020603050405020304" pitchFamily="18" charset="0"/>
            </a:endParaRPr>
          </a:p>
          <a:p>
            <a:pPr algn="just"/>
            <a:r>
              <a:rPr lang="en-US" sz="2100" b="1" i="0" dirty="0">
                <a:solidFill>
                  <a:srgbClr val="444444"/>
                </a:solidFill>
                <a:effectLst/>
                <a:latin typeface="Palatino Linotype" panose="02040502050505030304" pitchFamily="18" charset="0"/>
                <a:cs typeface="Times New Roman" panose="02020603050405020304" pitchFamily="18" charset="0"/>
              </a:rPr>
              <a:t>A. 124		B. 156		C. 145		D. 147		E. None of these</a:t>
            </a:r>
            <a:endParaRPr lang="en-US" sz="2100" b="0" i="0" dirty="0">
              <a:solidFill>
                <a:srgbClr val="444444"/>
              </a:solidFill>
              <a:effectLst/>
              <a:latin typeface="Palatino Linotype" panose="0204050205050503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E9F73B-1006-406C-8187-DB18088FF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4" name="Google Shape;115;p2">
            <a:extLst>
              <a:ext uri="{FF2B5EF4-FFF2-40B4-BE49-F238E27FC236}">
                <a16:creationId xmlns:a16="http://schemas.microsoft.com/office/drawing/2014/main" id="{D5D6FDA1-4041-49DA-8D30-5CA0D830B7F9}"/>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701C2339-BF2C-45FC-B22F-690EC58F2651}"/>
              </a:ext>
            </a:extLst>
          </p:cNvPr>
          <p:cNvSpPr txBox="1"/>
          <p:nvPr/>
        </p:nvSpPr>
        <p:spPr>
          <a:xfrm>
            <a:off x="0" y="725214"/>
            <a:ext cx="11448671" cy="5262979"/>
          </a:xfrm>
          <a:prstGeom prst="rect">
            <a:avLst/>
          </a:prstGeom>
          <a:noFill/>
        </p:spPr>
        <p:txBody>
          <a:bodyPr wrap="square">
            <a:spAutoFit/>
          </a:bodyPr>
          <a:lstStyle/>
          <a:p>
            <a:pPr algn="just"/>
            <a:r>
              <a:rPr lang="en-US" sz="2100" b="1" i="0" dirty="0" smtClean="0">
                <a:solidFill>
                  <a:srgbClr val="444444"/>
                </a:solidFill>
                <a:effectLst/>
                <a:latin typeface="Palatino Linotype" panose="02040502050505030304" pitchFamily="18" charset="0"/>
                <a:cs typeface="Times New Roman" panose="02020603050405020304" pitchFamily="18" charset="0"/>
              </a:rPr>
              <a:t>Directions(Q11 </a:t>
            </a:r>
            <a:r>
              <a:rPr lang="en-US" sz="2100" b="1" i="0" dirty="0">
                <a:solidFill>
                  <a:srgbClr val="444444"/>
                </a:solidFill>
                <a:effectLst/>
                <a:latin typeface="Palatino Linotype" panose="02040502050505030304" pitchFamily="18" charset="0"/>
                <a:cs typeface="Times New Roman" panose="02020603050405020304" pitchFamily="18" charset="0"/>
              </a:rPr>
              <a:t>to </a:t>
            </a:r>
            <a:r>
              <a:rPr lang="en-US" sz="2100" b="1" dirty="0" smtClean="0">
                <a:solidFill>
                  <a:srgbClr val="444444"/>
                </a:solidFill>
                <a:latin typeface="Palatino Linotype" panose="02040502050505030304" pitchFamily="18" charset="0"/>
                <a:cs typeface="Times New Roman" panose="02020603050405020304" pitchFamily="18" charset="0"/>
              </a:rPr>
              <a:t>14</a:t>
            </a:r>
            <a:r>
              <a:rPr lang="en-US" sz="2100" b="1" i="0" dirty="0" smtClean="0">
                <a:solidFill>
                  <a:srgbClr val="444444"/>
                </a:solidFill>
                <a:effectLst/>
                <a:latin typeface="Palatino Linotype" panose="02040502050505030304" pitchFamily="18" charset="0"/>
                <a:cs typeface="Times New Roman" panose="02020603050405020304" pitchFamily="18" charset="0"/>
              </a:rPr>
              <a:t>): </a:t>
            </a:r>
            <a:r>
              <a:rPr lang="en-US" sz="2100" b="1" i="0" dirty="0">
                <a:solidFill>
                  <a:srgbClr val="444444"/>
                </a:solidFill>
                <a:effectLst/>
                <a:latin typeface="Palatino Linotype" panose="02040502050505030304" pitchFamily="18" charset="0"/>
                <a:cs typeface="Times New Roman" panose="02020603050405020304" pitchFamily="18" charset="0"/>
              </a:rPr>
              <a:t>A number arrangement machine when given an input line of numbers rearranges them following a particular logic at each step. </a:t>
            </a:r>
            <a:r>
              <a:rPr lang="en-US" sz="2100" b="0" i="0" dirty="0">
                <a:solidFill>
                  <a:srgbClr val="444444"/>
                </a:solidFill>
                <a:effectLst/>
                <a:latin typeface="Palatino Linotype" panose="02040502050505030304" pitchFamily="18" charset="0"/>
                <a:cs typeface="Times New Roman" panose="02020603050405020304" pitchFamily="18" charset="0"/>
              </a:rPr>
              <a:t>Below given is an illustration of the same </a:t>
            </a:r>
          </a:p>
          <a:p>
            <a:pPr algn="just"/>
            <a:endParaRPr lang="en-US" sz="2100" b="0" i="0" dirty="0">
              <a:solidFill>
                <a:srgbClr val="444444"/>
              </a:solidFill>
              <a:effectLst/>
              <a:latin typeface="Palatino Linotype" panose="02040502050505030304" pitchFamily="18" charset="0"/>
              <a:cs typeface="Times New Roman" panose="02020603050405020304" pitchFamily="18" charset="0"/>
            </a:endParaRPr>
          </a:p>
          <a:p>
            <a:pPr algn="just"/>
            <a:r>
              <a:rPr lang="en-US" sz="2100" b="0" i="0" dirty="0">
                <a:solidFill>
                  <a:srgbClr val="444444"/>
                </a:solidFill>
                <a:effectLst/>
                <a:latin typeface="Palatino Linotype" panose="02040502050505030304" pitchFamily="18" charset="0"/>
                <a:cs typeface="Times New Roman" panose="02020603050405020304" pitchFamily="18" charset="0"/>
              </a:rPr>
              <a:t>Input: 36 64 27 72 91 28 86 65</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1: 28 37 45 19 63 58 21</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2: 65 82 64 82 121 79</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3: 14 39 18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4: 3 288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6</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is the last step.</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On the basis of above illustration find the output and various steps for the input given below.</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a:t>
            </a:r>
          </a:p>
          <a:p>
            <a:pPr algn="just"/>
            <a:r>
              <a:rPr lang="en-US" sz="2100" b="1" i="0" dirty="0">
                <a:solidFill>
                  <a:srgbClr val="444444"/>
                </a:solidFill>
                <a:effectLst/>
                <a:latin typeface="Palatino Linotype" panose="02040502050505030304" pitchFamily="18" charset="0"/>
                <a:cs typeface="Times New Roman" panose="02020603050405020304" pitchFamily="18" charset="0"/>
              </a:rPr>
              <a:t>Input: 23 46 87 64 72 35 98 12</a:t>
            </a:r>
          </a:p>
          <a:p>
            <a:pPr algn="just"/>
            <a:r>
              <a:rPr lang="en-US" sz="2100" b="1" dirty="0" smtClean="0">
                <a:solidFill>
                  <a:srgbClr val="444444"/>
                </a:solidFill>
                <a:latin typeface="Palatino Linotype" panose="02040502050505030304" pitchFamily="18" charset="0"/>
                <a:cs typeface="Times New Roman" panose="02020603050405020304" pitchFamily="18" charset="0"/>
              </a:rPr>
              <a:t>Q12. </a:t>
            </a:r>
            <a:r>
              <a:rPr lang="en-US" sz="2100" b="1" i="0" dirty="0">
                <a:solidFill>
                  <a:srgbClr val="222222"/>
                </a:solidFill>
                <a:effectLst/>
                <a:latin typeface="Palatino Linotype" panose="02040502050505030304" pitchFamily="18" charset="0"/>
                <a:cs typeface="Times New Roman" panose="02020603050405020304" pitchFamily="18" charset="0"/>
              </a:rPr>
              <a:t>How many numbers in step 1 are fully divisible by 2?</a:t>
            </a:r>
          </a:p>
          <a:p>
            <a:pPr algn="just"/>
            <a:r>
              <a:rPr lang="en-US" sz="2100" b="1" i="0" dirty="0">
                <a:solidFill>
                  <a:srgbClr val="444444"/>
                </a:solidFill>
                <a:effectLst/>
                <a:latin typeface="Palatino Linotype" panose="02040502050505030304" pitchFamily="18" charset="0"/>
                <a:cs typeface="Times New Roman" panose="02020603050405020304" pitchFamily="18" charset="0"/>
              </a:rPr>
              <a:t>A. 1		B. </a:t>
            </a:r>
            <a:r>
              <a:rPr lang="en-US" sz="2100" b="1" dirty="0">
                <a:solidFill>
                  <a:srgbClr val="444444"/>
                </a:solidFill>
                <a:latin typeface="Palatino Linotype" panose="02040502050505030304" pitchFamily="18" charset="0"/>
                <a:cs typeface="Times New Roman" panose="02020603050405020304" pitchFamily="18" charset="0"/>
              </a:rPr>
              <a:t>2</a:t>
            </a:r>
            <a:r>
              <a:rPr lang="en-US" sz="2100" b="1" i="0" dirty="0">
                <a:solidFill>
                  <a:srgbClr val="444444"/>
                </a:solidFill>
                <a:effectLst/>
                <a:latin typeface="Palatino Linotype" panose="02040502050505030304" pitchFamily="18" charset="0"/>
                <a:cs typeface="Times New Roman" panose="02020603050405020304" pitchFamily="18" charset="0"/>
              </a:rPr>
              <a:t>		C. </a:t>
            </a:r>
            <a:r>
              <a:rPr lang="en-US" sz="2100" b="1" dirty="0">
                <a:solidFill>
                  <a:srgbClr val="444444"/>
                </a:solidFill>
                <a:latin typeface="Palatino Linotype" panose="02040502050505030304" pitchFamily="18" charset="0"/>
                <a:cs typeface="Times New Roman" panose="02020603050405020304" pitchFamily="18" charset="0"/>
              </a:rPr>
              <a:t>3</a:t>
            </a:r>
            <a:r>
              <a:rPr lang="en-US" sz="2100" b="1" i="0" dirty="0">
                <a:solidFill>
                  <a:srgbClr val="444444"/>
                </a:solidFill>
                <a:effectLst/>
                <a:latin typeface="Palatino Linotype" panose="02040502050505030304" pitchFamily="18" charset="0"/>
                <a:cs typeface="Times New Roman" panose="02020603050405020304" pitchFamily="18" charset="0"/>
              </a:rPr>
              <a:t>		D. </a:t>
            </a:r>
            <a:r>
              <a:rPr lang="en-US" sz="2100" b="1" dirty="0">
                <a:solidFill>
                  <a:srgbClr val="444444"/>
                </a:solidFill>
                <a:latin typeface="Palatino Linotype" panose="02040502050505030304" pitchFamily="18" charset="0"/>
                <a:cs typeface="Times New Roman" panose="02020603050405020304" pitchFamily="18" charset="0"/>
              </a:rPr>
              <a:t>None</a:t>
            </a:r>
            <a:r>
              <a:rPr lang="en-US" sz="2100" b="1" i="0" dirty="0">
                <a:solidFill>
                  <a:srgbClr val="444444"/>
                </a:solidFill>
                <a:effectLst/>
                <a:latin typeface="Palatino Linotype" panose="02040502050505030304" pitchFamily="18" charset="0"/>
                <a:cs typeface="Times New Roman" panose="02020603050405020304" pitchFamily="18" charset="0"/>
              </a:rPr>
              <a:t>		E. None of these</a:t>
            </a:r>
            <a:endParaRPr lang="en-US" sz="2100" b="0" i="0" dirty="0">
              <a:solidFill>
                <a:srgbClr val="444444"/>
              </a:solidFill>
              <a:effectLst/>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B37EDE1-F517-4A2F-B25D-F86E5632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4" name="Google Shape;115;p2">
            <a:extLst>
              <a:ext uri="{FF2B5EF4-FFF2-40B4-BE49-F238E27FC236}">
                <a16:creationId xmlns:a16="http://schemas.microsoft.com/office/drawing/2014/main" id="{E3D9E4C5-5A4D-437F-8FF0-27E0A97EE2F9}"/>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D6EE1171-894C-46E1-A743-7A827F3FA4FC}"/>
              </a:ext>
            </a:extLst>
          </p:cNvPr>
          <p:cNvSpPr txBox="1"/>
          <p:nvPr/>
        </p:nvSpPr>
        <p:spPr>
          <a:xfrm>
            <a:off x="0" y="725214"/>
            <a:ext cx="11448671" cy="5262979"/>
          </a:xfrm>
          <a:prstGeom prst="rect">
            <a:avLst/>
          </a:prstGeom>
          <a:noFill/>
        </p:spPr>
        <p:txBody>
          <a:bodyPr wrap="square">
            <a:spAutoFit/>
          </a:bodyPr>
          <a:lstStyle/>
          <a:p>
            <a:pPr algn="just"/>
            <a:r>
              <a:rPr lang="en-US" sz="2100" b="1" dirty="0" smtClean="0">
                <a:solidFill>
                  <a:srgbClr val="444444"/>
                </a:solidFill>
                <a:latin typeface="Palatino Linotype" panose="02040502050505030304" pitchFamily="18" charset="0"/>
                <a:cs typeface="Times New Roman" panose="02020603050405020304" pitchFamily="18" charset="0"/>
              </a:rPr>
              <a:t>Directions(Q11 to 14</a:t>
            </a:r>
            <a:r>
              <a:rPr lang="en-US" sz="2100" b="1" i="0" dirty="0" smtClean="0">
                <a:solidFill>
                  <a:srgbClr val="444444"/>
                </a:solidFill>
                <a:effectLst/>
                <a:latin typeface="Palatino Linotype" panose="02040502050505030304" pitchFamily="18" charset="0"/>
                <a:cs typeface="Times New Roman" panose="02020603050405020304" pitchFamily="18" charset="0"/>
              </a:rPr>
              <a:t>): </a:t>
            </a:r>
            <a:r>
              <a:rPr lang="en-US" sz="2100" b="1" i="0" dirty="0">
                <a:solidFill>
                  <a:srgbClr val="444444"/>
                </a:solidFill>
                <a:effectLst/>
                <a:latin typeface="Palatino Linotype" panose="02040502050505030304" pitchFamily="18" charset="0"/>
                <a:cs typeface="Times New Roman" panose="02020603050405020304" pitchFamily="18" charset="0"/>
              </a:rPr>
              <a:t>A number arrangement machine when given an input line of numbers rearranges them following a particular logic at each step. </a:t>
            </a:r>
            <a:r>
              <a:rPr lang="en-US" sz="2100" b="0" i="0" dirty="0">
                <a:solidFill>
                  <a:srgbClr val="444444"/>
                </a:solidFill>
                <a:effectLst/>
                <a:latin typeface="Palatino Linotype" panose="02040502050505030304" pitchFamily="18" charset="0"/>
                <a:cs typeface="Times New Roman" panose="02020603050405020304" pitchFamily="18" charset="0"/>
              </a:rPr>
              <a:t>Below given is an illustration of the same </a:t>
            </a:r>
          </a:p>
          <a:p>
            <a:pPr algn="just"/>
            <a:endParaRPr lang="en-US" sz="2100" b="0" i="0" dirty="0">
              <a:solidFill>
                <a:srgbClr val="444444"/>
              </a:solidFill>
              <a:effectLst/>
              <a:latin typeface="Palatino Linotype" panose="02040502050505030304" pitchFamily="18" charset="0"/>
              <a:cs typeface="Times New Roman" panose="02020603050405020304" pitchFamily="18" charset="0"/>
            </a:endParaRPr>
          </a:p>
          <a:p>
            <a:pPr algn="just"/>
            <a:r>
              <a:rPr lang="en-US" sz="2100" b="0" i="0" dirty="0">
                <a:solidFill>
                  <a:srgbClr val="444444"/>
                </a:solidFill>
                <a:effectLst/>
                <a:latin typeface="Palatino Linotype" panose="02040502050505030304" pitchFamily="18" charset="0"/>
                <a:cs typeface="Times New Roman" panose="02020603050405020304" pitchFamily="18" charset="0"/>
              </a:rPr>
              <a:t>Input: 36 64 27 72 91 28 86 65</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1: 28 37 45 19 63 58 21</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2: 65 82 64 82 121 79</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3: 14 39 18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4: 3 288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6</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is the last step.</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On the basis of above illustration find the output and various steps for the input given below.</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a:t>
            </a:r>
          </a:p>
          <a:p>
            <a:pPr algn="just"/>
            <a:r>
              <a:rPr lang="en-US" sz="2100" b="1" i="0" dirty="0">
                <a:solidFill>
                  <a:srgbClr val="444444"/>
                </a:solidFill>
                <a:effectLst/>
                <a:latin typeface="Palatino Linotype" panose="02040502050505030304" pitchFamily="18" charset="0"/>
                <a:cs typeface="Times New Roman" panose="02020603050405020304" pitchFamily="18" charset="0"/>
              </a:rPr>
              <a:t>Input: 23 46 87 64 72 35 98 12</a:t>
            </a:r>
          </a:p>
          <a:p>
            <a:pPr algn="just"/>
            <a:r>
              <a:rPr lang="en-US" sz="2100" b="1" dirty="0" smtClean="0">
                <a:solidFill>
                  <a:srgbClr val="444444"/>
                </a:solidFill>
                <a:latin typeface="Palatino Linotype" panose="02040502050505030304" pitchFamily="18" charset="0"/>
                <a:cs typeface="Times New Roman" panose="02020603050405020304" pitchFamily="18" charset="0"/>
              </a:rPr>
              <a:t>Q13. </a:t>
            </a:r>
            <a:r>
              <a:rPr lang="en-US" sz="2100" b="1" i="0" dirty="0">
                <a:solidFill>
                  <a:srgbClr val="222222"/>
                </a:solidFill>
                <a:effectLst/>
                <a:latin typeface="Palatino Linotype" panose="02040502050505030304" pitchFamily="18" charset="0"/>
                <a:cs typeface="Times New Roman" panose="02020603050405020304" pitchFamily="18" charset="0"/>
              </a:rPr>
              <a:t>What is the difference of the first and last numbers of step 3?</a:t>
            </a:r>
          </a:p>
          <a:p>
            <a:pPr algn="just"/>
            <a:r>
              <a:rPr lang="en-US" sz="2100" b="1" i="0" dirty="0">
                <a:solidFill>
                  <a:srgbClr val="444444"/>
                </a:solidFill>
                <a:effectLst/>
                <a:latin typeface="Palatino Linotype" panose="02040502050505030304" pitchFamily="18" charset="0"/>
                <a:cs typeface="Times New Roman" panose="02020603050405020304" pitchFamily="18" charset="0"/>
              </a:rPr>
              <a:t>A. 53		B. 8</a:t>
            </a:r>
            <a:r>
              <a:rPr lang="en-US" sz="2100" b="1" dirty="0">
                <a:solidFill>
                  <a:srgbClr val="444444"/>
                </a:solidFill>
                <a:latin typeface="Palatino Linotype" panose="02040502050505030304" pitchFamily="18" charset="0"/>
                <a:cs typeface="Times New Roman" panose="02020603050405020304" pitchFamily="18" charset="0"/>
              </a:rPr>
              <a:t>3</a:t>
            </a:r>
            <a:r>
              <a:rPr lang="en-US" sz="2100" b="1" i="0" dirty="0">
                <a:solidFill>
                  <a:srgbClr val="444444"/>
                </a:solidFill>
                <a:effectLst/>
                <a:latin typeface="Palatino Linotype" panose="02040502050505030304" pitchFamily="18" charset="0"/>
                <a:cs typeface="Times New Roman" panose="02020603050405020304" pitchFamily="18" charset="0"/>
              </a:rPr>
              <a:t>		C. 59		D. 71		E. None of these</a:t>
            </a:r>
            <a:endParaRPr lang="en-US" sz="2100" b="0" i="0" dirty="0">
              <a:solidFill>
                <a:srgbClr val="444444"/>
              </a:solidFill>
              <a:effectLst/>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835BE9-0DD0-4E69-BA55-73E4A0235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4" name="Google Shape;115;p2">
            <a:extLst>
              <a:ext uri="{FF2B5EF4-FFF2-40B4-BE49-F238E27FC236}">
                <a16:creationId xmlns:a16="http://schemas.microsoft.com/office/drawing/2014/main" id="{ED7F8AEF-C1FC-4F4F-8A67-D027599E76F6}"/>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0752D2A7-548E-4215-BABD-EAB35B03F30C}"/>
              </a:ext>
            </a:extLst>
          </p:cNvPr>
          <p:cNvSpPr txBox="1"/>
          <p:nvPr/>
        </p:nvSpPr>
        <p:spPr>
          <a:xfrm>
            <a:off x="0" y="725214"/>
            <a:ext cx="11448671" cy="5262979"/>
          </a:xfrm>
          <a:prstGeom prst="rect">
            <a:avLst/>
          </a:prstGeom>
          <a:noFill/>
        </p:spPr>
        <p:txBody>
          <a:bodyPr wrap="square">
            <a:spAutoFit/>
          </a:bodyPr>
          <a:lstStyle/>
          <a:p>
            <a:pPr algn="just"/>
            <a:r>
              <a:rPr lang="en-US" sz="2100" b="1" dirty="0" smtClean="0">
                <a:solidFill>
                  <a:srgbClr val="444444"/>
                </a:solidFill>
                <a:latin typeface="Palatino Linotype" panose="02040502050505030304" pitchFamily="18" charset="0"/>
                <a:cs typeface="Times New Roman" panose="02020603050405020304" pitchFamily="18" charset="0"/>
              </a:rPr>
              <a:t>Directions(Q11 to 14</a:t>
            </a:r>
            <a:r>
              <a:rPr lang="en-US" sz="2100" b="1" i="0" dirty="0" smtClean="0">
                <a:solidFill>
                  <a:srgbClr val="444444"/>
                </a:solidFill>
                <a:effectLst/>
                <a:latin typeface="Palatino Linotype" panose="02040502050505030304" pitchFamily="18" charset="0"/>
                <a:cs typeface="Times New Roman" panose="02020603050405020304" pitchFamily="18" charset="0"/>
              </a:rPr>
              <a:t>): </a:t>
            </a:r>
            <a:r>
              <a:rPr lang="en-US" sz="2100" b="1" i="0" dirty="0">
                <a:solidFill>
                  <a:srgbClr val="444444"/>
                </a:solidFill>
                <a:effectLst/>
                <a:latin typeface="Palatino Linotype" panose="02040502050505030304" pitchFamily="18" charset="0"/>
                <a:cs typeface="Times New Roman" panose="02020603050405020304" pitchFamily="18" charset="0"/>
              </a:rPr>
              <a:t>A number arrangement machine when given an input line of numbers rearranges them following a particular logic at each step. </a:t>
            </a:r>
            <a:r>
              <a:rPr lang="en-US" sz="2100" b="0" i="0" dirty="0">
                <a:solidFill>
                  <a:srgbClr val="444444"/>
                </a:solidFill>
                <a:effectLst/>
                <a:latin typeface="Palatino Linotype" panose="02040502050505030304" pitchFamily="18" charset="0"/>
                <a:cs typeface="Times New Roman" panose="02020603050405020304" pitchFamily="18" charset="0"/>
              </a:rPr>
              <a:t>Below given is an illustration of the same </a:t>
            </a:r>
          </a:p>
          <a:p>
            <a:pPr algn="just"/>
            <a:endParaRPr lang="en-US" sz="2100" b="0" i="0" dirty="0">
              <a:solidFill>
                <a:srgbClr val="444444"/>
              </a:solidFill>
              <a:effectLst/>
              <a:latin typeface="Palatino Linotype" panose="02040502050505030304" pitchFamily="18" charset="0"/>
              <a:cs typeface="Times New Roman" panose="02020603050405020304" pitchFamily="18" charset="0"/>
            </a:endParaRPr>
          </a:p>
          <a:p>
            <a:pPr algn="just"/>
            <a:r>
              <a:rPr lang="en-US" sz="2100" b="0" i="0" dirty="0">
                <a:solidFill>
                  <a:srgbClr val="444444"/>
                </a:solidFill>
                <a:effectLst/>
                <a:latin typeface="Palatino Linotype" panose="02040502050505030304" pitchFamily="18" charset="0"/>
                <a:cs typeface="Times New Roman" panose="02020603050405020304" pitchFamily="18" charset="0"/>
              </a:rPr>
              <a:t>Input: 36 64 27 72 91 28 86 65</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1: 28 37 45 19 63 58 21</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2: 65 82 64 82 121 79</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3: 14 39 18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4: 3 288</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6</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Step 5 is the last step.</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On the basis of above illustration find the output and various steps for the input given below.</a:t>
            </a:r>
          </a:p>
          <a:p>
            <a:pPr algn="just"/>
            <a:r>
              <a:rPr lang="en-US" sz="2100" b="0" i="0" dirty="0">
                <a:solidFill>
                  <a:srgbClr val="444444"/>
                </a:solidFill>
                <a:effectLst/>
                <a:latin typeface="Palatino Linotype" panose="02040502050505030304" pitchFamily="18" charset="0"/>
                <a:cs typeface="Times New Roman" panose="02020603050405020304" pitchFamily="18" charset="0"/>
              </a:rPr>
              <a:t> </a:t>
            </a:r>
          </a:p>
          <a:p>
            <a:pPr algn="just"/>
            <a:r>
              <a:rPr lang="en-US" sz="2100" b="1" i="0" dirty="0">
                <a:solidFill>
                  <a:srgbClr val="444444"/>
                </a:solidFill>
                <a:effectLst/>
                <a:latin typeface="Palatino Linotype" panose="02040502050505030304" pitchFamily="18" charset="0"/>
                <a:cs typeface="Times New Roman" panose="02020603050405020304" pitchFamily="18" charset="0"/>
              </a:rPr>
              <a:t>Input: 23 46 87 64 72 35 98 12</a:t>
            </a:r>
          </a:p>
          <a:p>
            <a:pPr algn="just"/>
            <a:r>
              <a:rPr lang="en-US" sz="2100" b="1" dirty="0" smtClean="0">
                <a:solidFill>
                  <a:srgbClr val="444444"/>
                </a:solidFill>
                <a:latin typeface="Palatino Linotype" panose="02040502050505030304" pitchFamily="18" charset="0"/>
                <a:cs typeface="Times New Roman" panose="02020603050405020304" pitchFamily="18" charset="0"/>
              </a:rPr>
              <a:t>Q14. </a:t>
            </a:r>
            <a:r>
              <a:rPr lang="en-US" sz="2100" b="1" i="0" dirty="0">
                <a:solidFill>
                  <a:srgbClr val="222222"/>
                </a:solidFill>
                <a:effectLst/>
                <a:latin typeface="Palatino Linotype" panose="02040502050505030304" pitchFamily="18" charset="0"/>
                <a:cs typeface="Times New Roman" panose="02020603050405020304" pitchFamily="18" charset="0"/>
              </a:rPr>
              <a:t>Which of the following is the third number from left end in step 2?</a:t>
            </a:r>
          </a:p>
          <a:p>
            <a:pPr algn="just"/>
            <a:r>
              <a:rPr lang="en-US" sz="2100" b="1" i="0" dirty="0">
                <a:solidFill>
                  <a:srgbClr val="444444"/>
                </a:solidFill>
                <a:effectLst/>
                <a:latin typeface="Palatino Linotype" panose="02040502050505030304" pitchFamily="18" charset="0"/>
                <a:cs typeface="Times New Roman" panose="02020603050405020304" pitchFamily="18" charset="0"/>
              </a:rPr>
              <a:t>A. 31		B. 64		C. 45		D. 100		E. 69</a:t>
            </a:r>
            <a:endParaRPr lang="en-US" sz="2100" b="0" i="0" dirty="0">
              <a:solidFill>
                <a:srgbClr val="444444"/>
              </a:solidFill>
              <a:effectLst/>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28D9FF-4D69-492D-AD55-E34A8C08E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4" name="Google Shape;115;p2">
            <a:extLst>
              <a:ext uri="{FF2B5EF4-FFF2-40B4-BE49-F238E27FC236}">
                <a16:creationId xmlns:a16="http://schemas.microsoft.com/office/drawing/2014/main" id="{1F48AFD3-270A-4070-A4C9-79208798BDD6}"/>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TextBox 5">
            <a:extLst>
              <a:ext uri="{FF2B5EF4-FFF2-40B4-BE49-F238E27FC236}">
                <a16:creationId xmlns:a16="http://schemas.microsoft.com/office/drawing/2014/main" id="{34FC941E-286B-43B6-8458-0D37B122765A}"/>
              </a:ext>
            </a:extLst>
          </p:cNvPr>
          <p:cNvSpPr txBox="1"/>
          <p:nvPr/>
        </p:nvSpPr>
        <p:spPr>
          <a:xfrm>
            <a:off x="0" y="725214"/>
            <a:ext cx="10831882" cy="738664"/>
          </a:xfrm>
          <a:prstGeom prst="rect">
            <a:avLst/>
          </a:prstGeom>
          <a:noFill/>
        </p:spPr>
        <p:txBody>
          <a:bodyPr wrap="square">
            <a:spAutoFit/>
          </a:bodyPr>
          <a:lstStyle/>
          <a:p>
            <a:r>
              <a:rPr lang="en-US" sz="2100" b="0" i="0" dirty="0">
                <a:solidFill>
                  <a:srgbClr val="444444"/>
                </a:solidFill>
                <a:effectLst/>
                <a:latin typeface="Palatino Linotype" panose="02040502050505030304" pitchFamily="18" charset="0"/>
                <a:cs typeface="Times New Roman" panose="02020603050405020304" pitchFamily="18" charset="0"/>
              </a:rPr>
              <a:t>Directions (</a:t>
            </a:r>
            <a:r>
              <a:rPr lang="en-US" sz="2100" b="0" i="0" dirty="0" smtClean="0">
                <a:solidFill>
                  <a:srgbClr val="444444"/>
                </a:solidFill>
                <a:effectLst/>
                <a:latin typeface="Palatino Linotype" panose="02040502050505030304" pitchFamily="18" charset="0"/>
                <a:cs typeface="Times New Roman" panose="02020603050405020304" pitchFamily="18" charset="0"/>
              </a:rPr>
              <a:t>Q15 </a:t>
            </a:r>
            <a:r>
              <a:rPr lang="en-US" sz="2100" b="0" i="0" dirty="0">
                <a:solidFill>
                  <a:srgbClr val="444444"/>
                </a:solidFill>
                <a:effectLst/>
                <a:latin typeface="Palatino Linotype" panose="02040502050505030304" pitchFamily="18" charset="0"/>
                <a:cs typeface="Times New Roman" panose="02020603050405020304" pitchFamily="18" charset="0"/>
              </a:rPr>
              <a:t>to </a:t>
            </a:r>
            <a:r>
              <a:rPr lang="en-US" sz="2100" dirty="0" smtClean="0">
                <a:solidFill>
                  <a:srgbClr val="444444"/>
                </a:solidFill>
                <a:latin typeface="Palatino Linotype" panose="02040502050505030304" pitchFamily="18" charset="0"/>
                <a:cs typeface="Times New Roman" panose="02020603050405020304" pitchFamily="18" charset="0"/>
              </a:rPr>
              <a:t>19</a:t>
            </a:r>
            <a:r>
              <a:rPr lang="en-US" sz="2100" b="0" i="0" dirty="0" smtClean="0">
                <a:solidFill>
                  <a:srgbClr val="444444"/>
                </a:solidFill>
                <a:effectLst/>
                <a:latin typeface="Palatino Linotype" panose="02040502050505030304" pitchFamily="18" charset="0"/>
                <a:cs typeface="Times New Roman" panose="02020603050405020304" pitchFamily="18" charset="0"/>
              </a:rPr>
              <a:t>) </a:t>
            </a:r>
            <a:r>
              <a:rPr lang="en-US" sz="2100" b="0" i="0" dirty="0">
                <a:solidFill>
                  <a:srgbClr val="444444"/>
                </a:solidFill>
                <a:effectLst/>
                <a:latin typeface="Palatino Linotype" panose="02040502050505030304" pitchFamily="18" charset="0"/>
                <a:cs typeface="Times New Roman" panose="02020603050405020304" pitchFamily="18" charset="0"/>
              </a:rPr>
              <a:t>: Study the following information carefully and answer the questions given below </a:t>
            </a:r>
            <a:endParaRPr lang="en-IN" sz="2100" dirty="0">
              <a:latin typeface="Palatino Linotype" panose="0204050205050503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DF633B38-34D9-4E28-B15C-72381F3C9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03641"/>
            <a:ext cx="6698293" cy="42400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C1333FA-202A-4B1B-AF05-55A9F661FC08}"/>
              </a:ext>
            </a:extLst>
          </p:cNvPr>
          <p:cNvSpPr txBox="1"/>
          <p:nvPr/>
        </p:nvSpPr>
        <p:spPr>
          <a:xfrm>
            <a:off x="6867395" y="2014759"/>
            <a:ext cx="5069909" cy="2354491"/>
          </a:xfrm>
          <a:prstGeom prst="rect">
            <a:avLst/>
          </a:prstGeom>
          <a:noFill/>
        </p:spPr>
        <p:txBody>
          <a:bodyPr wrap="square">
            <a:spAutoFit/>
          </a:bodyPr>
          <a:lstStyle/>
          <a:p>
            <a:r>
              <a:rPr lang="en-US" sz="2100" b="1" i="0" dirty="0" smtClean="0">
                <a:solidFill>
                  <a:srgbClr val="222222"/>
                </a:solidFill>
                <a:effectLst/>
                <a:latin typeface="Palatino Linotype" panose="02040502050505030304" pitchFamily="18" charset="0"/>
                <a:cs typeface="Times New Roman" panose="02020603050405020304" pitchFamily="18" charset="0"/>
              </a:rPr>
              <a:t>Q15. </a:t>
            </a:r>
            <a:r>
              <a:rPr lang="en-US" sz="2100" b="1" i="0" dirty="0">
                <a:solidFill>
                  <a:srgbClr val="222222"/>
                </a:solidFill>
                <a:effectLst/>
                <a:latin typeface="Palatino Linotype" panose="02040502050505030304" pitchFamily="18" charset="0"/>
                <a:cs typeface="Times New Roman" panose="02020603050405020304" pitchFamily="18" charset="0"/>
              </a:rPr>
              <a:t>Which of the following will be the last step?</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6</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7.5</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3.5</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5</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None of these</a:t>
            </a:r>
            <a:endParaRPr lang="en-IN" sz="2100" dirty="0">
              <a:latin typeface="Palatino Linotype" panose="0204050205050503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66E4EB-7D83-4A67-BFF1-8A689666F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4" name="Rectangle 3"/>
          <p:cNvSpPr/>
          <p:nvPr/>
        </p:nvSpPr>
        <p:spPr>
          <a:xfrm>
            <a:off x="1209261" y="1238575"/>
            <a:ext cx="9542822"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C00000"/>
                </a:solidFill>
                <a:effectLst/>
                <a:uLnTx/>
                <a:uFillTx/>
                <a:latin typeface="Palatino Linotype"/>
                <a:ea typeface="+mn-ea"/>
                <a:cs typeface="+mn-cs"/>
              </a:rPr>
              <a:t>Representation of Sets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Palatino Linotype"/>
                <a:ea typeface="+mn-ea"/>
                <a:cs typeface="+mn-cs"/>
              </a:rPr>
              <a:t>Sets can be represented in two ways: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Palatino Linotype"/>
                <a:ea typeface="+mn-ea"/>
                <a:cs typeface="+mn-cs"/>
              </a:rPr>
              <a:t>Roster Form or Tabular form</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Palatino Linotype"/>
                <a:ea typeface="+mn-ea"/>
                <a:cs typeface="+mn-cs"/>
              </a:rPr>
              <a:t>Set Builder Form</a:t>
            </a:r>
          </a:p>
        </p:txBody>
      </p:sp>
      <p:pic>
        <p:nvPicPr>
          <p:cNvPr id="5" name="Picture 4">
            <a:extLst>
              <a:ext uri="{FF2B5EF4-FFF2-40B4-BE49-F238E27FC236}">
                <a16:creationId xmlns:a16="http://schemas.microsoft.com/office/drawing/2014/main" id="{B9BA92E7-4FFC-4EE2-BA95-CF4B47EF3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745487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Google Shape;115;p2">
            <a:extLst>
              <a:ext uri="{FF2B5EF4-FFF2-40B4-BE49-F238E27FC236}">
                <a16:creationId xmlns:a16="http://schemas.microsoft.com/office/drawing/2014/main" id="{12A44C3D-76AE-4210-8DF4-5F648F6F03B1}"/>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Google Shape;115;p2">
            <a:extLst>
              <a:ext uri="{FF2B5EF4-FFF2-40B4-BE49-F238E27FC236}">
                <a16:creationId xmlns:a16="http://schemas.microsoft.com/office/drawing/2014/main" id="{E84A44DB-2DF0-410C-90C1-DE9451ACD5D5}"/>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TextBox 5">
            <a:extLst>
              <a:ext uri="{FF2B5EF4-FFF2-40B4-BE49-F238E27FC236}">
                <a16:creationId xmlns:a16="http://schemas.microsoft.com/office/drawing/2014/main" id="{2D2324C1-9372-4EFA-A4BB-336167D1629A}"/>
              </a:ext>
            </a:extLst>
          </p:cNvPr>
          <p:cNvSpPr txBox="1"/>
          <p:nvPr/>
        </p:nvSpPr>
        <p:spPr>
          <a:xfrm>
            <a:off x="316282" y="1016044"/>
            <a:ext cx="10831882" cy="738664"/>
          </a:xfrm>
          <a:prstGeom prst="rect">
            <a:avLst/>
          </a:prstGeom>
          <a:noFill/>
        </p:spPr>
        <p:txBody>
          <a:bodyPr wrap="square">
            <a:spAutoFit/>
          </a:bodyPr>
          <a:lstStyle/>
          <a:p>
            <a:r>
              <a:rPr lang="en-US" sz="2100" b="0" i="0" dirty="0">
                <a:solidFill>
                  <a:srgbClr val="444444"/>
                </a:solidFill>
                <a:effectLst/>
                <a:latin typeface="Palatino Linotype" panose="02040502050505030304" pitchFamily="18" charset="0"/>
                <a:cs typeface="Times New Roman" panose="02020603050405020304" pitchFamily="18" charset="0"/>
              </a:rPr>
              <a:t>Directions </a:t>
            </a:r>
            <a:r>
              <a:rPr lang="en-US" sz="2100" dirty="0" smtClean="0">
                <a:solidFill>
                  <a:srgbClr val="444444"/>
                </a:solidFill>
                <a:latin typeface="Palatino Linotype" panose="02040502050505030304" pitchFamily="18" charset="0"/>
                <a:cs typeface="Times New Roman" panose="02020603050405020304" pitchFamily="18" charset="0"/>
              </a:rPr>
              <a:t>(Q15 to 19</a:t>
            </a:r>
            <a:r>
              <a:rPr lang="en-US" sz="2100" b="0" i="0" dirty="0" smtClean="0">
                <a:solidFill>
                  <a:srgbClr val="444444"/>
                </a:solidFill>
                <a:effectLst/>
                <a:latin typeface="Palatino Linotype" panose="02040502050505030304" pitchFamily="18" charset="0"/>
                <a:cs typeface="Times New Roman" panose="02020603050405020304" pitchFamily="18" charset="0"/>
              </a:rPr>
              <a:t>) </a:t>
            </a:r>
            <a:r>
              <a:rPr lang="en-US" sz="2100" b="0" i="0" dirty="0">
                <a:solidFill>
                  <a:srgbClr val="444444"/>
                </a:solidFill>
                <a:effectLst/>
                <a:latin typeface="Palatino Linotype" panose="02040502050505030304" pitchFamily="18" charset="0"/>
                <a:cs typeface="Times New Roman" panose="02020603050405020304" pitchFamily="18" charset="0"/>
              </a:rPr>
              <a:t>: Study the following information carefully and answer the questions given below </a:t>
            </a:r>
            <a:endParaRPr lang="en-IN" sz="2100" dirty="0">
              <a:latin typeface="Palatino Linotype" panose="0204050205050503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53227872-938C-446E-B020-9CBEC1436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0275"/>
            <a:ext cx="6698293" cy="4240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59AC2E-F84C-4B7B-A572-76D6B83646FC}"/>
              </a:ext>
            </a:extLst>
          </p:cNvPr>
          <p:cNvSpPr txBox="1"/>
          <p:nvPr/>
        </p:nvSpPr>
        <p:spPr>
          <a:xfrm>
            <a:off x="6867395" y="2014759"/>
            <a:ext cx="5069909" cy="2354491"/>
          </a:xfrm>
          <a:prstGeom prst="rect">
            <a:avLst/>
          </a:prstGeom>
          <a:noFill/>
        </p:spPr>
        <p:txBody>
          <a:bodyPr wrap="square">
            <a:spAutoFit/>
          </a:bodyPr>
          <a:lstStyle/>
          <a:p>
            <a:r>
              <a:rPr lang="en-US" sz="2100" b="1" i="0" dirty="0" smtClean="0">
                <a:solidFill>
                  <a:srgbClr val="222222"/>
                </a:solidFill>
                <a:effectLst/>
                <a:latin typeface="Palatino Linotype" panose="02040502050505030304" pitchFamily="18" charset="0"/>
                <a:cs typeface="Times New Roman" panose="02020603050405020304" pitchFamily="18" charset="0"/>
              </a:rPr>
              <a:t>Q16. </a:t>
            </a:r>
            <a:r>
              <a:rPr lang="en-US" sz="2100" b="1" i="0" dirty="0">
                <a:solidFill>
                  <a:srgbClr val="222222"/>
                </a:solidFill>
                <a:effectLst/>
                <a:latin typeface="Palatino Linotype" panose="02040502050505030304" pitchFamily="18" charset="0"/>
                <a:cs typeface="Times New Roman" panose="02020603050405020304" pitchFamily="18" charset="0"/>
              </a:rPr>
              <a:t>What is the sum of the numbers of step III?</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9</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12</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18</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26</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None of these</a:t>
            </a:r>
            <a:endParaRPr lang="en-IN" sz="2100" dirty="0">
              <a:latin typeface="Palatino Linotype" panose="0204050205050503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4CAB4F9-824A-4678-98F0-A1C660C9B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Google Shape;115;p2">
            <a:extLst>
              <a:ext uri="{FF2B5EF4-FFF2-40B4-BE49-F238E27FC236}">
                <a16:creationId xmlns:a16="http://schemas.microsoft.com/office/drawing/2014/main" id="{B9E9CEE8-BD49-4C20-9F8F-7B64002F16D9}"/>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Google Shape;115;p2">
            <a:extLst>
              <a:ext uri="{FF2B5EF4-FFF2-40B4-BE49-F238E27FC236}">
                <a16:creationId xmlns:a16="http://schemas.microsoft.com/office/drawing/2014/main" id="{A0E26F6D-D177-481A-9600-511C5A52464B}"/>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Google Shape;115;p2">
            <a:extLst>
              <a:ext uri="{FF2B5EF4-FFF2-40B4-BE49-F238E27FC236}">
                <a16:creationId xmlns:a16="http://schemas.microsoft.com/office/drawing/2014/main" id="{FE328EDE-1A54-4EAA-B103-92DC40E8029A}"/>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7" name="TextBox 6">
            <a:extLst>
              <a:ext uri="{FF2B5EF4-FFF2-40B4-BE49-F238E27FC236}">
                <a16:creationId xmlns:a16="http://schemas.microsoft.com/office/drawing/2014/main" id="{2E416A26-549A-4090-A84A-C00439446D9F}"/>
              </a:ext>
            </a:extLst>
          </p:cNvPr>
          <p:cNvSpPr txBox="1"/>
          <p:nvPr/>
        </p:nvSpPr>
        <p:spPr>
          <a:xfrm>
            <a:off x="316282" y="1016044"/>
            <a:ext cx="10831882" cy="738664"/>
          </a:xfrm>
          <a:prstGeom prst="rect">
            <a:avLst/>
          </a:prstGeom>
          <a:noFill/>
        </p:spPr>
        <p:txBody>
          <a:bodyPr wrap="square">
            <a:spAutoFit/>
          </a:bodyPr>
          <a:lstStyle/>
          <a:p>
            <a:r>
              <a:rPr lang="en-US" sz="2100" b="0" i="0" dirty="0">
                <a:solidFill>
                  <a:srgbClr val="444444"/>
                </a:solidFill>
                <a:effectLst/>
                <a:latin typeface="Palatino Linotype" panose="02040502050505030304" pitchFamily="18" charset="0"/>
                <a:cs typeface="Times New Roman" panose="02020603050405020304" pitchFamily="18" charset="0"/>
              </a:rPr>
              <a:t>Directions </a:t>
            </a:r>
            <a:r>
              <a:rPr lang="en-US" sz="2100" dirty="0" smtClean="0">
                <a:solidFill>
                  <a:srgbClr val="444444"/>
                </a:solidFill>
                <a:latin typeface="Palatino Linotype" panose="02040502050505030304" pitchFamily="18" charset="0"/>
                <a:cs typeface="Times New Roman" panose="02020603050405020304" pitchFamily="18" charset="0"/>
              </a:rPr>
              <a:t>(Q15 to 19</a:t>
            </a:r>
            <a:r>
              <a:rPr lang="en-US" sz="2100" b="0" i="0" dirty="0" smtClean="0">
                <a:solidFill>
                  <a:srgbClr val="444444"/>
                </a:solidFill>
                <a:effectLst/>
                <a:latin typeface="Palatino Linotype" panose="02040502050505030304" pitchFamily="18" charset="0"/>
                <a:cs typeface="Times New Roman" panose="02020603050405020304" pitchFamily="18" charset="0"/>
              </a:rPr>
              <a:t>) </a:t>
            </a:r>
            <a:r>
              <a:rPr lang="en-US" sz="2100" b="0" i="0" dirty="0">
                <a:solidFill>
                  <a:srgbClr val="444444"/>
                </a:solidFill>
                <a:effectLst/>
                <a:latin typeface="Palatino Linotype" panose="02040502050505030304" pitchFamily="18" charset="0"/>
                <a:cs typeface="Times New Roman" panose="02020603050405020304" pitchFamily="18" charset="0"/>
              </a:rPr>
              <a:t>: Study the following information carefully and answer the questions given below </a:t>
            </a:r>
            <a:endParaRPr lang="en-IN" sz="2100" dirty="0">
              <a:latin typeface="Palatino Linotype" panose="0204050205050503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2A98B390-03D0-41B0-B54A-9B5065EDF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0275"/>
            <a:ext cx="6698293" cy="42400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31821F1-0FCD-49F6-9E8B-C629C04BB7A0}"/>
              </a:ext>
            </a:extLst>
          </p:cNvPr>
          <p:cNvSpPr txBox="1"/>
          <p:nvPr/>
        </p:nvSpPr>
        <p:spPr>
          <a:xfrm>
            <a:off x="6867395" y="2014759"/>
            <a:ext cx="5069909" cy="2677656"/>
          </a:xfrm>
          <a:prstGeom prst="rect">
            <a:avLst/>
          </a:prstGeom>
          <a:noFill/>
        </p:spPr>
        <p:txBody>
          <a:bodyPr wrap="square">
            <a:spAutoFit/>
          </a:bodyPr>
          <a:lstStyle/>
          <a:p>
            <a:r>
              <a:rPr lang="en-US" sz="2100" b="1" i="0" dirty="0" smtClean="0">
                <a:solidFill>
                  <a:srgbClr val="222222"/>
                </a:solidFill>
                <a:effectLst/>
                <a:latin typeface="Palatino Linotype" panose="02040502050505030304" pitchFamily="18" charset="0"/>
                <a:cs typeface="Times New Roman" panose="02020603050405020304" pitchFamily="18" charset="0"/>
              </a:rPr>
              <a:t>Q17. </a:t>
            </a:r>
            <a:r>
              <a:rPr lang="en-US" sz="2100" b="1" i="0" dirty="0">
                <a:solidFill>
                  <a:srgbClr val="222222"/>
                </a:solidFill>
                <a:effectLst/>
                <a:latin typeface="Palatino Linotype" panose="02040502050505030304" pitchFamily="18" charset="0"/>
                <a:cs typeface="Times New Roman" panose="02020603050405020304" pitchFamily="18" charset="0"/>
              </a:rPr>
              <a:t>If we do half of each number in step II, what will be the difference of those numbers?</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0</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1</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2</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3</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None of these</a:t>
            </a:r>
            <a:endParaRPr lang="en-IN" sz="2100" dirty="0">
              <a:latin typeface="Palatino Linotype" panose="0204050205050503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EE1DE1E-CDA2-452A-961D-51EC14DBD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4" name="Google Shape;115;p2">
            <a:extLst>
              <a:ext uri="{FF2B5EF4-FFF2-40B4-BE49-F238E27FC236}">
                <a16:creationId xmlns:a16="http://schemas.microsoft.com/office/drawing/2014/main" id="{CA934897-7DB1-44CA-9678-389A71B61C0C}"/>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Google Shape;115;p2">
            <a:extLst>
              <a:ext uri="{FF2B5EF4-FFF2-40B4-BE49-F238E27FC236}">
                <a16:creationId xmlns:a16="http://schemas.microsoft.com/office/drawing/2014/main" id="{00143071-DC0B-4632-8F53-ABC36EFC6F6B}"/>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Google Shape;115;p2">
            <a:extLst>
              <a:ext uri="{FF2B5EF4-FFF2-40B4-BE49-F238E27FC236}">
                <a16:creationId xmlns:a16="http://schemas.microsoft.com/office/drawing/2014/main" id="{59F0E736-A520-4F01-A014-B351CCE4917C}"/>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7" name="Google Shape;115;p2">
            <a:extLst>
              <a:ext uri="{FF2B5EF4-FFF2-40B4-BE49-F238E27FC236}">
                <a16:creationId xmlns:a16="http://schemas.microsoft.com/office/drawing/2014/main" id="{FE029DC8-99D3-49D1-AEEA-1082627241CE}"/>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8" name="TextBox 7">
            <a:extLst>
              <a:ext uri="{FF2B5EF4-FFF2-40B4-BE49-F238E27FC236}">
                <a16:creationId xmlns:a16="http://schemas.microsoft.com/office/drawing/2014/main" id="{626781FB-5020-490E-B6E7-7B75EC2092C4}"/>
              </a:ext>
            </a:extLst>
          </p:cNvPr>
          <p:cNvSpPr txBox="1"/>
          <p:nvPr/>
        </p:nvSpPr>
        <p:spPr>
          <a:xfrm>
            <a:off x="316282" y="1016044"/>
            <a:ext cx="10831882" cy="738664"/>
          </a:xfrm>
          <a:prstGeom prst="rect">
            <a:avLst/>
          </a:prstGeom>
          <a:noFill/>
        </p:spPr>
        <p:txBody>
          <a:bodyPr wrap="square">
            <a:spAutoFit/>
          </a:bodyPr>
          <a:lstStyle/>
          <a:p>
            <a:r>
              <a:rPr lang="en-US" sz="2100" b="0" i="0" dirty="0">
                <a:solidFill>
                  <a:srgbClr val="444444"/>
                </a:solidFill>
                <a:effectLst/>
                <a:latin typeface="Palatino Linotype" panose="02040502050505030304" pitchFamily="18" charset="0"/>
                <a:cs typeface="Times New Roman" panose="02020603050405020304" pitchFamily="18" charset="0"/>
              </a:rPr>
              <a:t>Directions </a:t>
            </a:r>
            <a:r>
              <a:rPr lang="en-US" sz="2100" dirty="0" smtClean="0">
                <a:solidFill>
                  <a:srgbClr val="444444"/>
                </a:solidFill>
                <a:latin typeface="Palatino Linotype" panose="02040502050505030304" pitchFamily="18" charset="0"/>
                <a:cs typeface="Times New Roman" panose="02020603050405020304" pitchFamily="18" charset="0"/>
              </a:rPr>
              <a:t>(Q15 to 19</a:t>
            </a:r>
            <a:r>
              <a:rPr lang="en-US" sz="2100" b="0" i="0" dirty="0" smtClean="0">
                <a:solidFill>
                  <a:srgbClr val="444444"/>
                </a:solidFill>
                <a:effectLst/>
                <a:latin typeface="Palatino Linotype" panose="02040502050505030304" pitchFamily="18" charset="0"/>
                <a:cs typeface="Times New Roman" panose="02020603050405020304" pitchFamily="18" charset="0"/>
              </a:rPr>
              <a:t>) </a:t>
            </a:r>
            <a:r>
              <a:rPr lang="en-US" sz="2100" b="0" i="0" dirty="0">
                <a:solidFill>
                  <a:srgbClr val="444444"/>
                </a:solidFill>
                <a:effectLst/>
                <a:latin typeface="Palatino Linotype" panose="02040502050505030304" pitchFamily="18" charset="0"/>
                <a:cs typeface="Times New Roman" panose="02020603050405020304" pitchFamily="18" charset="0"/>
              </a:rPr>
              <a:t>: Study the following information carefully and answer the questions given below </a:t>
            </a:r>
            <a:endParaRPr lang="en-IN" sz="2100" dirty="0">
              <a:latin typeface="Palatino Linotype" panose="0204050205050503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1D1123-73D0-4CED-94CA-469A572D0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0275"/>
            <a:ext cx="6698293" cy="42400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B6F0691-E1FE-42AD-AC40-B57784495CFE}"/>
              </a:ext>
            </a:extLst>
          </p:cNvPr>
          <p:cNvSpPr txBox="1"/>
          <p:nvPr/>
        </p:nvSpPr>
        <p:spPr>
          <a:xfrm>
            <a:off x="6867395" y="2014759"/>
            <a:ext cx="5145065" cy="2354491"/>
          </a:xfrm>
          <a:prstGeom prst="rect">
            <a:avLst/>
          </a:prstGeom>
          <a:noFill/>
        </p:spPr>
        <p:txBody>
          <a:bodyPr wrap="square">
            <a:spAutoFit/>
          </a:bodyPr>
          <a:lstStyle/>
          <a:p>
            <a:r>
              <a:rPr lang="en-US" sz="2100" b="1" i="0" dirty="0" smtClean="0">
                <a:solidFill>
                  <a:srgbClr val="222222"/>
                </a:solidFill>
                <a:effectLst/>
                <a:latin typeface="Palatino Linotype" panose="02040502050505030304" pitchFamily="18" charset="0"/>
                <a:cs typeface="Times New Roman" panose="02020603050405020304" pitchFamily="18" charset="0"/>
              </a:rPr>
              <a:t>Q18. </a:t>
            </a:r>
            <a:r>
              <a:rPr lang="en-US" sz="2100" b="1" i="0" dirty="0">
                <a:solidFill>
                  <a:srgbClr val="222222"/>
                </a:solidFill>
                <a:effectLst/>
                <a:latin typeface="Palatino Linotype" panose="02040502050505030304" pitchFamily="18" charset="0"/>
                <a:cs typeface="Times New Roman" panose="02020603050405020304" pitchFamily="18" charset="0"/>
              </a:rPr>
              <a:t>Which of the following is a number in step I?</a:t>
            </a:r>
            <a:endParaRPr lang="en-US" sz="2100" b="1" dirty="0">
              <a:solidFill>
                <a:srgbClr val="222222"/>
              </a:solidFill>
              <a:latin typeface="Palatino Linotype" panose="02040502050505030304" pitchFamily="18" charset="0"/>
              <a:cs typeface="Times New Roman" panose="02020603050405020304" pitchFamily="18" charset="0"/>
            </a:endParaRP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64</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32</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69</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67</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None of these</a:t>
            </a:r>
            <a:endParaRPr lang="en-IN" sz="2100" dirty="0">
              <a:latin typeface="Palatino Linotype" panose="0204050205050503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65FD2A6-FC6D-41CB-8997-9BAC78429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4" name="Google Shape;115;p2">
            <a:extLst>
              <a:ext uri="{FF2B5EF4-FFF2-40B4-BE49-F238E27FC236}">
                <a16:creationId xmlns:a16="http://schemas.microsoft.com/office/drawing/2014/main" id="{B5883AB9-79A2-4687-BBC9-3AE8D8F89918}"/>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5" name="Google Shape;115;p2">
            <a:extLst>
              <a:ext uri="{FF2B5EF4-FFF2-40B4-BE49-F238E27FC236}">
                <a16:creationId xmlns:a16="http://schemas.microsoft.com/office/drawing/2014/main" id="{DD67C895-99B5-4775-A56C-C8502E76DFC8}"/>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6" name="Google Shape;115;p2">
            <a:extLst>
              <a:ext uri="{FF2B5EF4-FFF2-40B4-BE49-F238E27FC236}">
                <a16:creationId xmlns:a16="http://schemas.microsoft.com/office/drawing/2014/main" id="{C2F9B128-0CF6-41FB-B47B-0BF86015666A}"/>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7" name="Google Shape;115;p2">
            <a:extLst>
              <a:ext uri="{FF2B5EF4-FFF2-40B4-BE49-F238E27FC236}">
                <a16:creationId xmlns:a16="http://schemas.microsoft.com/office/drawing/2014/main" id="{860DA95A-BEB4-4DEB-BB2F-1166E4D01352}"/>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8" name="Google Shape;115;p2">
            <a:extLst>
              <a:ext uri="{FF2B5EF4-FFF2-40B4-BE49-F238E27FC236}">
                <a16:creationId xmlns:a16="http://schemas.microsoft.com/office/drawing/2014/main" id="{6E7E5AFD-F537-4970-8061-9A9BB9A81F17}"/>
              </a:ext>
            </a:extLst>
          </p:cNvPr>
          <p:cNvSpPr/>
          <p:nvPr/>
        </p:nvSpPr>
        <p:spPr>
          <a:xfrm>
            <a:off x="232769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latin typeface="Palatino Linotype"/>
                <a:ea typeface="Palatino Linotype"/>
                <a:cs typeface="Palatino Linotype"/>
                <a:sym typeface="Palatino Linotype"/>
              </a:rPr>
              <a:t>INPUT OUTPUT</a:t>
            </a:r>
            <a:endParaRPr sz="2800" b="1" dirty="0">
              <a:solidFill>
                <a:schemeClr val="lt1"/>
              </a:solidFill>
              <a:latin typeface="Palatino Linotype"/>
              <a:ea typeface="Palatino Linotype"/>
              <a:cs typeface="Palatino Linotype"/>
              <a:sym typeface="Palatino Linotype"/>
            </a:endParaRPr>
          </a:p>
        </p:txBody>
      </p:sp>
      <p:sp>
        <p:nvSpPr>
          <p:cNvPr id="9" name="TextBox 8">
            <a:extLst>
              <a:ext uri="{FF2B5EF4-FFF2-40B4-BE49-F238E27FC236}">
                <a16:creationId xmlns:a16="http://schemas.microsoft.com/office/drawing/2014/main" id="{7C43D1BD-B47F-4F01-8EE7-3DD514E454D9}"/>
              </a:ext>
            </a:extLst>
          </p:cNvPr>
          <p:cNvSpPr txBox="1"/>
          <p:nvPr/>
        </p:nvSpPr>
        <p:spPr>
          <a:xfrm>
            <a:off x="316282" y="1016044"/>
            <a:ext cx="10831882" cy="738664"/>
          </a:xfrm>
          <a:prstGeom prst="rect">
            <a:avLst/>
          </a:prstGeom>
          <a:noFill/>
        </p:spPr>
        <p:txBody>
          <a:bodyPr wrap="square">
            <a:spAutoFit/>
          </a:bodyPr>
          <a:lstStyle/>
          <a:p>
            <a:r>
              <a:rPr lang="en-US" sz="2100" b="0" i="0" dirty="0">
                <a:solidFill>
                  <a:srgbClr val="444444"/>
                </a:solidFill>
                <a:effectLst/>
                <a:latin typeface="Palatino Linotype" panose="02040502050505030304" pitchFamily="18" charset="0"/>
                <a:cs typeface="Times New Roman" panose="02020603050405020304" pitchFamily="18" charset="0"/>
              </a:rPr>
              <a:t>Directions </a:t>
            </a:r>
            <a:r>
              <a:rPr lang="en-US" sz="2100" dirty="0" smtClean="0">
                <a:solidFill>
                  <a:srgbClr val="444444"/>
                </a:solidFill>
                <a:latin typeface="Palatino Linotype" panose="02040502050505030304" pitchFamily="18" charset="0"/>
                <a:cs typeface="Times New Roman" panose="02020603050405020304" pitchFamily="18" charset="0"/>
              </a:rPr>
              <a:t>(Q15 to 19</a:t>
            </a:r>
            <a:r>
              <a:rPr lang="en-US" sz="2100" b="0" i="0" dirty="0" smtClean="0">
                <a:solidFill>
                  <a:srgbClr val="444444"/>
                </a:solidFill>
                <a:effectLst/>
                <a:latin typeface="Palatino Linotype" panose="02040502050505030304" pitchFamily="18" charset="0"/>
                <a:cs typeface="Times New Roman" panose="02020603050405020304" pitchFamily="18" charset="0"/>
              </a:rPr>
              <a:t>) </a:t>
            </a:r>
            <a:r>
              <a:rPr lang="en-US" sz="2100" b="0" i="0" dirty="0">
                <a:solidFill>
                  <a:srgbClr val="444444"/>
                </a:solidFill>
                <a:effectLst/>
                <a:latin typeface="Palatino Linotype" panose="02040502050505030304" pitchFamily="18" charset="0"/>
                <a:cs typeface="Times New Roman" panose="02020603050405020304" pitchFamily="18" charset="0"/>
              </a:rPr>
              <a:t>: Study the following information carefully and answer the questions given below </a:t>
            </a:r>
            <a:endParaRPr lang="en-IN" sz="2100" dirty="0">
              <a:latin typeface="Palatino Linotype" panose="0204050205050503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3003EE73-3357-4ED3-BB13-36CBD8AB2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0275"/>
            <a:ext cx="6698293" cy="4240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02A828-2C91-4593-9BF3-C67362F13F04}"/>
              </a:ext>
            </a:extLst>
          </p:cNvPr>
          <p:cNvSpPr txBox="1"/>
          <p:nvPr/>
        </p:nvSpPr>
        <p:spPr>
          <a:xfrm>
            <a:off x="6867395" y="2014759"/>
            <a:ext cx="5145065" cy="2677656"/>
          </a:xfrm>
          <a:prstGeom prst="rect">
            <a:avLst/>
          </a:prstGeom>
          <a:noFill/>
        </p:spPr>
        <p:txBody>
          <a:bodyPr wrap="square">
            <a:spAutoFit/>
          </a:bodyPr>
          <a:lstStyle/>
          <a:p>
            <a:r>
              <a:rPr lang="en-US" sz="2100" b="1" i="0" dirty="0" smtClean="0">
                <a:solidFill>
                  <a:srgbClr val="222222"/>
                </a:solidFill>
                <a:effectLst/>
                <a:latin typeface="Palatino Linotype" panose="02040502050505030304" pitchFamily="18" charset="0"/>
                <a:cs typeface="Times New Roman" panose="02020603050405020304" pitchFamily="18" charset="0"/>
              </a:rPr>
              <a:t>Q19. </a:t>
            </a:r>
            <a:r>
              <a:rPr lang="en-US" sz="2100" b="1" i="0" dirty="0">
                <a:solidFill>
                  <a:srgbClr val="222222"/>
                </a:solidFill>
                <a:effectLst/>
                <a:latin typeface="Palatino Linotype" panose="02040502050505030304" pitchFamily="18" charset="0"/>
                <a:cs typeface="Times New Roman" panose="02020603050405020304" pitchFamily="18" charset="0"/>
              </a:rPr>
              <a:t>If the sum of numbers of step III is multiplied by step IV, find the resultant number.</a:t>
            </a:r>
            <a:endParaRPr lang="en-US" sz="2100" b="1" dirty="0">
              <a:solidFill>
                <a:srgbClr val="222222"/>
              </a:solidFill>
              <a:latin typeface="Palatino Linotype" panose="02040502050505030304" pitchFamily="18" charset="0"/>
              <a:cs typeface="Times New Roman" panose="02020603050405020304" pitchFamily="18" charset="0"/>
            </a:endParaRP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31.5</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50.5</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26.5</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37.5</a:t>
            </a:r>
          </a:p>
          <a:p>
            <a:pPr marL="342900" indent="-342900">
              <a:buAutoNum type="alphaUcPeriod"/>
            </a:pPr>
            <a:r>
              <a:rPr lang="en-US" sz="2100" b="1" dirty="0">
                <a:solidFill>
                  <a:srgbClr val="222222"/>
                </a:solidFill>
                <a:latin typeface="Palatino Linotype" panose="02040502050505030304" pitchFamily="18" charset="0"/>
                <a:cs typeface="Times New Roman" panose="02020603050405020304" pitchFamily="18" charset="0"/>
              </a:rPr>
              <a:t>None of these</a:t>
            </a:r>
            <a:endParaRPr lang="en-IN" sz="2100" dirty="0">
              <a:latin typeface="Palatino Linotype" panose="0204050205050503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1441137-41DC-43C3-9B45-6FA6F1D5DE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44</a:t>
            </a:fld>
            <a:endParaRPr/>
          </a:p>
        </p:txBody>
      </p:sp>
      <p:sp>
        <p:nvSpPr>
          <p:cNvPr id="310" name="Google Shape;310;p32"/>
          <p:cNvSpPr/>
          <p:nvPr/>
        </p:nvSpPr>
        <p:spPr>
          <a:xfrm>
            <a:off x="3724201" y="2967335"/>
            <a:ext cx="4743606"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cap="none" dirty="0">
                <a:solidFill>
                  <a:schemeClr val="accent1">
                    <a:lumMod val="75000"/>
                  </a:schemeClr>
                </a:solidFill>
                <a:latin typeface="Palatino Linotype"/>
                <a:ea typeface="Palatino Linotype"/>
                <a:cs typeface="Palatino Linotype"/>
                <a:sym typeface="Palatino Linotype"/>
              </a:rPr>
              <a:t>Any </a:t>
            </a:r>
            <a:r>
              <a:rPr lang="en-IN" sz="5400" b="1" cap="none" dirty="0">
                <a:solidFill>
                  <a:schemeClr val="accent1">
                    <a:lumMod val="75000"/>
                  </a:schemeClr>
                </a:solidFill>
                <a:latin typeface="Times New Roman"/>
                <a:ea typeface="Times New Roman"/>
                <a:cs typeface="Times New Roman"/>
                <a:sym typeface="Times New Roman"/>
              </a:rPr>
              <a:t>Doubts</a:t>
            </a:r>
            <a:r>
              <a:rPr lang="en-IN" sz="5400" b="1" cap="none" dirty="0">
                <a:solidFill>
                  <a:schemeClr val="accent1">
                    <a:lumMod val="75000"/>
                  </a:schemeClr>
                </a:solidFill>
                <a:latin typeface="Palatino Linotype"/>
                <a:ea typeface="Palatino Linotype"/>
                <a:cs typeface="Palatino Linotype"/>
                <a:sym typeface="Palatino Linotype"/>
              </a:rPr>
              <a:t>???</a:t>
            </a:r>
            <a:endParaRPr sz="5400" b="1" cap="none" dirty="0">
              <a:solidFill>
                <a:schemeClr val="accent1">
                  <a:lumMod val="75000"/>
                </a:schemeClr>
              </a:solidFill>
              <a:latin typeface="Palatino Linotype"/>
              <a:ea typeface="Palatino Linotype"/>
              <a:cs typeface="Palatino Linotype"/>
              <a:sym typeface="Palatino Linotype"/>
            </a:endParaRPr>
          </a:p>
        </p:txBody>
      </p:sp>
      <p:pic>
        <p:nvPicPr>
          <p:cNvPr id="4" name="Picture 3">
            <a:extLst>
              <a:ext uri="{FF2B5EF4-FFF2-40B4-BE49-F238E27FC236}">
                <a16:creationId xmlns:a16="http://schemas.microsoft.com/office/drawing/2014/main" id="{FA494BF2-A099-428D-8F12-408238862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4" name="Rectangle 3"/>
          <p:cNvSpPr/>
          <p:nvPr/>
        </p:nvSpPr>
        <p:spPr>
          <a:xfrm>
            <a:off x="1258956" y="973863"/>
            <a:ext cx="9784182"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Palatino Linotype"/>
                <a:ea typeface="+mn-ea"/>
                <a:cs typeface="+mn-cs"/>
              </a:rPr>
              <a:t>Roster 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Palatino Linotype"/>
                <a:ea typeface="+mn-ea"/>
                <a:cs typeface="+mn-cs"/>
              </a:rPr>
              <a:t>In roster form, all the elements of the set are listed, separated by commas and enclosed between curly braces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Palatino Linotype"/>
                <a:ea typeface="+mn-ea"/>
                <a:cs typeface="+mn-cs"/>
              </a:rPr>
              <a:t>Example: If set represents all the leap years between the year 1995 and 2015, then it would be described using Roster form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Palatino Linotype"/>
                <a:ea typeface="+mn-ea"/>
                <a:cs typeface="+mn-cs"/>
              </a:rPr>
              <a:t>A ={1996,2000,2004,2008,2012}</a:t>
            </a:r>
          </a:p>
        </p:txBody>
      </p:sp>
      <p:pic>
        <p:nvPicPr>
          <p:cNvPr id="5" name="Picture 4">
            <a:extLst>
              <a:ext uri="{FF2B5EF4-FFF2-40B4-BE49-F238E27FC236}">
                <a16:creationId xmlns:a16="http://schemas.microsoft.com/office/drawing/2014/main" id="{DFD1ECF0-D961-4C22-805E-CBC2612D4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78554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5" name="Rectangle 4"/>
          <p:cNvSpPr/>
          <p:nvPr/>
        </p:nvSpPr>
        <p:spPr>
          <a:xfrm>
            <a:off x="1179443" y="1095578"/>
            <a:ext cx="10232972"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Palatino Linotype"/>
                <a:ea typeface="+mn-ea"/>
                <a:cs typeface="+mn-cs"/>
              </a:rPr>
              <a:t>Set Builder 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In set builder form, all the elements have a common property. This property is not applicable to the objects that do not belong to the set.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r>
            <a:br>
              <a:rPr kumimoji="0" lang="en-US" sz="2400" b="0" i="0" u="none" strike="noStrike" kern="1200" cap="none" spc="0" normalizeH="0" baseline="0" noProof="0" dirty="0">
                <a:ln>
                  <a:noFill/>
                </a:ln>
                <a:solidFill>
                  <a:prstClr val="black"/>
                </a:solidFill>
                <a:effectLst/>
                <a:uLnTx/>
                <a:uFillTx/>
                <a:latin typeface="Palatino Linotype"/>
                <a:ea typeface="+mn-ea"/>
                <a:cs typeface="+mn-cs"/>
              </a:rPr>
            </a:b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Example: If set </a:t>
            </a:r>
            <a:r>
              <a:rPr kumimoji="0" lang="en-US" sz="2400" b="1" i="0" u="none" strike="noStrike" kern="1200" cap="none" spc="0" normalizeH="0" baseline="0" noProof="0" dirty="0">
                <a:ln>
                  <a:noFill/>
                </a:ln>
                <a:solidFill>
                  <a:prstClr val="black"/>
                </a:solidFill>
                <a:effectLst/>
                <a:uLnTx/>
                <a:uFillTx/>
                <a:latin typeface="Palatino Linotype"/>
                <a:ea typeface="+mn-ea"/>
                <a:cs typeface="+mn-cs"/>
              </a:rPr>
              <a:t>S</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has all the elements which are even prime numbers, it is represented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S={ x: x is an even prime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where ‘x’ is a symbolic representation that is used to describe the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means ‘such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means ‘the set of all’</a:t>
            </a:r>
          </a:p>
        </p:txBody>
      </p:sp>
      <p:pic>
        <p:nvPicPr>
          <p:cNvPr id="4" name="Picture 3">
            <a:extLst>
              <a:ext uri="{FF2B5EF4-FFF2-40B4-BE49-F238E27FC236}">
                <a16:creationId xmlns:a16="http://schemas.microsoft.com/office/drawing/2014/main" id="{5AD2CF53-11D2-4D61-8260-8EA1D86B3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167366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2" name="Rectangle 1"/>
          <p:cNvSpPr/>
          <p:nvPr/>
        </p:nvSpPr>
        <p:spPr>
          <a:xfrm>
            <a:off x="921026" y="1386153"/>
            <a:ext cx="10350712" cy="40934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Palatino Linotype"/>
                <a:ea typeface="+mn-ea"/>
                <a:cs typeface="+mn-cs"/>
              </a:rPr>
              <a:t>Types of Sets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The sets are further </a:t>
            </a:r>
            <a:r>
              <a:rPr kumimoji="0" lang="en-US" sz="2000" b="0" i="0" u="none" strike="noStrike" kern="1200" cap="none" spc="0" normalizeH="0" baseline="0" noProof="0" dirty="0" smtClean="0">
                <a:ln>
                  <a:noFill/>
                </a:ln>
                <a:solidFill>
                  <a:srgbClr val="333333"/>
                </a:solidFill>
                <a:effectLst/>
                <a:uLnTx/>
                <a:uFillTx/>
                <a:latin typeface="Palatino Linotype"/>
                <a:ea typeface="+mn-ea"/>
                <a:cs typeface="+mn-cs"/>
              </a:rPr>
              <a:t>categorized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into different types, based on elements or types of elements. These different types of sets in basic set theory are:</a:t>
            </a:r>
            <a:br>
              <a:rPr kumimoji="0" lang="en-US" sz="2000" b="0" i="0" u="none" strike="noStrike" kern="1200" cap="none" spc="0" normalizeH="0" baseline="0" noProof="0" dirty="0">
                <a:ln>
                  <a:noFill/>
                </a:ln>
                <a:solidFill>
                  <a:srgbClr val="333333"/>
                </a:solidFill>
                <a:effectLst/>
                <a:uLnTx/>
                <a:uFillTx/>
                <a:latin typeface="Palatino Linotype"/>
                <a:ea typeface="+mn-ea"/>
                <a:cs typeface="+mn-cs"/>
              </a:rPr>
            </a:br>
            <a:endParaRPr kumimoji="0" lang="en-US" sz="2000" b="0" i="0" u="none" strike="noStrike" kern="1200" cap="none" spc="0" normalizeH="0" baseline="0" noProof="0" dirty="0">
              <a:ln>
                <a:noFill/>
              </a:ln>
              <a:solidFill>
                <a:srgbClr val="333333"/>
              </a:solidFill>
              <a:effectLst/>
              <a:uLnTx/>
              <a:uFillTx/>
              <a:latin typeface="Palatino Linotype"/>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Finite 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The number of elements is finite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Infinite 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The number of elements are infinite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Empty 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It has no elements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Singleton 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It has one only element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Equal 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Two sets are equal if they have same elements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Equivalent 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Two sets are equivalent if they have same number of elements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Power set</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 A set of every possible subset.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Universal 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Any set that contains all the sets under consideration.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333333"/>
                </a:solidFill>
                <a:effectLst/>
                <a:uLnTx/>
                <a:uFillTx/>
                <a:latin typeface="Palatino Linotype"/>
                <a:ea typeface="+mn-ea"/>
                <a:cs typeface="+mn-cs"/>
              </a:rPr>
              <a:t>Subset: </a:t>
            </a:r>
            <a:r>
              <a:rPr kumimoji="0" lang="en-US" sz="2000" b="0" i="0" u="none" strike="noStrike" kern="1200" cap="none" spc="0" normalizeH="0" baseline="0" noProof="0" dirty="0">
                <a:ln>
                  <a:noFill/>
                </a:ln>
                <a:solidFill>
                  <a:srgbClr val="333333"/>
                </a:solidFill>
                <a:effectLst/>
                <a:uLnTx/>
                <a:uFillTx/>
                <a:latin typeface="Palatino Linotype"/>
                <a:ea typeface="+mn-ea"/>
                <a:cs typeface="+mn-cs"/>
              </a:rPr>
              <a:t>When all the elements of set A belong to set B, then A is subset of B</a:t>
            </a:r>
          </a:p>
        </p:txBody>
      </p:sp>
      <p:pic>
        <p:nvPicPr>
          <p:cNvPr id="4" name="Picture 3">
            <a:extLst>
              <a:ext uri="{FF2B5EF4-FFF2-40B4-BE49-F238E27FC236}">
                <a16:creationId xmlns:a16="http://schemas.microsoft.com/office/drawing/2014/main" id="{12880291-A41D-4329-83C4-E1BB918EF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281780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graphicFrame>
        <p:nvGraphicFramePr>
          <p:cNvPr id="7" name="Table 6"/>
          <p:cNvGraphicFramePr>
            <a:graphicFrameLocks noGrp="1"/>
          </p:cNvGraphicFramePr>
          <p:nvPr>
            <p:extLst>
              <p:ext uri="{D42A27DB-BD31-4B8C-83A1-F6EECF244321}">
                <p14:modId xmlns:p14="http://schemas.microsoft.com/office/powerpoint/2010/main" val="1700077432"/>
              </p:ext>
            </p:extLst>
          </p:nvPr>
        </p:nvGraphicFramePr>
        <p:xfrm>
          <a:off x="2044059" y="1715166"/>
          <a:ext cx="8708024" cy="3291840"/>
        </p:xfrm>
        <a:graphic>
          <a:graphicData uri="http://schemas.openxmlformats.org/drawingml/2006/table">
            <a:tbl>
              <a:tblPr/>
              <a:tblGrid>
                <a:gridCol w="4354012">
                  <a:extLst>
                    <a:ext uri="{9D8B030D-6E8A-4147-A177-3AD203B41FA5}">
                      <a16:colId xmlns:a16="http://schemas.microsoft.com/office/drawing/2014/main" val="374750712"/>
                    </a:ext>
                  </a:extLst>
                </a:gridCol>
                <a:gridCol w="4354012">
                  <a:extLst>
                    <a:ext uri="{9D8B030D-6E8A-4147-A177-3AD203B41FA5}">
                      <a16:colId xmlns:a16="http://schemas.microsoft.com/office/drawing/2014/main" val="2010401267"/>
                    </a:ext>
                  </a:extLst>
                </a:gridCol>
              </a:tblGrid>
              <a:tr h="0">
                <a:tc>
                  <a:txBody>
                    <a:bodyPr/>
                    <a:lstStyle/>
                    <a:p>
                      <a:r>
                        <a:rPr lang="en-IN" sz="2800" b="1">
                          <a:effectLst/>
                        </a:rPr>
                        <a:t>Symbol</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2800" b="1">
                          <a:effectLst/>
                        </a:rPr>
                        <a:t>Symbol Name</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2938487"/>
                  </a:ext>
                </a:extLst>
              </a:tr>
              <a:tr h="0">
                <a:tc>
                  <a:txBody>
                    <a:bodyPr/>
                    <a:lstStyle/>
                    <a:p>
                      <a:r>
                        <a:rPr lang="en-IN" sz="2800" b="0">
                          <a:effectLst/>
                        </a:rPr>
                        <a:t>{ }</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2800" b="0">
                          <a:effectLst/>
                        </a:rPr>
                        <a:t>set</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70466944"/>
                  </a:ext>
                </a:extLst>
              </a:tr>
              <a:tr h="0">
                <a:tc>
                  <a:txBody>
                    <a:bodyPr/>
                    <a:lstStyle/>
                    <a:p>
                      <a:r>
                        <a:rPr lang="en-IN" sz="2800" b="0">
                          <a:effectLst/>
                        </a:rPr>
                        <a:t>A ∪ B</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2800" b="0">
                          <a:effectLst/>
                        </a:rPr>
                        <a:t>A union B</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89897879"/>
                  </a:ext>
                </a:extLst>
              </a:tr>
              <a:tr h="0">
                <a:tc>
                  <a:txBody>
                    <a:bodyPr/>
                    <a:lstStyle/>
                    <a:p>
                      <a:r>
                        <a:rPr lang="en-IN" sz="2800" b="0">
                          <a:effectLst/>
                        </a:rPr>
                        <a:t>A ∩ B</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2800" b="0">
                          <a:effectLst/>
                        </a:rPr>
                        <a:t>A intersection B</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4881693"/>
                  </a:ext>
                </a:extLst>
              </a:tr>
              <a:tr h="0">
                <a:tc>
                  <a:txBody>
                    <a:bodyPr/>
                    <a:lstStyle/>
                    <a:p>
                      <a:r>
                        <a:rPr lang="en-IN" sz="2800" b="0">
                          <a:effectLst/>
                        </a:rPr>
                        <a:t>A ⊆ B</a:t>
                      </a:r>
                      <a:endParaRPr lang="en-IN"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2800" b="0">
                          <a:effectLst/>
                        </a:rPr>
                        <a:t>A is subset of B</a:t>
                      </a:r>
                      <a:endParaRPr lang="en-US" sz="280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83239599"/>
                  </a:ext>
                </a:extLst>
              </a:tr>
              <a:tr h="0">
                <a:tc>
                  <a:txBody>
                    <a:bodyPr/>
                    <a:lstStyle/>
                    <a:p>
                      <a:r>
                        <a:rPr lang="en-IN" sz="2800" b="0" dirty="0">
                          <a:effectLst/>
                        </a:rPr>
                        <a:t>A ⊄ B</a:t>
                      </a:r>
                      <a:endParaRPr lang="en-IN" sz="2800" dirty="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2800" b="0" dirty="0">
                          <a:effectLst/>
                        </a:rPr>
                        <a:t>A is not subset B</a:t>
                      </a:r>
                      <a:endParaRPr lang="en-US" sz="2800" dirty="0">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5261061"/>
                  </a:ext>
                </a:extLst>
              </a:tr>
            </a:tbl>
          </a:graphicData>
        </a:graphic>
      </p:graphicFrame>
      <p:sp>
        <p:nvSpPr>
          <p:cNvPr id="5" name="Rectangle 4"/>
          <p:cNvSpPr/>
          <p:nvPr/>
        </p:nvSpPr>
        <p:spPr>
          <a:xfrm>
            <a:off x="2239020" y="958580"/>
            <a:ext cx="267252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Palatino Linotype"/>
                <a:ea typeface="+mn-ea"/>
                <a:cs typeface="+mn-cs"/>
              </a:rPr>
              <a:t>other notations</a:t>
            </a:r>
          </a:p>
        </p:txBody>
      </p:sp>
      <p:pic>
        <p:nvPicPr>
          <p:cNvPr id="8" name="Picture 7">
            <a:extLst>
              <a:ext uri="{FF2B5EF4-FFF2-40B4-BE49-F238E27FC236}">
                <a16:creationId xmlns:a16="http://schemas.microsoft.com/office/drawing/2014/main" id="{FEEF1DCE-1C79-40D1-ADCF-F509B77A3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95404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Set Theory</a:t>
            </a:r>
          </a:p>
        </p:txBody>
      </p:sp>
      <p:sp>
        <p:nvSpPr>
          <p:cNvPr id="4" name="Rectangle 3"/>
          <p:cNvSpPr/>
          <p:nvPr/>
        </p:nvSpPr>
        <p:spPr>
          <a:xfrm>
            <a:off x="1229137" y="1928894"/>
            <a:ext cx="8969939"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800" b="0" i="0" u="none" strike="noStrike" kern="1200" cap="none" spc="0" normalizeH="0" baseline="0" noProof="0" dirty="0">
                <a:ln>
                  <a:noFill/>
                </a:ln>
                <a:solidFill>
                  <a:srgbClr val="333333"/>
                </a:solidFill>
                <a:effectLst/>
                <a:uLnTx/>
                <a:uFillTx/>
                <a:latin typeface="Roboto"/>
                <a:ea typeface="+mn-ea"/>
                <a:cs typeface="+mn-cs"/>
              </a:rPr>
              <a:t>n( A ∪ B ) = n(A) +n(B) – n (A ∪ B) </a:t>
            </a:r>
            <a:br>
              <a:rPr kumimoji="0" lang="pt-BR" sz="2800" b="0" i="0" u="none" strike="noStrike" kern="1200" cap="none" spc="0" normalizeH="0" baseline="0" noProof="0" dirty="0">
                <a:ln>
                  <a:noFill/>
                </a:ln>
                <a:solidFill>
                  <a:srgbClr val="333333"/>
                </a:solidFill>
                <a:effectLst/>
                <a:uLnTx/>
                <a:uFillTx/>
                <a:latin typeface="Roboto"/>
                <a:ea typeface="+mn-ea"/>
                <a:cs typeface="+mn-cs"/>
              </a:rPr>
            </a:br>
            <a:endParaRPr kumimoji="0" lang="pt-BR" sz="2800" b="0" i="0" u="none" strike="noStrike" kern="1200" cap="none" spc="0" normalizeH="0" baseline="0" noProof="0" dirty="0">
              <a:ln>
                <a:noFill/>
              </a:ln>
              <a:solidFill>
                <a:srgbClr val="333333"/>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800" b="0" i="0" u="none" strike="noStrike" kern="1200" cap="none" spc="0" normalizeH="0" baseline="0" noProof="0" dirty="0">
                <a:ln>
                  <a:noFill/>
                </a:ln>
                <a:solidFill>
                  <a:srgbClr val="333333"/>
                </a:solidFill>
                <a:effectLst/>
                <a:uLnTx/>
                <a:uFillTx/>
                <a:latin typeface="Roboto"/>
                <a:ea typeface="+mn-ea"/>
                <a:cs typeface="+mn-cs"/>
              </a:rPr>
              <a:t>n(A∪B)=n(A)+n(B)   {when A and B are disjoint sets}</a:t>
            </a:r>
          </a:p>
        </p:txBody>
      </p:sp>
      <p:sp>
        <p:nvSpPr>
          <p:cNvPr id="2" name="Rectangle 1"/>
          <p:cNvSpPr/>
          <p:nvPr/>
        </p:nvSpPr>
        <p:spPr>
          <a:xfrm>
            <a:off x="1229136" y="3686572"/>
            <a:ext cx="1048221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srgbClr val="333333"/>
                </a:solidFill>
                <a:effectLst/>
                <a:uLnTx/>
                <a:uFillTx/>
                <a:latin typeface="Roboto"/>
                <a:ea typeface="+mn-ea"/>
                <a:cs typeface="+mn-cs"/>
              </a:rPr>
              <a:t>n(PUQUR)=n(P)+n(Q)+n(R)–n(P⋂Q)–n(Q⋂R)–n(R⋂P)+n(P⋂Q⋂R) </a:t>
            </a:r>
          </a:p>
        </p:txBody>
      </p:sp>
      <p:sp>
        <p:nvSpPr>
          <p:cNvPr id="3" name="Rectangle 2"/>
          <p:cNvSpPr/>
          <p:nvPr/>
        </p:nvSpPr>
        <p:spPr>
          <a:xfrm>
            <a:off x="1318590" y="1186879"/>
            <a:ext cx="31101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C00000"/>
                </a:solidFill>
                <a:effectLst/>
                <a:uLnTx/>
                <a:uFillTx/>
                <a:latin typeface="Palatino Linotype"/>
                <a:ea typeface="+mn-ea"/>
                <a:cs typeface="+mn-cs"/>
              </a:rPr>
              <a:t>Set Theory Formulas</a:t>
            </a:r>
          </a:p>
        </p:txBody>
      </p:sp>
      <p:pic>
        <p:nvPicPr>
          <p:cNvPr id="7" name="Picture 6">
            <a:extLst>
              <a:ext uri="{FF2B5EF4-FFF2-40B4-BE49-F238E27FC236}">
                <a16:creationId xmlns:a16="http://schemas.microsoft.com/office/drawing/2014/main" id="{3C9C5BDB-BBA9-4132-9B4C-6A660EC3B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val="395839504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3709</Words>
  <Application>Microsoft Office PowerPoint</Application>
  <PresentationFormat>Widescreen</PresentationFormat>
  <Paragraphs>541</Paragraphs>
  <Slides>44</Slides>
  <Notes>41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44</vt:i4>
      </vt:variant>
    </vt:vector>
  </HeadingPairs>
  <TitlesOfParts>
    <vt:vector size="58" baseType="lpstr">
      <vt:lpstr>-apple-system</vt:lpstr>
      <vt:lpstr>Times New Roman</vt:lpstr>
      <vt:lpstr>Palatino Linotype</vt:lpstr>
      <vt:lpstr>Lato</vt:lpstr>
      <vt:lpstr>Tahoma</vt:lpstr>
      <vt:lpstr>Calibri</vt:lpstr>
      <vt:lpstr>Arial</vt:lpstr>
      <vt:lpstr>Cambria</vt:lpstr>
      <vt:lpstr>Roboto</vt:lpstr>
      <vt:lpstr>Century Gothic</vt:lpstr>
      <vt:lpstr>MathJax_Main</vt:lpstr>
      <vt:lpstr>Courier New</vt:lpstr>
      <vt:lpstr>Executive</vt:lpstr>
      <vt:lpstr>1_Executive</vt:lpstr>
      <vt:lpstr>INPUT-OUTPUT  </vt:lpstr>
      <vt:lpstr>SET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DIRECTION SENSE AND  NUMBER SERIES</dc:title>
  <dc:creator>cu</dc:creator>
  <cp:lastModifiedBy>Arpit Srivastava</cp:lastModifiedBy>
  <cp:revision>63</cp:revision>
  <dcterms:created xsi:type="dcterms:W3CDTF">2017-07-13T07:57:18Z</dcterms:created>
  <dcterms:modified xsi:type="dcterms:W3CDTF">2022-10-03T18:46:31Z</dcterms:modified>
</cp:coreProperties>
</file>