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0"/>
  </p:notesMasterIdLst>
  <p:sldIdLst>
    <p:sldId id="380" r:id="rId2"/>
    <p:sldId id="504" r:id="rId3"/>
    <p:sldId id="460" r:id="rId4"/>
    <p:sldId id="461" r:id="rId5"/>
    <p:sldId id="469" r:id="rId6"/>
    <p:sldId id="488" r:id="rId7"/>
    <p:sldId id="470" r:id="rId8"/>
    <p:sldId id="472" r:id="rId9"/>
    <p:sldId id="499" r:id="rId10"/>
    <p:sldId id="502" r:id="rId11"/>
    <p:sldId id="473" r:id="rId12"/>
    <p:sldId id="500" r:id="rId13"/>
    <p:sldId id="501" r:id="rId14"/>
    <p:sldId id="503" r:id="rId15"/>
    <p:sldId id="493" r:id="rId16"/>
    <p:sldId id="494" r:id="rId17"/>
    <p:sldId id="495" r:id="rId18"/>
    <p:sldId id="496" r:id="rId19"/>
    <p:sldId id="497" r:id="rId20"/>
    <p:sldId id="498" r:id="rId21"/>
    <p:sldId id="474" r:id="rId22"/>
    <p:sldId id="475" r:id="rId23"/>
    <p:sldId id="489" r:id="rId24"/>
    <p:sldId id="476" r:id="rId25"/>
    <p:sldId id="478" r:id="rId26"/>
    <p:sldId id="479" r:id="rId27"/>
    <p:sldId id="449" r:id="rId28"/>
    <p:sldId id="448" r:id="rId29"/>
    <p:sldId id="490" r:id="rId30"/>
    <p:sldId id="491" r:id="rId31"/>
    <p:sldId id="492" r:id="rId32"/>
    <p:sldId id="480" r:id="rId33"/>
    <p:sldId id="444" r:id="rId34"/>
    <p:sldId id="477" r:id="rId35"/>
    <p:sldId id="436" r:id="rId36"/>
    <p:sldId id="445" r:id="rId37"/>
    <p:sldId id="450" r:id="rId38"/>
    <p:sldId id="447" r:id="rId39"/>
    <p:sldId id="446" r:id="rId40"/>
    <p:sldId id="458" r:id="rId41"/>
    <p:sldId id="457" r:id="rId42"/>
    <p:sldId id="459" r:id="rId43"/>
    <p:sldId id="456" r:id="rId44"/>
    <p:sldId id="455" r:id="rId45"/>
    <p:sldId id="454" r:id="rId46"/>
    <p:sldId id="453" r:id="rId47"/>
    <p:sldId id="452" r:id="rId48"/>
    <p:sldId id="33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502" autoAdjust="0"/>
  </p:normalViewPr>
  <p:slideViewPr>
    <p:cSldViewPr snapToGrid="0">
      <p:cViewPr varScale="1">
        <p:scale>
          <a:sx n="61" d="100"/>
          <a:sy n="61" d="100"/>
        </p:scale>
        <p:origin x="8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C</a:t>
            </a:r>
          </a:p>
          <a:p>
            <a:r>
              <a:rPr lang="en-US" dirty="0"/>
              <a:t>Level: 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08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C</a:t>
            </a:r>
          </a:p>
          <a:p>
            <a:r>
              <a:rPr lang="en-US" dirty="0"/>
              <a:t>Expert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A</a:t>
            </a:r>
          </a:p>
          <a:p>
            <a:r>
              <a:rPr lang="en-US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3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C</a:t>
            </a:r>
          </a:p>
          <a:p>
            <a:r>
              <a:rPr lang="en-US" dirty="0"/>
              <a:t>Easy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1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a</a:t>
            </a:r>
          </a:p>
          <a:p>
            <a:r>
              <a:rPr lang="en-US" dirty="0"/>
              <a:t>Easy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5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C</a:t>
            </a:r>
          </a:p>
          <a:p>
            <a:r>
              <a:rPr lang="en-US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8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Option 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7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D</a:t>
            </a:r>
          </a:p>
          <a:p>
            <a:r>
              <a:rPr lang="en-US" dirty="0"/>
              <a:t>Easy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4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D</a:t>
            </a:r>
          </a:p>
          <a:p>
            <a:r>
              <a:rPr lang="en-US" dirty="0"/>
              <a:t>Easy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B</a:t>
            </a:r>
          </a:p>
          <a:p>
            <a:r>
              <a:rPr lang="en-US" dirty="0"/>
              <a:t>Moderate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a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8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C</a:t>
            </a:r>
          </a:p>
          <a:p>
            <a:r>
              <a:rPr lang="en-US" dirty="0"/>
              <a:t>Level: Easy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5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a</a:t>
            </a:r>
          </a:p>
          <a:p>
            <a:r>
              <a:rPr lang="en-US" dirty="0"/>
              <a:t>Moderate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6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c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9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A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3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B</a:t>
            </a:r>
          </a:p>
          <a:p>
            <a:r>
              <a:rPr lang="en-US" dirty="0"/>
              <a:t>Moderate (Optional)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B</a:t>
            </a:r>
          </a:p>
          <a:p>
            <a:r>
              <a:rPr lang="en-US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43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D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A</a:t>
            </a:r>
          </a:p>
          <a:p>
            <a:r>
              <a:rPr lang="en-US" dirty="0"/>
              <a:t>Moderate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C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C</a:t>
            </a:r>
          </a:p>
          <a:p>
            <a:r>
              <a:rPr lang="en-US" dirty="0"/>
              <a:t>Expert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A</a:t>
            </a:r>
          </a:p>
          <a:p>
            <a:r>
              <a:rPr lang="en-US" dirty="0"/>
              <a:t>Expert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19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A</a:t>
            </a:r>
          </a:p>
          <a:p>
            <a:r>
              <a:rPr lang="en-US" dirty="0"/>
              <a:t>Expert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A</a:t>
            </a:r>
          </a:p>
          <a:p>
            <a:r>
              <a:rPr lang="en-US" dirty="0"/>
              <a:t>Expert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Option C</a:t>
            </a:r>
          </a:p>
          <a:p>
            <a:r>
              <a:rPr lang="en-IN" dirty="0"/>
              <a:t>Expert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C</a:t>
            </a:r>
          </a:p>
          <a:p>
            <a:r>
              <a:rPr lang="en-US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E</a:t>
            </a:r>
          </a:p>
          <a:p>
            <a:r>
              <a:rPr lang="en-US" dirty="0"/>
              <a:t>Easy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A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D</a:t>
            </a:r>
          </a:p>
          <a:p>
            <a:r>
              <a:rPr lang="en-US" dirty="0"/>
              <a:t>Moderate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E</a:t>
            </a:r>
          </a:p>
          <a:p>
            <a:r>
              <a:rPr lang="en-US" dirty="0"/>
              <a:t>Moderate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1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Moderate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B</a:t>
            </a:r>
          </a:p>
          <a:p>
            <a:r>
              <a:rPr lang="en-US" dirty="0"/>
              <a:t>Expert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1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B</a:t>
            </a:r>
          </a:p>
          <a:p>
            <a:r>
              <a:rPr lang="en-US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 Option D</a:t>
            </a:r>
          </a:p>
          <a:p>
            <a:r>
              <a:rPr lang="en-US" dirty="0"/>
              <a:t>Expert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2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B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atsApp Image 2019-04-08 at 17.27.06.jpeg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263" y="823458"/>
            <a:ext cx="11229474" cy="32605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</a:rPr>
              <a:t>SIMPLE</a:t>
            </a:r>
            <a:r>
              <a:rPr lang="en-US" b="1" dirty="0">
                <a:solidFill>
                  <a:srgbClr val="C00000"/>
                </a:solidFill>
                <a:effectLst/>
              </a:rPr>
              <a:t> AND </a:t>
            </a:r>
            <a:r>
              <a:rPr lang="en-US" b="1" dirty="0">
                <a:solidFill>
                  <a:schemeClr val="accent1"/>
                </a:solidFill>
                <a:effectLst/>
              </a:rPr>
              <a:t>COMPOUND INTEREST</a:t>
            </a:r>
            <a:endParaRPr lang="en-US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FD608-FF37-46A5-81EE-9E859DCC8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2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5C82D30D-313D-4BB0-81FC-AF89C77AABE8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11223"/>
            <a:ext cx="110850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sz="2400" dirty="0"/>
              <a:t> A father left a will of ₹35 lakhs between his two daughters aged 8.5 and 16 such that they may get equal amounts when each of them reach the age of 21 years. The original amount of ₹35 lakhs has been instructed to be invested at 10% p.a. simple interest. How much did the elder daughter get at the time of the will?</a:t>
            </a:r>
          </a:p>
          <a:p>
            <a:endParaRPr lang="en-US" sz="2400" dirty="0"/>
          </a:p>
          <a:p>
            <a:r>
              <a:rPr lang="en-US" sz="2400" dirty="0"/>
              <a:t>A. ₹ 17.5 lakhs	 B. ₹ 21 lakhs	 	C. ₹ 15 lakhs	 	D. ₹ 20 lakhs</a:t>
            </a:r>
          </a:p>
          <a:p>
            <a:endParaRPr lang="en-US" sz="2400" dirty="0"/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5663C-A675-4031-BD8F-F2A17ACA9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1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1223"/>
            <a:ext cx="11085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sz="2400" dirty="0"/>
              <a:t> At simple interest, a sum becomes three times in 20 years. Find the time in which the sum will be double at the same rate of interest?</a:t>
            </a:r>
          </a:p>
          <a:p>
            <a:endParaRPr lang="en-US" sz="2400" dirty="0"/>
          </a:p>
          <a:p>
            <a:r>
              <a:rPr lang="en-US" sz="2400" dirty="0"/>
              <a:t>A. 8 years 	 	 B. 10 years 		 C. 12 years 	 	D. 14 years</a:t>
            </a:r>
          </a:p>
          <a:p>
            <a:endParaRPr lang="en-US" sz="2400" dirty="0"/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5C82D30D-313D-4BB0-81FC-AF89C77AABE8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7B006-9E3C-49A5-A926-7A0908A01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2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sz="2400" dirty="0"/>
              <a:t> Abhay borrowed some money form Ajay at 15 % per annum simple interest. He then added some more amount and lent to Vijay at 20 % per annum simple interest. At the end of the year, the difference between the interest received and paid by Abhay is ₹ 325. If Abhay lent ₹ 3,500 to Vijay, then how much loan did Abhay take from Ajay?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1,000		B. ₹ 1,800		C. ₹ 2,200		D. ₹ 2,500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5C82D30D-313D-4BB0-81FC-AF89C77AABE8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D02CD-F9B9-423D-A80C-AB0EB8BF1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6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9.</a:t>
            </a:r>
            <a:r>
              <a:rPr lang="en-US" sz="2400" dirty="0"/>
              <a:t> </a:t>
            </a:r>
            <a:r>
              <a:rPr lang="en-US" sz="2400" dirty="0" err="1"/>
              <a:t>Sachin</a:t>
            </a:r>
            <a:r>
              <a:rPr lang="en-US" sz="2400" dirty="0"/>
              <a:t> would have paid ₹ 5280 at the end of 4 years, for a sum of money borrowed, at rate of 8% p.a. S.I. If he wants to repay his loan a year before its due, then what is the amount paid by him?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5060		B. ₹ 4960		C. ₹ 4760		D. ₹ 4670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82D30D-313D-4BB0-81FC-AF89C77AABE8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94606-16C2-451B-8366-46FA71B89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1223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</a:t>
            </a:r>
            <a:r>
              <a:rPr lang="en-US" sz="2400" dirty="0"/>
              <a:t> Some amount was lent at 10% </a:t>
            </a:r>
            <a:r>
              <a:rPr lang="en-US" sz="2400" dirty="0" err="1"/>
              <a:t>p.a</a:t>
            </a:r>
            <a:r>
              <a:rPr lang="en-US" sz="2400" dirty="0"/>
              <a:t> Simple Interest. After 1 year, ₹ 4400 is repaid and the rest of the amount is repaid at 20% p.a. If the 2nd year’s interest is 11/7 of the first year’s interest, find the amount of money that was lent out initially ?</a:t>
            </a:r>
          </a:p>
          <a:p>
            <a:endParaRPr lang="en-US" sz="2400" dirty="0"/>
          </a:p>
          <a:p>
            <a:r>
              <a:rPr lang="en-US" sz="2400" dirty="0"/>
              <a:t>A. ₹ 12000 	 	 B. ₹ 13000		 C. ₹ 14000	 	D. ₹ 15000</a:t>
            </a:r>
          </a:p>
          <a:p>
            <a:endParaRPr lang="en-US" sz="2400" dirty="0"/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5C82D30D-313D-4BB0-81FC-AF89C77AABE8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13E79-5890-4675-8BD6-096B1E2AA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6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5929" y="535591"/>
            <a:ext cx="11229474" cy="2825675"/>
          </a:xfrm>
        </p:spPr>
        <p:txBody>
          <a:bodyPr>
            <a:noAutofit/>
          </a:bodyPr>
          <a:lstStyle/>
          <a:p>
            <a:pPr algn="l"/>
            <a:br>
              <a:rPr lang="en-US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en-US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Compound interest</a:t>
            </a: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based on the principal amount and the </a:t>
            </a:r>
            <a:r>
              <a:rPr lang="en-US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interest</a:t>
            </a: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accumulates on it in every period. </a:t>
            </a:r>
            <a:b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CI = A - P</a:t>
            </a:r>
            <a:endParaRPr lang="en-IN" sz="1800" dirty="0"/>
          </a:p>
        </p:txBody>
      </p:sp>
      <p:pic>
        <p:nvPicPr>
          <p:cNvPr id="3" name="Picture 2" descr="NCERT Class 8 Mathematics Solutions: Chapter 8 – Comparing Quantities  Exercise 8.3 Part 1- FlexiPrep">
            <a:extLst>
              <a:ext uri="{FF2B5EF4-FFF2-40B4-BE49-F238E27FC236}">
                <a16:creationId xmlns:a16="http://schemas.microsoft.com/office/drawing/2014/main" id="{2A65F02E-0884-49CF-A2B7-2832534E1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824876"/>
            <a:ext cx="36671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0C6F7-89D9-4DCC-8272-820F1608A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1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3BAD6-0C1E-4634-880B-A00E2214F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64" y="1470585"/>
            <a:ext cx="7916636" cy="4526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B63017-9094-4A49-B2FD-3459A3EF6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3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333" y="1545441"/>
            <a:ext cx="82549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262626"/>
                </a:solidFill>
                <a:latin typeface="Open Sans"/>
              </a:rPr>
              <a:t>IMPORTANT FORMULAS:</a:t>
            </a:r>
            <a:endParaRPr lang="en-US" dirty="0">
              <a:solidFill>
                <a:srgbClr val="262626"/>
              </a:solidFill>
              <a:latin typeface="Open Sans"/>
            </a:endParaRPr>
          </a:p>
          <a:p>
            <a:r>
              <a:rPr lang="en-US" dirty="0">
                <a:solidFill>
                  <a:srgbClr val="262626"/>
                </a:solidFill>
                <a:latin typeface="Open Sans"/>
              </a:rPr>
              <a:t>When the interest is compounded Annually:</a:t>
            </a:r>
          </a:p>
          <a:p>
            <a:r>
              <a:rPr lang="en-US" dirty="0">
                <a:solidFill>
                  <a:srgbClr val="262626"/>
                </a:solidFill>
                <a:latin typeface="Open Sans"/>
              </a:rPr>
              <a:t>Amount</a:t>
            </a:r>
            <a:r>
              <a:rPr lang="en-US" b="1" dirty="0">
                <a:solidFill>
                  <a:srgbClr val="262626"/>
                </a:solidFill>
                <a:latin typeface="Open Sans"/>
              </a:rPr>
              <a:t>= P (1 + R/100) </a:t>
            </a:r>
            <a:r>
              <a:rPr lang="en-US" b="1" baseline="30000" dirty="0">
                <a:solidFill>
                  <a:srgbClr val="262626"/>
                </a:solidFill>
                <a:latin typeface="Open Sans"/>
              </a:rPr>
              <a:t>n</a:t>
            </a:r>
            <a:br>
              <a:rPr lang="en-US" b="1" baseline="30000" dirty="0">
                <a:solidFill>
                  <a:srgbClr val="262626"/>
                </a:solidFill>
                <a:latin typeface="Open Sans"/>
              </a:rPr>
            </a:br>
            <a:endParaRPr lang="en-US" dirty="0">
              <a:solidFill>
                <a:srgbClr val="262626"/>
              </a:solidFill>
              <a:latin typeface="Open Sans"/>
            </a:endParaRPr>
          </a:p>
          <a:p>
            <a:r>
              <a:rPr lang="en-US" dirty="0">
                <a:solidFill>
                  <a:srgbClr val="262626"/>
                </a:solidFill>
                <a:latin typeface="Open Sans"/>
              </a:rPr>
              <a:t>When the interest is compounded Half-yearly:</a:t>
            </a:r>
          </a:p>
          <a:p>
            <a:r>
              <a:rPr lang="en-US" dirty="0">
                <a:solidFill>
                  <a:srgbClr val="262626"/>
                </a:solidFill>
                <a:latin typeface="Open Sans"/>
              </a:rPr>
              <a:t>Amount = </a:t>
            </a:r>
            <a:r>
              <a:rPr lang="en-US" b="1" dirty="0">
                <a:solidFill>
                  <a:srgbClr val="262626"/>
                </a:solidFill>
                <a:latin typeface="Open Sans"/>
              </a:rPr>
              <a:t>P (1 + (R/2)/100)</a:t>
            </a:r>
            <a:r>
              <a:rPr lang="en-US" b="1" baseline="30000" dirty="0">
                <a:solidFill>
                  <a:srgbClr val="262626"/>
                </a:solidFill>
                <a:latin typeface="Open Sans"/>
              </a:rPr>
              <a:t>2n</a:t>
            </a:r>
            <a:br>
              <a:rPr lang="en-US" b="1" baseline="30000" dirty="0">
                <a:solidFill>
                  <a:srgbClr val="262626"/>
                </a:solidFill>
                <a:latin typeface="Open Sans"/>
              </a:rPr>
            </a:br>
            <a:endParaRPr lang="en-US" dirty="0">
              <a:solidFill>
                <a:srgbClr val="262626"/>
              </a:solidFill>
              <a:latin typeface="Open Sans"/>
            </a:endParaRPr>
          </a:p>
          <a:p>
            <a:r>
              <a:rPr lang="en-US" dirty="0">
                <a:solidFill>
                  <a:srgbClr val="262626"/>
                </a:solidFill>
                <a:latin typeface="Open Sans"/>
              </a:rPr>
              <a:t>When the interest is compounded Quarterly:</a:t>
            </a:r>
          </a:p>
          <a:p>
            <a:r>
              <a:rPr lang="en-US" dirty="0">
                <a:solidFill>
                  <a:srgbClr val="262626"/>
                </a:solidFill>
                <a:latin typeface="Open Sans"/>
              </a:rPr>
              <a:t>Amount = </a:t>
            </a:r>
            <a:r>
              <a:rPr lang="en-US" b="1" dirty="0">
                <a:solidFill>
                  <a:srgbClr val="262626"/>
                </a:solidFill>
                <a:latin typeface="Open Sans"/>
              </a:rPr>
              <a:t>P (1 + (R/4)/100)</a:t>
            </a:r>
            <a:r>
              <a:rPr lang="en-US" b="1" baseline="30000" dirty="0">
                <a:solidFill>
                  <a:srgbClr val="262626"/>
                </a:solidFill>
                <a:latin typeface="Open Sans"/>
              </a:rPr>
              <a:t>4n</a:t>
            </a:r>
            <a:br>
              <a:rPr lang="en-US" b="1" baseline="30000" dirty="0">
                <a:solidFill>
                  <a:srgbClr val="262626"/>
                </a:solidFill>
                <a:latin typeface="Open Sans"/>
              </a:rPr>
            </a:br>
            <a:endParaRPr lang="en-US" dirty="0">
              <a:solidFill>
                <a:srgbClr val="262626"/>
              </a:solidFill>
              <a:latin typeface="Open Sans"/>
            </a:endParaRPr>
          </a:p>
          <a:p>
            <a:r>
              <a:rPr lang="en-US" dirty="0">
                <a:solidFill>
                  <a:srgbClr val="262626"/>
                </a:solidFill>
                <a:latin typeface="Open Sans"/>
              </a:rPr>
              <a:t>When the rates are different for different years, say R1%, R2%, and R3% for 1 year, 2 years, and 3-year resp. Then,</a:t>
            </a:r>
            <a:br>
              <a:rPr lang="en-US" dirty="0">
                <a:solidFill>
                  <a:srgbClr val="262626"/>
                </a:solidFill>
                <a:latin typeface="Open Sans"/>
              </a:rPr>
            </a:br>
            <a:endParaRPr lang="en-US" dirty="0">
              <a:solidFill>
                <a:srgbClr val="262626"/>
              </a:solidFill>
              <a:latin typeface="Open Sans"/>
            </a:endParaRPr>
          </a:p>
          <a:p>
            <a:r>
              <a:rPr lang="en-US" dirty="0">
                <a:solidFill>
                  <a:srgbClr val="262626"/>
                </a:solidFill>
                <a:latin typeface="Open Sans"/>
              </a:rPr>
              <a:t>Amount = </a:t>
            </a:r>
            <a:r>
              <a:rPr lang="en-US" b="1" dirty="0">
                <a:solidFill>
                  <a:srgbClr val="262626"/>
                </a:solidFill>
                <a:latin typeface="Open Sans"/>
              </a:rPr>
              <a:t>P (1 + R1/100) (1 + R2/100) (1 + R3/100)</a:t>
            </a:r>
            <a:endParaRPr lang="en-US" dirty="0">
              <a:solidFill>
                <a:srgbClr val="262626"/>
              </a:solidFill>
              <a:latin typeface="Open Sans"/>
            </a:endParaRPr>
          </a:p>
          <a:p>
            <a:br>
              <a:rPr lang="en-US" dirty="0">
                <a:solidFill>
                  <a:srgbClr val="262626"/>
                </a:solidFill>
                <a:latin typeface="Open Sans"/>
              </a:rPr>
            </a:br>
            <a:r>
              <a:rPr lang="en-US" dirty="0">
                <a:solidFill>
                  <a:srgbClr val="262626"/>
                </a:solidFill>
                <a:latin typeface="Open Sans"/>
              </a:rPr>
              <a:t>Present worth of ₹ x due n years hence is given by:</a:t>
            </a:r>
          </a:p>
          <a:p>
            <a:r>
              <a:rPr lang="en-US" dirty="0">
                <a:solidFill>
                  <a:srgbClr val="262626"/>
                </a:solidFill>
                <a:latin typeface="Open Sans"/>
              </a:rPr>
              <a:t>Present worth = </a:t>
            </a:r>
            <a:r>
              <a:rPr lang="en-US" b="1" dirty="0">
                <a:solidFill>
                  <a:srgbClr val="262626"/>
                </a:solidFill>
                <a:latin typeface="Open Sans"/>
              </a:rPr>
              <a:t>x/ (1 + R/100)</a:t>
            </a:r>
            <a:r>
              <a:rPr lang="en-US" b="1" baseline="30000" dirty="0">
                <a:solidFill>
                  <a:srgbClr val="262626"/>
                </a:solidFill>
                <a:latin typeface="Open Sans"/>
              </a:rPr>
              <a:t>n</a:t>
            </a:r>
            <a:endParaRPr lang="en-US" b="0" i="0" dirty="0">
              <a:solidFill>
                <a:srgbClr val="262626"/>
              </a:solidFill>
              <a:effectLst/>
              <a:latin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FB399-0A47-4561-B560-6F8C3980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8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0393" y="842708"/>
            <a:ext cx="8254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262626"/>
                </a:solidFill>
                <a:latin typeface="Open Sans"/>
              </a:rPr>
              <a:t>Compound interest for 2 years</a:t>
            </a:r>
          </a:p>
          <a:p>
            <a:endParaRPr lang="en-US" b="1" i="0" u="sng" dirty="0">
              <a:solidFill>
                <a:srgbClr val="262626"/>
              </a:solidFill>
              <a:effectLst/>
              <a:latin typeface="Open Sans"/>
            </a:endParaRPr>
          </a:p>
          <a:p>
            <a:endParaRPr lang="en-US" b="0" i="0" dirty="0">
              <a:solidFill>
                <a:srgbClr val="262626"/>
              </a:solidFill>
              <a:effectLst/>
              <a:latin typeface="Open Sans"/>
            </a:endParaRPr>
          </a:p>
        </p:txBody>
      </p:sp>
      <p:pic>
        <p:nvPicPr>
          <p:cNvPr id="1026" name="Picture 2" descr="https://135405514-909215548490301070.preview.editmysite.com/uploads/1/3/5/4/135405514/s-ic-20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06" y="2139832"/>
            <a:ext cx="8391186" cy="31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F54DDF-A1C3-4C65-ABFE-D9A24243C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0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3244" y="588077"/>
            <a:ext cx="8254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262626"/>
                </a:solidFill>
                <a:latin typeface="Open Sans"/>
              </a:rPr>
              <a:t>Difference between CI and SI for 2 years:</a:t>
            </a:r>
          </a:p>
          <a:p>
            <a:endParaRPr lang="en-US" b="1" i="0" u="sng" dirty="0">
              <a:solidFill>
                <a:srgbClr val="262626"/>
              </a:solidFill>
              <a:effectLst/>
              <a:latin typeface="Open Sans"/>
            </a:endParaRPr>
          </a:p>
          <a:p>
            <a:endParaRPr lang="en-US" b="0" i="0" dirty="0">
              <a:solidFill>
                <a:srgbClr val="262626"/>
              </a:solidFill>
              <a:effectLst/>
              <a:latin typeface="Open Sans"/>
            </a:endParaRPr>
          </a:p>
        </p:txBody>
      </p:sp>
      <p:sp>
        <p:nvSpPr>
          <p:cNvPr id="4" name="AutoShape 4" descr="Simple and Compound Inter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Simple and Compound Inte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661" y="2315369"/>
            <a:ext cx="51435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57983" y="3239311"/>
            <a:ext cx="549611" cy="592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64627" y="3251868"/>
            <a:ext cx="530326" cy="580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1943492" y="3900993"/>
            <a:ext cx="319054" cy="484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864627" y="4171725"/>
            <a:ext cx="530326" cy="580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58587" y="3359065"/>
            <a:ext cx="3760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41081" y="3325866"/>
            <a:ext cx="3760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36217" y="4209796"/>
            <a:ext cx="3760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50814" y="4429603"/>
            <a:ext cx="56407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Int. for 1st year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4926" y="5450730"/>
            <a:ext cx="56407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Int. for 2nd year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935607" y="4842735"/>
            <a:ext cx="306947" cy="484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2349226" y="2252437"/>
            <a:ext cx="685804" cy="624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</a:t>
            </a:r>
          </a:p>
        </p:txBody>
      </p:sp>
      <p:sp>
        <p:nvSpPr>
          <p:cNvPr id="19" name="Down Arrow 18"/>
          <p:cNvSpPr/>
          <p:nvPr/>
        </p:nvSpPr>
        <p:spPr>
          <a:xfrm rot="1717387">
            <a:off x="2317056" y="2797669"/>
            <a:ext cx="319054" cy="484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 rot="19528545">
            <a:off x="2841905" y="2785044"/>
            <a:ext cx="319054" cy="484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1BECD3-0576-408B-A399-087664B09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7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09FE4D-2863-4F4E-A564-47F0A996DFB6}"/>
              </a:ext>
            </a:extLst>
          </p:cNvPr>
          <p:cNvGrpSpPr/>
          <p:nvPr/>
        </p:nvGrpSpPr>
        <p:grpSpPr>
          <a:xfrm>
            <a:off x="504496" y="940676"/>
            <a:ext cx="10972800" cy="845050"/>
            <a:chOff x="0" y="4089"/>
            <a:chExt cx="10972800" cy="7675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95E8A46-8040-44B9-9F53-4F5896A7FC72}"/>
                </a:ext>
              </a:extLst>
            </p:cNvPr>
            <p:cNvSpPr/>
            <p:nvPr/>
          </p:nvSpPr>
          <p:spPr>
            <a:xfrm>
              <a:off x="0" y="4089"/>
              <a:ext cx="10972800" cy="76752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A33230BC-F1E4-4088-A6D1-3ACD8F4BD35D}"/>
                </a:ext>
              </a:extLst>
            </p:cNvPr>
            <p:cNvSpPr txBox="1"/>
            <p:nvPr/>
          </p:nvSpPr>
          <p:spPr>
            <a:xfrm>
              <a:off x="37467" y="41556"/>
              <a:ext cx="1089786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Simple Interest and Compound Interest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37909-9F3A-4039-BF5C-4D59BE66D7A5}"/>
              </a:ext>
            </a:extLst>
          </p:cNvPr>
          <p:cNvGrpSpPr/>
          <p:nvPr/>
        </p:nvGrpSpPr>
        <p:grpSpPr>
          <a:xfrm>
            <a:off x="504496" y="1826978"/>
            <a:ext cx="10972801" cy="3696351"/>
            <a:chOff x="0" y="771609"/>
            <a:chExt cx="10972800" cy="10184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509022-5283-4DED-8FC0-1D79391C4DD2}"/>
                </a:ext>
              </a:extLst>
            </p:cNvPr>
            <p:cNvSpPr/>
            <p:nvPr/>
          </p:nvSpPr>
          <p:spPr>
            <a:xfrm>
              <a:off x="0" y="771609"/>
              <a:ext cx="10972800" cy="101844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9277A8-41A7-448D-AD3D-075C0AA47913}"/>
                </a:ext>
              </a:extLst>
            </p:cNvPr>
            <p:cNvSpPr txBox="1"/>
            <p:nvPr/>
          </p:nvSpPr>
          <p:spPr>
            <a:xfrm>
              <a:off x="0" y="771609"/>
              <a:ext cx="10728967" cy="1018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386" tIns="22860" rIns="128016" bIns="2286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Concept of Simple Interest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Problems related to missing rate, principal and time for Simple Interest &amp; Practice from PPT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Problems related to interest/amount being n times of Principal &amp; Practice from PPT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Installments based Questions &amp; Practise from PPT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Concept of Compound Interest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Problems related to missing rate, principal and time for Compound Interest &amp; Practice from PPT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Concept of half yearly, quarterly interest and monthly &amp; Practice from PPT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Problems related to interest/amount being n times of Principal &amp;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Practise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from PPT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Difference between SI and CI for 2 and 3 years &amp; Practice from PPT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Installments based Questions &amp; Practise from PPT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Sufficiency Questions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4E36D44-F3E0-4F27-A9A0-3BAEECCF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1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0393" y="842708"/>
            <a:ext cx="8254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262626"/>
                </a:solidFill>
                <a:latin typeface="Open Sans"/>
              </a:rPr>
              <a:t>Compound interest for 3 years</a:t>
            </a:r>
          </a:p>
          <a:p>
            <a:endParaRPr lang="en-US" b="1" i="0" u="sng" dirty="0">
              <a:solidFill>
                <a:srgbClr val="262626"/>
              </a:solidFill>
              <a:effectLst/>
              <a:latin typeface="Open Sans"/>
            </a:endParaRPr>
          </a:p>
          <a:p>
            <a:endParaRPr lang="en-US" b="0" i="0" dirty="0">
              <a:solidFill>
                <a:srgbClr val="262626"/>
              </a:solidFill>
              <a:effectLst/>
              <a:latin typeface="Open Sans"/>
            </a:endParaRPr>
          </a:p>
        </p:txBody>
      </p:sp>
      <p:pic>
        <p:nvPicPr>
          <p:cNvPr id="2050" name="Picture 2" descr="https://135405514-909215548490301070.preview.editmysite.com/uploads/1/3/5/4/135405514/s-ic-22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4" y="1284051"/>
            <a:ext cx="9800009" cy="38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ifference between Compound and Simple Interest for 3 yea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4" y="5142981"/>
            <a:ext cx="9800009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3D0AC-BB8B-4E63-B753-58DA335CF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2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A2D07-FC91-4351-B50F-7FAE96F3DBEF}"/>
              </a:ext>
            </a:extLst>
          </p:cNvPr>
          <p:cNvSpPr txBox="1"/>
          <p:nvPr/>
        </p:nvSpPr>
        <p:spPr>
          <a:xfrm>
            <a:off x="0" y="811223"/>
            <a:ext cx="11615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11.A certain sum of money amounts to ₹1210 in 2 years and to ₹1331 in 3 years at compound interest. find the rate of interest.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A. 10%		B. 11%			C. 12%		D. 13%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9524BF-0ACE-46D2-B9A8-7BF4B851E71E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3F869-786B-4C36-99D0-B65A4B500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02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1223"/>
            <a:ext cx="1108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12.</a:t>
            </a:r>
            <a:r>
              <a:rPr lang="en-US" sz="2400" dirty="0"/>
              <a:t> The sum that amounts to ₹ 2704 in 2 yrs at 4% per annum CI compounded annually is: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2200		B. ₹ 3200		C. ₹ 2500		D. ₹ 2800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F357B7E7-537F-4B4C-BA95-CEE26CFCE512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35FD0-BC8C-4E79-B1F0-A8D23CC02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0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1223"/>
            <a:ext cx="1108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13.</a:t>
            </a:r>
            <a:r>
              <a:rPr lang="en-US" sz="2400" dirty="0"/>
              <a:t> The sum that amounts to ₹ 2541 in 2 </a:t>
            </a:r>
            <a:r>
              <a:rPr lang="en-US" sz="2400" dirty="0" err="1"/>
              <a:t>yrs</a:t>
            </a:r>
            <a:r>
              <a:rPr lang="en-US" sz="2400" dirty="0"/>
              <a:t> 6 months at 10% per annum CI compounded annually is: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2000		B. ₹ 3200		C. ₹ 2500		D. ₹ 2800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F357B7E7-537F-4B4C-BA95-CEE26CFCE512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176CD-3FBE-4D2A-81FF-C75CF4A22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0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14.</a:t>
            </a:r>
            <a:r>
              <a:rPr lang="en-US" sz="2400" dirty="0"/>
              <a:t> Ahuja invested ₹4000 in a fixed deposit scheme for 2 years at CI rate 10% per annum. How much amount(in ₹) will Ahuja get on maturity of the fixed deposit?</a:t>
            </a:r>
          </a:p>
          <a:p>
            <a:pPr lvl="0"/>
            <a:endParaRPr lang="en-US" sz="2400" dirty="0"/>
          </a:p>
          <a:p>
            <a:r>
              <a:rPr lang="en-US" sz="2400" dirty="0"/>
              <a:t>A. 4730		B. 4690		C. 4840		D. 4880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205BD73-6829-456A-9396-F45761D4327C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DF308-CC96-4289-AFCA-AD54375E1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06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15.</a:t>
            </a:r>
            <a:r>
              <a:rPr lang="en-US" sz="2400" dirty="0"/>
              <a:t> If ₹18000 amounts to ₹ 22579.20 in 2 yrs compounded annually, then find the rate of interest per annum?</a:t>
            </a:r>
          </a:p>
          <a:p>
            <a:pPr lvl="0"/>
            <a:endParaRPr lang="en-US" sz="2400" dirty="0"/>
          </a:p>
          <a:p>
            <a:r>
              <a:rPr lang="en-US" sz="2400" dirty="0"/>
              <a:t>A. 8%			B. 10%			C. 14%			D. 12%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F357B7E7-537F-4B4C-BA95-CEE26CFCE512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2C6D0-8658-4DF9-82A3-563D8495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5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16.</a:t>
            </a:r>
            <a:r>
              <a:rPr lang="en-US" sz="2400" dirty="0"/>
              <a:t> What total will be amount to ₹ 51516 at compound interest in 2 years, the rate of interest for 1st &amp; 2nd year being 6% and 8% respectively?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35000		B. ₹ 40000		C. ₹ 38000		D. ₹ 45000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357B7E7-537F-4B4C-BA95-CEE26CFCE512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E4DD5-2985-4286-B66A-6C0FB628D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6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A2D07-FC91-4351-B50F-7FAE96F3DBEF}"/>
              </a:ext>
            </a:extLst>
          </p:cNvPr>
          <p:cNvSpPr txBox="1"/>
          <p:nvPr/>
        </p:nvSpPr>
        <p:spPr>
          <a:xfrm>
            <a:off x="0" y="811223"/>
            <a:ext cx="11615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17. The principal that amounts to ₹ 4913 in 3 years at 6.25% per annum compound interest compounded annually is: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A. ₹ 3096 		B. ₹ 4076 		C. ₹ 4085 		D. ₹ 4096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9524BF-0ACE-46D2-B9A8-7BF4B851E71E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B882E-9A4F-4427-82FC-FF85947D2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A2D07-FC91-4351-B50F-7FAE96F3DBEF}"/>
              </a:ext>
            </a:extLst>
          </p:cNvPr>
          <p:cNvSpPr txBox="1"/>
          <p:nvPr/>
        </p:nvSpPr>
        <p:spPr>
          <a:xfrm>
            <a:off x="0" y="811223"/>
            <a:ext cx="11615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18. </a:t>
            </a:r>
            <a:r>
              <a:rPr lang="en-US" sz="2400" dirty="0" err="1"/>
              <a:t>Kavitha</a:t>
            </a:r>
            <a:r>
              <a:rPr lang="en-US" sz="2400" dirty="0"/>
              <a:t> borrowed ₹ 72000 from </a:t>
            </a:r>
            <a:r>
              <a:rPr lang="en-US" sz="2400" dirty="0" err="1"/>
              <a:t>karuna</a:t>
            </a:r>
            <a:r>
              <a:rPr lang="en-US" sz="2400" dirty="0"/>
              <a:t> and </a:t>
            </a:r>
            <a:r>
              <a:rPr lang="en-US" sz="2400" dirty="0" err="1"/>
              <a:t>kalyani</a:t>
            </a:r>
            <a:r>
              <a:rPr lang="en-US" sz="2400" dirty="0"/>
              <a:t>. </a:t>
            </a:r>
            <a:r>
              <a:rPr lang="en-US" sz="2400" dirty="0" err="1"/>
              <a:t>Karuna</a:t>
            </a:r>
            <a:r>
              <a:rPr lang="en-US" sz="2400" dirty="0"/>
              <a:t> charges 12% p.a. and </a:t>
            </a:r>
            <a:r>
              <a:rPr lang="en-US" sz="2400" dirty="0" err="1"/>
              <a:t>kalyani</a:t>
            </a:r>
            <a:r>
              <a:rPr lang="en-US" sz="2400" dirty="0"/>
              <a:t> charges 7% p.a. compound interest. At the end of a year </a:t>
            </a:r>
            <a:r>
              <a:rPr lang="en-US" sz="2400" dirty="0" err="1"/>
              <a:t>kavita</a:t>
            </a:r>
            <a:r>
              <a:rPr lang="en-US" sz="2400" dirty="0"/>
              <a:t> paid ₹ 6120 as interest. Find the sum borrowed from </a:t>
            </a:r>
            <a:r>
              <a:rPr lang="en-US" sz="2400" dirty="0" err="1"/>
              <a:t>kalyani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A. ₹ 48600		B. ₹ 50400		C. ₹ 49200		D. ₹ 51300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9524BF-0ACE-46D2-B9A8-7BF4B851E71E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ACEB-3D7F-4FE3-8303-F4DD7D66F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1223"/>
            <a:ext cx="1108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19.</a:t>
            </a:r>
            <a:r>
              <a:rPr lang="en-US" sz="2400" dirty="0"/>
              <a:t> The sum that amounts to ₹ 8820 in 1 </a:t>
            </a:r>
            <a:r>
              <a:rPr lang="en-US" sz="2400" dirty="0" err="1"/>
              <a:t>yr</a:t>
            </a:r>
            <a:r>
              <a:rPr lang="en-US" sz="2400" dirty="0"/>
              <a:t> at 10% per annum CI compounded half -yearly is: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8000		B. ₹ 8200		C. ₹ 2500		D. ₹ 2800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F357B7E7-537F-4B4C-BA95-CEE26CFCE512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995C8-E8E3-4E8C-8812-98D36C22A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6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3596" y="1153658"/>
            <a:ext cx="11229474" cy="4527475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effectLst/>
              </a:rPr>
              <a:t>INTEREST</a:t>
            </a:r>
            <a:r>
              <a:rPr lang="en-US" sz="1600" dirty="0">
                <a:solidFill>
                  <a:schemeClr val="tx1"/>
                </a:solidFill>
                <a:effectLst/>
              </a:rPr>
              <a:t>: It is money paid by a borrower for using the lender's money for a specified period of time.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dirty="0">
                <a:solidFill>
                  <a:schemeClr val="tx1"/>
                </a:solidFill>
                <a:effectLst/>
              </a:rPr>
              <a:t>Denoted by ‘I’.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b="1" dirty="0">
                <a:solidFill>
                  <a:schemeClr val="tx1"/>
                </a:solidFill>
                <a:effectLst/>
              </a:rPr>
              <a:t>PRINCIPAL</a:t>
            </a:r>
            <a:r>
              <a:rPr lang="en-US" sz="1600" dirty="0">
                <a:solidFill>
                  <a:schemeClr val="tx1"/>
                </a:solidFill>
                <a:effectLst/>
              </a:rPr>
              <a:t>: The original sum borrowed. Denoted by P.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b="1" dirty="0">
                <a:solidFill>
                  <a:schemeClr val="tx1"/>
                </a:solidFill>
                <a:effectLst/>
              </a:rPr>
              <a:t>TIME</a:t>
            </a:r>
            <a:r>
              <a:rPr lang="en-US" sz="1600" dirty="0">
                <a:solidFill>
                  <a:schemeClr val="tx1"/>
                </a:solidFill>
                <a:effectLst/>
              </a:rPr>
              <a:t>: The time period for which the money is borrowed. Denoted by n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b="1" dirty="0">
                <a:solidFill>
                  <a:schemeClr val="tx1"/>
                </a:solidFill>
                <a:effectLst/>
              </a:rPr>
              <a:t>RATE OF INTEREST</a:t>
            </a:r>
            <a:r>
              <a:rPr lang="en-US" sz="1600" dirty="0">
                <a:solidFill>
                  <a:schemeClr val="tx1"/>
                </a:solidFill>
                <a:effectLst/>
              </a:rPr>
              <a:t>: The rate at which interest is calculated on the original sum. Denoted by r.</a:t>
            </a:r>
            <a:br>
              <a:rPr lang="en-US" sz="1600" dirty="0">
                <a:solidFill>
                  <a:schemeClr val="tx1"/>
                </a:solidFill>
                <a:effectLst/>
              </a:rPr>
            </a:br>
            <a:r>
              <a:rPr lang="en-US" sz="1600" b="1" dirty="0">
                <a:solidFill>
                  <a:schemeClr val="tx1"/>
                </a:solidFill>
                <a:effectLst/>
              </a:rPr>
              <a:t>AMOUNT</a:t>
            </a:r>
            <a:r>
              <a:rPr lang="en-US" sz="1600" dirty="0">
                <a:solidFill>
                  <a:schemeClr val="tx1"/>
                </a:solidFill>
                <a:effectLst/>
              </a:rPr>
              <a:t>: Sum of Principal plus Interest. Denoted by A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2D66CAB4-7881-4A81-AB70-7CE88407AEB3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41AD7-9FEC-49ED-A300-6775DB4ED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1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1223"/>
            <a:ext cx="1108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20.</a:t>
            </a:r>
            <a:r>
              <a:rPr lang="en-US" sz="2400" dirty="0"/>
              <a:t> The sum that amounts to ₹ 1331 in 1 </a:t>
            </a:r>
            <a:r>
              <a:rPr lang="en-US" sz="2400" dirty="0" err="1"/>
              <a:t>yr</a:t>
            </a:r>
            <a:r>
              <a:rPr lang="en-US" sz="2400" dirty="0"/>
              <a:t> 6months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at 20% per annum CI compounded half -yearly is: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1000		B. ₹ 1100		C. ₹ 1120		D. ₹ 1200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F357B7E7-537F-4B4C-BA95-CEE26CFCE512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92E6D-D76D-4072-B774-82ECA7939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6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1223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21.</a:t>
            </a:r>
            <a:r>
              <a:rPr lang="en-US" sz="2400" dirty="0"/>
              <a:t> Find the compound interest when $1,25,000 is invested for 9 months at 8% per annum, compounded quarterly.</a:t>
            </a:r>
          </a:p>
          <a:p>
            <a:r>
              <a:rPr lang="en-US" sz="2400" dirty="0"/>
              <a:t>A. ₹ 4000		B. ₹ 4200		C. ₹ 7651		D. ₹ 7653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F357B7E7-537F-4B4C-BA95-CEE26CFCE512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B2634-22DE-4EDD-A8C2-902E76240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6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22.</a:t>
            </a:r>
            <a:r>
              <a:rPr lang="en-US" sz="2400" dirty="0"/>
              <a:t> What is the difference between the compound interest on ₹ 5000 for 1.5 years at 4% per annum compounded yearly and half-yearly?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2.04		B. ₹ 3.06		C. ₹ 4.80		D. ₹ 8.30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B137DB38-D4E3-42AD-9FE9-96CCE935E172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6EDF1-06E8-4123-9C02-833B0CD07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81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23.</a:t>
            </a:r>
            <a:r>
              <a:rPr lang="en-US" sz="2400" dirty="0"/>
              <a:t> A bank offers 5% p.a. compound interest calculated on half-yearly basis. A customer deposits ₹ 1600 each on 1</a:t>
            </a:r>
            <a:r>
              <a:rPr lang="en-US" sz="2400" baseline="30000" dirty="0"/>
              <a:t>st</a:t>
            </a:r>
            <a:r>
              <a:rPr lang="en-US" sz="2400" dirty="0"/>
              <a:t> January and 1</a:t>
            </a:r>
            <a:r>
              <a:rPr lang="en-US" sz="2400" baseline="30000" dirty="0"/>
              <a:t>st</a:t>
            </a:r>
            <a:r>
              <a:rPr lang="en-US" sz="2400" dirty="0"/>
              <a:t> July of a year. At the end of the year, the amount he would have gained by way of interest is:</a:t>
            </a:r>
          </a:p>
          <a:p>
            <a:endParaRPr lang="en-US" sz="2400" dirty="0"/>
          </a:p>
          <a:p>
            <a:r>
              <a:rPr lang="en-US" sz="2400" dirty="0"/>
              <a:t>A. ₹ 120		B. ₹ 121		C. ₹ 122		D. ₹ 123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7DB38-D4E3-42AD-9FE9-96CCE935E172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E2A7A-D628-4013-AE8D-FE32E42B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8" y="811223"/>
            <a:ext cx="1108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27.</a:t>
            </a:r>
            <a:r>
              <a:rPr lang="en-US" sz="2400" dirty="0"/>
              <a:t> A sum of money under compound interest doubles itself in 4 years. In how many years will it become 16 times of itself?</a:t>
            </a:r>
          </a:p>
          <a:p>
            <a:pPr lvl="0"/>
            <a:endParaRPr lang="en-US" sz="2400" dirty="0"/>
          </a:p>
          <a:p>
            <a:r>
              <a:rPr lang="en-US" sz="2400" dirty="0"/>
              <a:t>A. 12 years		B. 16 years		C. 8 years		D. None of these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D4994702-0270-48A4-9215-0E516C62CD4A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9EDC5-0E76-4795-9B30-22503BFEA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01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24.</a:t>
            </a:r>
            <a:r>
              <a:rPr lang="en-US" sz="2400" dirty="0"/>
              <a:t> The difference between the interest earned under compound interest, interest being compounded annually and simple interest for two years on the same sum at the same rate of interest is ₹ 25.60. Find the sum if the rate of interest is 8 % p.a. 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2000		B. ₹ 2500		C. ₹ 3200		D. ₹ 4000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8C34FBE4-69EC-494B-93BF-AB77D8BF2021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94877-21E1-40AA-BAA2-5EDE59A2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5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AA2D07-FC91-4351-B50F-7FAE96F3DBEF}"/>
              </a:ext>
            </a:extLst>
          </p:cNvPr>
          <p:cNvSpPr txBox="1"/>
          <p:nvPr/>
        </p:nvSpPr>
        <p:spPr>
          <a:xfrm>
            <a:off x="13733" y="811223"/>
            <a:ext cx="11615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25. The simple interest on a certain sum of money for 3 years at 8 % per annum is half the compound interest on ₹ 8000 for 2 years at 10 % per annum. Find the sum on which simple interest is calculated: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A. ₹ 3500		B. ₹ 3800		C. ₹ 4000		D. ₹ 3600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9524BF-0ACE-46D2-B9A8-7BF4B851E71E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E1C1B-7D1E-4790-A1E4-E3C4031AD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A2D07-FC91-4351-B50F-7FAE96F3DBEF}"/>
              </a:ext>
            </a:extLst>
          </p:cNvPr>
          <p:cNvSpPr txBox="1"/>
          <p:nvPr/>
        </p:nvSpPr>
        <p:spPr>
          <a:xfrm>
            <a:off x="28973" y="811223"/>
            <a:ext cx="11615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26. The compound interest on a sum for 2 years is ₹ 832 and the simple interest on the same sum for the same period is ₹ 800. The difference between the compound and simple interest for 3 years will be ?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A. ₹ 48 		B. ₹ 66.56 		C. ₹ 98.56 		D. None of these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9524BF-0ACE-46D2-B9A8-7BF4B851E71E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833F6-DC0C-436D-B46A-866063BA3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2" y="811223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28.</a:t>
            </a:r>
            <a:r>
              <a:rPr lang="en-US" sz="2400" dirty="0"/>
              <a:t> A person invested a sum of ₹P for 2 years, which is compounded annually at a rate of r% p a. Another person invested the same sum for same period at same rate at simple interest. The difference in their amounts after 2 years is found to be ₹4P. Find the rate of interest at which they have invested their sums?</a:t>
            </a:r>
          </a:p>
          <a:p>
            <a:pPr lvl="0"/>
            <a:endParaRPr lang="en-US" sz="2400" dirty="0"/>
          </a:p>
          <a:p>
            <a:r>
              <a:rPr lang="en-US" sz="2400" dirty="0"/>
              <a:t>A. 100%		B. 150% 		C. 200%		D. None of these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D4994702-0270-48A4-9215-0E516C62CD4A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FD7A1-1BDB-49FF-AE2C-591B22370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31" y="811223"/>
            <a:ext cx="116465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sz="2400" dirty="0"/>
              <a:t>. A person deposited a sum of ₹ 10000 in a bank for a period of n1 years at a rate of 20% p.a. compounded annually. The same person deposited a sum of ₹ 11520 in other bank for a period of n2 years at a rate of 25% p.a. simple interest. The amounts received from the two banks are equal and the total amount is ₹ 34560. Find n1 and n2?</a:t>
            </a:r>
          </a:p>
          <a:p>
            <a:pPr lvl="0"/>
            <a:endParaRPr lang="en-US" sz="2400" dirty="0"/>
          </a:p>
          <a:p>
            <a:r>
              <a:rPr lang="en-US" sz="2400" dirty="0"/>
              <a:t>A. n1=3, n2= 2	B. n1= 2, n2= 2	C. n1= 1, n2= 3	D. Can’t be determined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D4994702-0270-48A4-9215-0E516C62CD4A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67109-05ED-43FE-B1F0-5FA2707E3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3596" y="1153658"/>
            <a:ext cx="11229474" cy="4527475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Interest </a:t>
            </a: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(S.I.) is the method of calculating the interest amount for a particular principal amount of money at some rate of interest. </a:t>
            </a:r>
            <a:b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" name="Picture 4" descr="Simple Interest and Compound Interest Tricks - BankExamsToday">
            <a:extLst>
              <a:ext uri="{FF2B5EF4-FFF2-40B4-BE49-F238E27FC236}">
                <a16:creationId xmlns:a16="http://schemas.microsoft.com/office/drawing/2014/main" id="{E377D3C3-B214-4162-A97E-7F2608A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564" y="2743200"/>
            <a:ext cx="3810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4FA893-BEAE-4595-AE49-2F8215027735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AC8D-3DA8-4FFC-8879-BD18A53A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9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1223"/>
            <a:ext cx="116465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400" dirty="0"/>
              <a:t>. A man borrowed ₹80000 at the rate of 10% p.a. , interest being compounded annually. How much amount should he have repaid at the end of the first year, if by repaying ₹55000 at the end of the second year he can clear the loan?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38000		B. ₹ 33000	 	C. ₹ 45000		D. ₹ 50000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D4994702-0270-48A4-9215-0E516C62CD4A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DA29E-8B75-4167-A051-56CA4EC7A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D4994702-0270-48A4-9215-0E516C62CD4A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11223"/>
            <a:ext cx="116465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sz="2400" dirty="0"/>
              <a:t>. Ramesh takes a loan of ₹ 20000 from Karan at a simple interest of 20%. He agrees to clear the loan, along with the interest, in four equal installments, each at the end of one year, for four years. But, Karan puts forward a condition that he will continue to calculate the interest on the original amount </a:t>
            </a:r>
            <a:r>
              <a:rPr lang="en-US" sz="2400" dirty="0" err="1"/>
              <a:t>lended</a:t>
            </a:r>
            <a:r>
              <a:rPr lang="en-US" sz="2400" dirty="0"/>
              <a:t> till </a:t>
            </a:r>
            <a:r>
              <a:rPr lang="en-US" sz="2400" dirty="0" err="1"/>
              <a:t>Ramesh</a:t>
            </a:r>
            <a:r>
              <a:rPr lang="en-US" sz="2400" dirty="0"/>
              <a:t> completely pays off his loan. What is the value of each installment?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9000		B. ₹ 9500	 	C. ₹ 10000		D. None of these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07C77-EA6E-4A13-AA4E-5A5DA1ED1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D4994702-0270-48A4-9215-0E516C62CD4A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11223"/>
            <a:ext cx="116465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2400" dirty="0"/>
              <a:t>. A sum of ₹ 13360 was borrowed at 8 </a:t>
            </a:r>
            <a:r>
              <a:rPr lang="en-US" sz="2400" baseline="30000" dirty="0"/>
              <a:t>3</a:t>
            </a:r>
            <a:r>
              <a:rPr lang="en-US" sz="2400" dirty="0"/>
              <a:t>/</a:t>
            </a:r>
            <a:r>
              <a:rPr lang="en-US" sz="2400" baseline="-25000" dirty="0"/>
              <a:t>4</a:t>
            </a:r>
            <a:r>
              <a:rPr lang="en-US" sz="2400" dirty="0"/>
              <a:t>% per annum compound interest and paid back in two years in two equal installments. What was the amount of each installment?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7500		B. ₹ 5769	 	C. ₹ 7569		D. ₹ 7009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7577A-3702-4177-9685-EE3A06ACE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2195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33. What will be compounded amount?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 I. ₹ 200 was borrowed for 192 months at 6% compounded annually.</a:t>
            </a:r>
          </a:p>
          <a:p>
            <a:r>
              <a:rPr lang="en-US" sz="2400" dirty="0"/>
              <a:t>II. ₹ 200 was borrowed for 16 years at 6%.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994702-0270-48A4-9215-0E516C62CD4A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17541"/>
            <a:ext cx="110308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sz="2400" dirty="0"/>
              <a:t>I alone sufficient while II alone not sufficient to answer		</a:t>
            </a:r>
          </a:p>
          <a:p>
            <a:pPr marL="342900" indent="-342900">
              <a:buAutoNum type="alphaUcPeriod"/>
            </a:pPr>
            <a:r>
              <a:rPr lang="en-US" sz="2400" dirty="0"/>
              <a:t>II alone sufficient while I alone not sufficient to answer		</a:t>
            </a:r>
          </a:p>
          <a:p>
            <a:pPr marL="342900" indent="-342900">
              <a:buAutoNum type="alphaUcPeriod"/>
            </a:pPr>
            <a:r>
              <a:rPr lang="en-US" sz="2400" dirty="0"/>
              <a:t>Either I or II alone sufficient to answer		</a:t>
            </a:r>
          </a:p>
          <a:p>
            <a:pPr marL="342900" indent="-342900">
              <a:buAutoNum type="alphaUcPeriod"/>
            </a:pPr>
            <a:r>
              <a:rPr lang="en-US" sz="2400" dirty="0"/>
              <a:t>Both I and II are not sufficient to answer</a:t>
            </a:r>
          </a:p>
          <a:p>
            <a:pPr marL="342900" indent="-342900">
              <a:buAutoNum type="alphaUcPeriod"/>
            </a:pPr>
            <a:r>
              <a:rPr lang="en-US" sz="2400" dirty="0"/>
              <a:t>Both I and II are necessary to answer</a:t>
            </a:r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9139B-B92C-4264-86A8-6220E2C2E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1223"/>
            <a:ext cx="112195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34. An amount of money was lent for 3 years. What will be the difference between the simple and the compound interest on it at the same rate 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I.  The rate of interest was 8 </a:t>
            </a:r>
            <a:r>
              <a:rPr lang="en-US" sz="2400" dirty="0" err="1"/>
              <a:t>p.c.p.a</a:t>
            </a:r>
            <a:r>
              <a:rPr lang="en-US" sz="2400" dirty="0"/>
              <a:t>.</a:t>
            </a:r>
          </a:p>
          <a:p>
            <a:r>
              <a:rPr lang="en-US" sz="2400" dirty="0"/>
              <a:t>II. The total amount of simple interest was ₹ 1200.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994702-0270-48A4-9215-0E516C62CD4A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925244"/>
            <a:ext cx="110308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sz="2400" dirty="0"/>
              <a:t>I alone sufficient while II alone not sufficient to answer		</a:t>
            </a:r>
          </a:p>
          <a:p>
            <a:pPr marL="342900" indent="-342900">
              <a:buAutoNum type="alphaUcPeriod"/>
            </a:pPr>
            <a:r>
              <a:rPr lang="en-US" sz="2400" dirty="0"/>
              <a:t>II alone sufficient while I alone not sufficient to answer		</a:t>
            </a:r>
          </a:p>
          <a:p>
            <a:pPr marL="342900" indent="-342900">
              <a:buAutoNum type="alphaUcPeriod"/>
            </a:pPr>
            <a:r>
              <a:rPr lang="en-US" sz="2400" dirty="0"/>
              <a:t>Either I or II alone sufficient to answer		</a:t>
            </a:r>
          </a:p>
          <a:p>
            <a:pPr marL="342900" indent="-342900">
              <a:buAutoNum type="alphaUcPeriod"/>
            </a:pPr>
            <a:r>
              <a:rPr lang="en-US" sz="2400" dirty="0"/>
              <a:t>Both I and II are not sufficient to answer</a:t>
            </a:r>
          </a:p>
          <a:p>
            <a:pPr marL="342900" indent="-342900">
              <a:buAutoNum type="alphaUcPeriod"/>
            </a:pPr>
            <a:r>
              <a:rPr lang="en-US" sz="2400" dirty="0"/>
              <a:t>Both I and II are necessary to answer</a:t>
            </a:r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23DAB-F7FB-4E2E-B346-7DB649C3E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2" y="811223"/>
            <a:ext cx="112195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35. What will be the compound interest earned on an amount of ₹ 5000 in 2 years?</a:t>
            </a:r>
          </a:p>
          <a:p>
            <a:endParaRPr lang="en-US" sz="2400" dirty="0"/>
          </a:p>
          <a:p>
            <a:r>
              <a:rPr lang="en-US" sz="2400" dirty="0"/>
              <a:t>I. The simple interest on the same amount at the same rate of interest in 5 years is ₹ 2000.</a:t>
            </a:r>
          </a:p>
          <a:p>
            <a:r>
              <a:rPr lang="en-US" sz="2400" dirty="0"/>
              <a:t>II. The compound interest and the simple interest earned in one year is the same.</a:t>
            </a:r>
          </a:p>
          <a:p>
            <a:r>
              <a:rPr lang="en-US" sz="2400" dirty="0"/>
              <a:t>III. The amount become more than double on compound interest in 10 years.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994702-0270-48A4-9215-0E516C62CD4A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301890"/>
            <a:ext cx="110308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sz="2400" dirty="0"/>
              <a:t>I only		</a:t>
            </a:r>
          </a:p>
          <a:p>
            <a:pPr marL="342900" indent="-342900">
              <a:buAutoNum type="alphaUcPeriod"/>
            </a:pPr>
            <a:r>
              <a:rPr lang="en-US" sz="2400" dirty="0"/>
              <a:t>I and II only		</a:t>
            </a:r>
          </a:p>
          <a:p>
            <a:pPr marL="342900" indent="-342900">
              <a:buAutoNum type="alphaUcPeriod"/>
            </a:pPr>
            <a:r>
              <a:rPr lang="en-US" sz="2400" dirty="0"/>
              <a:t>II and III only		</a:t>
            </a:r>
          </a:p>
          <a:p>
            <a:pPr marL="342900" indent="-342900">
              <a:buAutoNum type="alphaUcPeriod"/>
            </a:pPr>
            <a:r>
              <a:rPr lang="en-US" sz="2400" dirty="0"/>
              <a:t>I and III only</a:t>
            </a:r>
          </a:p>
          <a:p>
            <a:pPr marL="342900" indent="-342900">
              <a:buAutoNum type="alphaUcPeriod"/>
            </a:pPr>
            <a:r>
              <a:rPr lang="en-US" sz="2400" dirty="0"/>
              <a:t>None of these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3C9B1-6C6A-4C11-981A-0C172453E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258" y="811223"/>
            <a:ext cx="112195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36. Mr. Gupta borrowed a sum of money on compound interest. What will be the amount to be repaid if he is repaying the entire amount at the end of 2 years?</a:t>
            </a:r>
          </a:p>
          <a:p>
            <a:endParaRPr lang="en-US" sz="2400" dirty="0"/>
          </a:p>
          <a:p>
            <a:r>
              <a:rPr lang="en-US" sz="2400" dirty="0"/>
              <a:t>I. The rate of interest is 5 </a:t>
            </a:r>
            <a:r>
              <a:rPr lang="en-US" sz="2400" dirty="0" err="1"/>
              <a:t>p.c.p.a</a:t>
            </a:r>
            <a:r>
              <a:rPr lang="en-US" sz="2400" dirty="0"/>
              <a:t>.</a:t>
            </a:r>
          </a:p>
          <a:p>
            <a:r>
              <a:rPr lang="en-US" sz="2400" dirty="0"/>
              <a:t>II. Simple interest fetched on the same amount in one year is ₹ 600.</a:t>
            </a:r>
          </a:p>
          <a:p>
            <a:r>
              <a:rPr lang="en-US" sz="2400" dirty="0"/>
              <a:t>III. The amount borrowed is 10 times the simple interest in 2 years.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994702-0270-48A4-9215-0E516C62CD4A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-7259" y="3285924"/>
            <a:ext cx="110308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sz="2400" dirty="0"/>
              <a:t>I only		</a:t>
            </a:r>
          </a:p>
          <a:p>
            <a:pPr marL="342900" indent="-342900">
              <a:buAutoNum type="alphaUcPeriod"/>
            </a:pPr>
            <a:r>
              <a:rPr lang="en-US" sz="2400" dirty="0"/>
              <a:t>III only 		</a:t>
            </a:r>
          </a:p>
          <a:p>
            <a:pPr marL="342900" indent="-342900">
              <a:buAutoNum type="alphaUcPeriod"/>
            </a:pPr>
            <a:r>
              <a:rPr lang="en-US" sz="2400" dirty="0"/>
              <a:t>I or II only</a:t>
            </a:r>
          </a:p>
          <a:p>
            <a:pPr marL="342900" indent="-342900">
              <a:buAutoNum type="alphaUcPeriod"/>
            </a:pPr>
            <a:r>
              <a:rPr lang="en-US" sz="2400" dirty="0"/>
              <a:t>II and Either I or III only</a:t>
            </a:r>
          </a:p>
          <a:p>
            <a:pPr marL="342900" indent="-342900">
              <a:buAutoNum type="alphaUcPeriod"/>
            </a:pPr>
            <a:r>
              <a:rPr lang="en-US" sz="2400" dirty="0"/>
              <a:t>All I, II and III are required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8B69C-EE58-40DB-AAF6-14BBEF1AC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1223"/>
            <a:ext cx="112195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37. What is the compound interest earned at the end of 3 years?</a:t>
            </a:r>
          </a:p>
          <a:p>
            <a:endParaRPr lang="en-US" sz="2400" dirty="0"/>
          </a:p>
          <a:p>
            <a:r>
              <a:rPr lang="en-US" sz="2400" dirty="0"/>
              <a:t>I. Simple interest earned on that amount at the same rate and for the same period is ₹ 4500.</a:t>
            </a:r>
          </a:p>
          <a:p>
            <a:r>
              <a:rPr lang="en-US" sz="2400" dirty="0"/>
              <a:t>II. The rate of interest is 10 </a:t>
            </a:r>
            <a:r>
              <a:rPr lang="en-US" sz="2400" dirty="0" err="1"/>
              <a:t>p.c.p.a</a:t>
            </a:r>
            <a:r>
              <a:rPr lang="en-US" sz="2400" dirty="0"/>
              <a:t>.</a:t>
            </a:r>
          </a:p>
          <a:p>
            <a:r>
              <a:rPr lang="en-US" sz="2400" dirty="0"/>
              <a:t>III. Compound interest for 3 years is more than the simple interest for that period by ₹ 465.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994702-0270-48A4-9215-0E516C62CD4A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-4356" y="3629854"/>
            <a:ext cx="110308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sz="2400" dirty="0"/>
              <a:t>I and II only</a:t>
            </a:r>
          </a:p>
          <a:p>
            <a:pPr marL="342900" indent="-342900">
              <a:buAutoNum type="alphaUcPeriod"/>
            </a:pPr>
            <a:r>
              <a:rPr lang="en-US" sz="2400" dirty="0"/>
              <a:t>II and III only</a:t>
            </a:r>
          </a:p>
          <a:p>
            <a:pPr marL="342900" indent="-342900">
              <a:buAutoNum type="alphaUcPeriod"/>
            </a:pPr>
            <a:r>
              <a:rPr lang="en-US" sz="2400" dirty="0"/>
              <a:t>I and III only</a:t>
            </a:r>
          </a:p>
          <a:p>
            <a:pPr marL="342900" indent="-342900">
              <a:buAutoNum type="alphaUcPeriod"/>
            </a:pPr>
            <a:r>
              <a:rPr lang="en-US" sz="2400" dirty="0"/>
              <a:t>I and Either II or III only</a:t>
            </a:r>
          </a:p>
          <a:p>
            <a:pPr marL="342900" indent="-342900">
              <a:buAutoNum type="alphaUcPeriod"/>
            </a:pPr>
            <a:r>
              <a:rPr lang="en-US" sz="2400" dirty="0"/>
              <a:t>Any two of the three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344CA-9B30-4BCE-ACCA-02123DF2B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28E76-4F30-4ED5-BF06-F2FC469C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6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1. Find the simple interest earned on ₹ 20,000 for 2 years at 10 % p. a?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4500		B. ₹ 2000		C. ₹ 4000		D. ₹ 6000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78C96-C1DF-434F-BC4D-04B0B040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3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2. Find the simple interest earned on ₹ 20,000 for 2 years 6 months at 10 % p. a?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4500		B. ₹ 2000		C. ₹ 5,000		D. ₹ 6000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958E7-EFBC-4398-B716-656A26E70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0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400" dirty="0"/>
              <a:t> The interest for the 3</a:t>
            </a:r>
            <a:r>
              <a:rPr lang="en-US" sz="2400" baseline="30000" dirty="0"/>
              <a:t>rd</a:t>
            </a:r>
            <a:r>
              <a:rPr lang="en-US" sz="2400" dirty="0"/>
              <a:t> year on a certain sum at a certain rate of simple interest is ₹ 3,000. Find the sum of the interests accrued on it the 6</a:t>
            </a:r>
            <a:r>
              <a:rPr lang="en-US" sz="2400" baseline="30000" dirty="0"/>
              <a:t>th</a:t>
            </a:r>
            <a:r>
              <a:rPr lang="en-US" sz="2400" dirty="0"/>
              <a:t>, 7</a:t>
            </a:r>
            <a:r>
              <a:rPr lang="en-US" sz="2400" baseline="30000" dirty="0"/>
              <a:t>th</a:t>
            </a:r>
            <a:r>
              <a:rPr lang="en-US" sz="2400" dirty="0"/>
              <a:t> and 8</a:t>
            </a:r>
            <a:r>
              <a:rPr lang="en-US" sz="2400" baseline="30000" dirty="0"/>
              <a:t>th</a:t>
            </a:r>
            <a:r>
              <a:rPr lang="en-US" sz="2400" dirty="0"/>
              <a:t> years?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6,000		B. ₹ 9,000		C. ₹ 4,500		D. ₹ 12,000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D71FA64C-D62F-45CD-B892-EE98B9D65ADF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EC284-186E-466E-9E96-6F4382A00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3688" y="811223"/>
            <a:ext cx="1108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400" dirty="0"/>
              <a:t> What would a sum of ₹ 8,800 amount to in 16 years at a simple interest rate of 12 % every year?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14,440		B. ₹ 18,846		C. ₹ 25,696		D. ₹ 32,322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9AB6364-5744-45A5-B5FD-F09EB25C8ED8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C8F77-C2EC-45E7-958B-9BF75CE3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8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11223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sz="2400" dirty="0"/>
              <a:t> Ashok has to deposit a total of ₹ 18,000 in two savings schemes of a bank, of which the first one yields a simple interest of 6 % </a:t>
            </a:r>
            <a:r>
              <a:rPr lang="en-US" sz="2400" dirty="0" err="1"/>
              <a:t>p.a</a:t>
            </a:r>
            <a:r>
              <a:rPr lang="en-US" sz="2400" dirty="0"/>
              <a:t> and the second one yields 8 % p.a. simple interest. How much should Ashok deposit in the first scheme so that the total amount deposited earns interest at a rate of 7.6 % </a:t>
            </a:r>
            <a:r>
              <a:rPr lang="en-US" sz="2400" dirty="0" err="1"/>
              <a:t>p.a</a:t>
            </a:r>
            <a:r>
              <a:rPr lang="en-US" sz="2400" dirty="0"/>
              <a:t>?</a:t>
            </a:r>
          </a:p>
          <a:p>
            <a:pPr lvl="0"/>
            <a:endParaRPr lang="en-US" sz="2400" dirty="0"/>
          </a:p>
          <a:p>
            <a:r>
              <a:rPr lang="en-US" sz="2400" dirty="0"/>
              <a:t>A. ₹ 4400			B. ₹ 3600		C. ₹ 7200		D. ₹ 5600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606628F8-14FF-4989-9330-DDC08A39E133}"/>
              </a:ext>
            </a:extLst>
          </p:cNvPr>
          <p:cNvSpPr/>
          <p:nvPr/>
        </p:nvSpPr>
        <p:spPr>
          <a:xfrm>
            <a:off x="2243890" y="430223"/>
            <a:ext cx="6934200" cy="381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AND COMPOUND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13949-D797-4FBB-9898-396B02E09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2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2052</TotalTime>
  <Words>3531</Words>
  <Application>Microsoft Office PowerPoint</Application>
  <PresentationFormat>Widescreen</PresentationFormat>
  <Paragraphs>353</Paragraphs>
  <Slides>48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</vt:lpstr>
      <vt:lpstr>Calibri</vt:lpstr>
      <vt:lpstr>Century Gothic</vt:lpstr>
      <vt:lpstr>Courier New</vt:lpstr>
      <vt:lpstr>Open Sans</vt:lpstr>
      <vt:lpstr>Palatino Linotype</vt:lpstr>
      <vt:lpstr>Times New Roman</vt:lpstr>
      <vt:lpstr>Executive</vt:lpstr>
      <vt:lpstr>SIMPLE AND COMPOUND INTEREST</vt:lpstr>
      <vt:lpstr>PowerPoint Presentation</vt:lpstr>
      <vt:lpstr>INTEREST: It is money paid by a borrower for using the lender's money for a specified period of time. Denoted by ‘I’. PRINCIPAL: The original sum borrowed. Denoted by P. TIME: The time period for which the money is borrowed. Denoted by n RATE OF INTEREST: The rate at which interest is calculated on the original sum. Denoted by r. AMOUNT: Sum of Principal plus Interest. Denoted by A</vt:lpstr>
      <vt:lpstr>Simple Interest (S.I.) is the method of calculating the interest amount for a particular principal amount of money at some rate of interest. 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Compound interest is based on the principal amount and the interest that accumulates on it in every period.  CI = A - 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Vishal Garg</cp:lastModifiedBy>
  <cp:revision>410</cp:revision>
  <dcterms:created xsi:type="dcterms:W3CDTF">2017-07-13T07:57:18Z</dcterms:created>
  <dcterms:modified xsi:type="dcterms:W3CDTF">2021-08-12T06:26:22Z</dcterms:modified>
</cp:coreProperties>
</file>