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36" r:id="rId17"/>
    <p:sldId id="290" r:id="rId18"/>
    <p:sldId id="337" r:id="rId19"/>
    <p:sldId id="338" r:id="rId20"/>
    <p:sldId id="339" r:id="rId21"/>
    <p:sldId id="340" r:id="rId22"/>
    <p:sldId id="341" r:id="rId23"/>
    <p:sldId id="342" r:id="rId24"/>
    <p:sldId id="343" r:id="rId25"/>
    <p:sldId id="347" r:id="rId26"/>
    <p:sldId id="348" r:id="rId27"/>
    <p:sldId id="349" r:id="rId28"/>
    <p:sldId id="350" r:id="rId29"/>
    <p:sldId id="344" r:id="rId30"/>
    <p:sldId id="274" r:id="rId31"/>
    <p:sldId id="345" r:id="rId32"/>
    <p:sldId id="275" r:id="rId33"/>
    <p:sldId id="312" r:id="rId34"/>
    <p:sldId id="313" r:id="rId35"/>
    <p:sldId id="314" r:id="rId36"/>
    <p:sldId id="315" r:id="rId37"/>
    <p:sldId id="316" r:id="rId38"/>
    <p:sldId id="317" r:id="rId39"/>
    <p:sldId id="318" r:id="rId40"/>
    <p:sldId id="319" r:id="rId41"/>
    <p:sldId id="346" r:id="rId42"/>
    <p:sldId id="351" r:id="rId43"/>
    <p:sldId id="352" r:id="rId44"/>
    <p:sldId id="353" r:id="rId45"/>
    <p:sldId id="354" r:id="rId46"/>
    <p:sldId id="355" r:id="rId47"/>
    <p:sldId id="356" r:id="rId48"/>
    <p:sldId id="357" r:id="rId49"/>
    <p:sldId id="358" r:id="rId50"/>
    <p:sldId id="320" r:id="rId51"/>
    <p:sldId id="321" r:id="rId52"/>
    <p:sldId id="322" r:id="rId53"/>
    <p:sldId id="323" r:id="rId54"/>
    <p:sldId id="325" r:id="rId55"/>
    <p:sldId id="326" r:id="rId56"/>
    <p:sldId id="327" r:id="rId57"/>
    <p:sldId id="328" r:id="rId58"/>
    <p:sldId id="329" r:id="rId59"/>
    <p:sldId id="330" r:id="rId60"/>
    <p:sldId id="331" r:id="rId61"/>
    <p:sldId id="332" r:id="rId62"/>
    <p:sldId id="333" r:id="rId63"/>
    <p:sldId id="334" r:id="rId64"/>
    <p:sldId id="335" r:id="rId65"/>
    <p:sldId id="291" r:id="rId66"/>
    <p:sldId id="309" r:id="rId67"/>
  </p:sldIdLst>
  <p:sldSz cx="12192000" cy="6858000"/>
  <p:notesSz cx="6858000" cy="9144000"/>
  <p:embeddedFontLst>
    <p:embeddedFont>
      <p:font typeface="Calibri" pitchFamily="34" charset="0"/>
      <p:regular r:id="rId69"/>
      <p:bold r:id="rId70"/>
      <p:italic r:id="rId71"/>
      <p:boldItalic r:id="rId72"/>
    </p:embeddedFont>
    <p:embeddedFont>
      <p:font typeface="Open Sans"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6" roundtripDataSignature="AMtx7mjqSLmM1YQYifyADxu8vgGnXt9Bk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90"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3"/>
        <p:cNvGrpSpPr/>
        <p:nvPr/>
      </p:nvGrpSpPr>
      <p:grpSpPr>
        <a:xfrm>
          <a:off x="0" y="0"/>
          <a:ext cx="0" cy="0"/>
          <a:chOff x="0" y="0"/>
          <a:chExt cx="0" cy="0"/>
        </a:xfrm>
      </p:grpSpPr>
      <p:sp>
        <p:nvSpPr>
          <p:cNvPr id="24" name="Google Shape;24;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 name="Google Shape;26;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6"/>
          <p:cNvSpPr>
            <a:spLocks noGrp="1"/>
          </p:cNvSpPr>
          <p:nvPr>
            <p:ph type="pic" idx="2"/>
          </p:nvPr>
        </p:nvSpPr>
        <p:spPr>
          <a:xfrm>
            <a:off x="5183188" y="987425"/>
            <a:ext cx="6172200" cy="4873625"/>
          </a:xfrm>
          <a:prstGeom prst="rect">
            <a:avLst/>
          </a:prstGeom>
          <a:noFill/>
          <a:ln>
            <a:noFill/>
          </a:ln>
        </p:spPr>
      </p:sp>
      <p:sp>
        <p:nvSpPr>
          <p:cNvPr id="64" name="Google Shape;64;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discrete.openmathbooks.org/pdfs/dmoi-tablet.pdf"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8" Type="http://schemas.openxmlformats.org/officeDocument/2006/relationships/hyperlink" Target="https://www.youtube.com/watch?v=wGLTV8MgLlA&amp;list=PLU6SqdYcYsfJ27O0dvuMwafS3X8CecqUg" TargetMode="External"/><Relationship Id="rId3" Type="http://schemas.openxmlformats.org/officeDocument/2006/relationships/hyperlink" Target="http://discrete.openmathbooks.org/pdfs/dmoi-tablet.pdf" TargetMode="External"/><Relationship Id="rId7" Type="http://schemas.openxmlformats.org/officeDocument/2006/relationships/hyperlink" Target="https://www.slideserve.com/fisk/discrete-mathematics-set-operations-and-identities-powerpoint-ppt-presentation" TargetMode="External"/><Relationship Id="rId2" Type="http://schemas.openxmlformats.org/officeDocument/2006/relationships/hyperlink" Target="https://www.science4all.org/article/duality-in-linear-programming/" TargetMode="External"/><Relationship Id="rId1" Type="http://schemas.openxmlformats.org/officeDocument/2006/relationships/slideLayout" Target="../slideLayouts/slideLayout2.xml"/><Relationship Id="rId6" Type="http://schemas.openxmlformats.org/officeDocument/2006/relationships/hyperlink" Target="https://www.slideserve.com/heman/discrete-mathematics-sets" TargetMode="External"/><Relationship Id="rId5" Type="http://schemas.openxmlformats.org/officeDocument/2006/relationships/hyperlink" Target="https://www.javatpoint.com/principle-of-duality-in-discrete-mathematics" TargetMode="External"/><Relationship Id="rId10" Type="http://schemas.openxmlformats.org/officeDocument/2006/relationships/image" Target="../media/image2.png"/><Relationship Id="rId4" Type="http://schemas.openxmlformats.org/officeDocument/2006/relationships/hyperlink" Target="https://www.javatpoint.com/algebra-of-sets" TargetMode="External"/><Relationship Id="rId9" Type="http://schemas.openxmlformats.org/officeDocument/2006/relationships/hyperlink" Target="https://www.youtube.com/watch?v=RW42KXPaw_A&amp;list=PLmXKhU9FNesRORH5XXsErmamVvUT_zbG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2"/>
            <a:ext cx="9144000" cy="3983037"/>
          </a:xfrm>
          <a:prstGeom prst="rect">
            <a:avLst/>
          </a:prstGeom>
          <a:noFill/>
          <a:ln>
            <a:noFill/>
          </a:ln>
        </p:spPr>
        <p:txBody>
          <a:bodyPr spcFirstLastPara="1" wrap="square" lIns="91425" tIns="45700" rIns="91425" bIns="45700" anchor="b" anchorCtr="0">
            <a:normAutofit fontScale="90000"/>
          </a:bodyPr>
          <a:lstStyle/>
          <a:p>
            <a:r>
              <a:rPr lang="en-US" sz="3200" b="1" dirty="0">
                <a:latin typeface="Times New Roman"/>
                <a:ea typeface="Times New Roman"/>
                <a:cs typeface="Times New Roman"/>
                <a:sym typeface="Times New Roman"/>
              </a:rPr>
              <a:t>UNIVERSITY INSTITUTE OF ENGINEERING </a:t>
            </a:r>
            <a:br>
              <a:rPr lang="en-US" sz="3200" b="1" dirty="0">
                <a:latin typeface="Times New Roman"/>
                <a:ea typeface="Times New Roman"/>
                <a:cs typeface="Times New Roman"/>
                <a:sym typeface="Times New Roman"/>
              </a:rPr>
            </a:br>
            <a:r>
              <a:rPr lang="en-US" sz="3200" b="1">
                <a:latin typeface="Times New Roman"/>
                <a:ea typeface="Times New Roman"/>
                <a:cs typeface="Times New Roman"/>
                <a:sym typeface="Times New Roman"/>
              </a:rPr>
              <a:t>CHANDIGARH </a:t>
            </a:r>
            <a:r>
              <a:rPr lang="en-US" sz="3200" b="1" smtClean="0">
                <a:latin typeface="Times New Roman"/>
                <a:ea typeface="Times New Roman"/>
                <a:cs typeface="Times New Roman"/>
                <a:sym typeface="Times New Roman"/>
              </a:rPr>
              <a:t>UNIVERSITY</a:t>
            </a:r>
            <a:br>
              <a:rPr lang="en-US" sz="3200" b="1" smtClean="0">
                <a:latin typeface="Times New Roman"/>
                <a:ea typeface="Times New Roman"/>
                <a:cs typeface="Times New Roman"/>
                <a:sym typeface="Times New Roman"/>
              </a:rPr>
            </a:br>
            <a:r>
              <a:rPr lang="en-US" sz="3200" b="1" dirty="0" smtClean="0">
                <a:latin typeface="Times New Roman"/>
                <a:ea typeface="Times New Roman"/>
                <a:cs typeface="Times New Roman"/>
                <a:sym typeface="Times New Roman"/>
              </a:rPr>
              <a:t/>
            </a:r>
            <a:br>
              <a:rPr lang="en-US" sz="3200" b="1" dirty="0" smtClean="0">
                <a:latin typeface="Times New Roman"/>
                <a:ea typeface="Times New Roman"/>
                <a:cs typeface="Times New Roman"/>
                <a:sym typeface="Times New Roman"/>
              </a:rPr>
            </a:br>
            <a:r>
              <a:rPr lang="en-US" sz="3200" dirty="0" smtClean="0"/>
              <a:t>Bachelor of  Engineering  </a:t>
            </a:r>
            <a:br>
              <a:rPr lang="en-US" sz="3200" dirty="0" smtClean="0"/>
            </a:br>
            <a:r>
              <a:rPr lang="en-US" sz="3200" dirty="0" smtClean="0"/>
              <a:t>Subject Name: Discrete Structure</a:t>
            </a:r>
            <a:br>
              <a:rPr lang="en-US" sz="3200" dirty="0" smtClean="0"/>
            </a:br>
            <a:r>
              <a:rPr lang="en-US" sz="3200" dirty="0" smtClean="0"/>
              <a:t>Subject Code: CST-352</a:t>
            </a:r>
            <a:br>
              <a:rPr lang="en-US" sz="3200" dirty="0" smtClean="0"/>
            </a:br>
            <a:r>
              <a:rPr lang="en-US" sz="3200" dirty="0" smtClean="0"/>
              <a:t/>
            </a:r>
            <a:br>
              <a:rPr lang="en-US" sz="3200" dirty="0" smtClean="0"/>
            </a:br>
            <a:r>
              <a:rPr lang="en-US" sz="3200" b="1" dirty="0" smtClean="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
            </a:r>
            <a:br>
              <a:rPr lang="en-US" sz="32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
            </a:r>
            <a:br>
              <a:rPr lang="en-US" sz="32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Introduction to Set Theory</a:t>
            </a:r>
            <a:endParaRPr dirty="0"/>
          </a:p>
        </p:txBody>
      </p:sp>
      <p:pic>
        <p:nvPicPr>
          <p:cNvPr id="85" name="Google Shape;85;p1"/>
          <p:cNvPicPr preferRelativeResize="0"/>
          <p:nvPr/>
        </p:nvPicPr>
        <p:blipFill rotWithShape="1">
          <a:blip r:embed="rId3">
            <a:alphaModFix/>
          </a:blip>
          <a:srcRect/>
          <a:stretch/>
        </p:blipFill>
        <p:spPr>
          <a:xfrm>
            <a:off x="0" y="-9628"/>
            <a:ext cx="3163860" cy="11223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Set Builder Form</a:t>
            </a:r>
            <a:endParaRPr/>
          </a:p>
        </p:txBody>
      </p:sp>
      <p:sp>
        <p:nvSpPr>
          <p:cNvPr id="147" name="Google Shape;14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262626"/>
              </a:buClr>
              <a:buSzPct val="100000"/>
              <a:buChar char="•"/>
            </a:pPr>
            <a:r>
              <a:rPr lang="en-US" b="0" i="0">
                <a:solidFill>
                  <a:srgbClr val="262626"/>
                </a:solidFill>
                <a:latin typeface="Times New Roman"/>
                <a:ea typeface="Times New Roman"/>
                <a:cs typeface="Times New Roman"/>
                <a:sym typeface="Times New Roman"/>
              </a:rPr>
              <a:t>The set is defined by specifying a property that elements of the set have in common. </a:t>
            </a:r>
            <a:endParaRPr/>
          </a:p>
          <a:p>
            <a:pPr marL="228600" lvl="0" indent="-228600" algn="just" rtl="0">
              <a:lnSpc>
                <a:spcPct val="90000"/>
              </a:lnSpc>
              <a:spcBef>
                <a:spcPts val="1000"/>
              </a:spcBef>
              <a:spcAft>
                <a:spcPts val="0"/>
              </a:spcAft>
              <a:buClr>
                <a:srgbClr val="262626"/>
              </a:buClr>
              <a:buSzPct val="100000"/>
              <a:buChar char="•"/>
            </a:pPr>
            <a:r>
              <a:rPr lang="en-US" b="0" i="0">
                <a:solidFill>
                  <a:srgbClr val="262626"/>
                </a:solidFill>
                <a:latin typeface="Times New Roman"/>
                <a:ea typeface="Times New Roman"/>
                <a:cs typeface="Times New Roman"/>
                <a:sym typeface="Times New Roman"/>
              </a:rPr>
              <a:t>Set builder notation has the general form {variable | descriptive statement}. </a:t>
            </a:r>
            <a:endParaRPr/>
          </a:p>
          <a:p>
            <a:pPr marL="228600" lvl="0" indent="-228600" algn="just" rtl="0">
              <a:lnSpc>
                <a:spcPct val="90000"/>
              </a:lnSpc>
              <a:spcBef>
                <a:spcPts val="1000"/>
              </a:spcBef>
              <a:spcAft>
                <a:spcPts val="0"/>
              </a:spcAft>
              <a:buClr>
                <a:srgbClr val="262626"/>
              </a:buClr>
              <a:buSzPct val="100000"/>
              <a:buChar char="•"/>
            </a:pPr>
            <a:r>
              <a:rPr lang="en-US" b="0" i="0">
                <a:solidFill>
                  <a:srgbClr val="262626"/>
                </a:solidFill>
                <a:latin typeface="Times New Roman"/>
                <a:ea typeface="Times New Roman"/>
                <a:cs typeface="Times New Roman"/>
                <a:sym typeface="Times New Roman"/>
              </a:rPr>
              <a:t>The vertical bar (in set builder notation) is always read as “such that”. </a:t>
            </a:r>
            <a:endParaRPr/>
          </a:p>
          <a:p>
            <a:pPr marL="228600" lvl="0" indent="-228600" algn="just" rtl="0">
              <a:lnSpc>
                <a:spcPct val="90000"/>
              </a:lnSpc>
              <a:spcBef>
                <a:spcPts val="1000"/>
              </a:spcBef>
              <a:spcAft>
                <a:spcPts val="0"/>
              </a:spcAft>
              <a:buClr>
                <a:srgbClr val="262626"/>
              </a:buClr>
              <a:buSzPct val="100000"/>
              <a:buChar char="•"/>
            </a:pPr>
            <a:r>
              <a:rPr lang="en-US" b="0" i="0">
                <a:solidFill>
                  <a:srgbClr val="262626"/>
                </a:solidFill>
                <a:latin typeface="Times New Roman"/>
                <a:ea typeface="Times New Roman"/>
                <a:cs typeface="Times New Roman"/>
                <a:sym typeface="Times New Roman"/>
              </a:rPr>
              <a:t>It is frequently used when the roster method is either inappropriate or inadequate.</a:t>
            </a:r>
            <a:endParaRPr/>
          </a:p>
          <a:p>
            <a:pPr marL="228600" lvl="0" indent="-64135" algn="just" rtl="0">
              <a:lnSpc>
                <a:spcPct val="90000"/>
              </a:lnSpc>
              <a:spcBef>
                <a:spcPts val="1000"/>
              </a:spcBef>
              <a:spcAft>
                <a:spcPts val="0"/>
              </a:spcAft>
              <a:buClr>
                <a:schemeClr val="dk1"/>
              </a:buClr>
              <a:buSzPct val="100000"/>
              <a:buNone/>
            </a:pPr>
            <a:endParaRPr b="0" i="0">
              <a:solidFill>
                <a:srgbClr val="262626"/>
              </a:solidFill>
              <a:latin typeface="Times New Roman"/>
              <a:ea typeface="Times New Roman"/>
              <a:cs typeface="Times New Roman"/>
              <a:sym typeface="Times New Roman"/>
            </a:endParaRPr>
          </a:p>
          <a:p>
            <a:pPr marL="228600" lvl="0" indent="-64135" algn="just" rtl="0">
              <a:lnSpc>
                <a:spcPct val="90000"/>
              </a:lnSpc>
              <a:spcBef>
                <a:spcPts val="1000"/>
              </a:spcBef>
              <a:spcAft>
                <a:spcPts val="0"/>
              </a:spcAft>
              <a:buClr>
                <a:schemeClr val="dk1"/>
              </a:buClr>
              <a:buSzPct val="100000"/>
              <a:buNone/>
            </a:pPr>
            <a:endParaRPr b="0" i="0">
              <a:solidFill>
                <a:srgbClr val="262626"/>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48" name="Google Shape;148;p10"/>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Set Builder Notation</a:t>
            </a:r>
            <a:endParaRPr/>
          </a:p>
        </p:txBody>
      </p:sp>
      <p:sp>
        <p:nvSpPr>
          <p:cNvPr id="154" name="Google Shape;154;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set is described as A={x:p(x)}</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Example 1 − </a:t>
            </a:r>
            <a:endParaRPr/>
          </a:p>
          <a:p>
            <a:pPr marL="457200" lvl="1" indent="0" algn="just" rtl="0">
              <a:lnSpc>
                <a:spcPct val="90000"/>
              </a:lnSpc>
              <a:spcBef>
                <a:spcPts val="500"/>
              </a:spcBef>
              <a:spcAft>
                <a:spcPts val="0"/>
              </a:spcAft>
              <a:buClr>
                <a:srgbClr val="262626"/>
              </a:buClr>
              <a:buSzPts val="2400"/>
              <a:buNone/>
            </a:pPr>
            <a:r>
              <a:rPr lang="en-US" b="0" i="0">
                <a:solidFill>
                  <a:srgbClr val="262626"/>
                </a:solidFill>
                <a:latin typeface="Times New Roman"/>
                <a:ea typeface="Times New Roman"/>
                <a:cs typeface="Times New Roman"/>
                <a:sym typeface="Times New Roman"/>
              </a:rPr>
              <a:t>The set {a,e,i,o,u} is written as −</a:t>
            </a:r>
            <a:endParaRPr/>
          </a:p>
          <a:p>
            <a:pPr marL="457200" lvl="1" indent="0" algn="just" rtl="0">
              <a:lnSpc>
                <a:spcPct val="90000"/>
              </a:lnSpc>
              <a:spcBef>
                <a:spcPts val="500"/>
              </a:spcBef>
              <a:spcAft>
                <a:spcPts val="0"/>
              </a:spcAft>
              <a:buClr>
                <a:srgbClr val="262626"/>
              </a:buClr>
              <a:buSzPts val="2400"/>
              <a:buNone/>
            </a:pPr>
            <a:r>
              <a:rPr lang="en-US" b="0" i="0">
                <a:solidFill>
                  <a:srgbClr val="262626"/>
                </a:solidFill>
                <a:latin typeface="Times New Roman"/>
                <a:ea typeface="Times New Roman"/>
                <a:cs typeface="Times New Roman"/>
                <a:sym typeface="Times New Roman"/>
              </a:rPr>
              <a:t>A={x:x is a vowel in English alphabet}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Example 2 − </a:t>
            </a:r>
            <a:endParaRPr/>
          </a:p>
          <a:p>
            <a:pPr marL="457200" lvl="1" indent="0" algn="just" rtl="0">
              <a:lnSpc>
                <a:spcPct val="90000"/>
              </a:lnSpc>
              <a:spcBef>
                <a:spcPts val="500"/>
              </a:spcBef>
              <a:spcAft>
                <a:spcPts val="0"/>
              </a:spcAft>
              <a:buClr>
                <a:srgbClr val="262626"/>
              </a:buClr>
              <a:buSzPts val="2400"/>
              <a:buNone/>
            </a:pPr>
            <a:r>
              <a:rPr lang="en-US" b="0" i="0">
                <a:solidFill>
                  <a:srgbClr val="262626"/>
                </a:solidFill>
                <a:latin typeface="Times New Roman"/>
                <a:ea typeface="Times New Roman"/>
                <a:cs typeface="Times New Roman"/>
                <a:sym typeface="Times New Roman"/>
              </a:rPr>
              <a:t>The set {1,3,5,7,9} is written as −</a:t>
            </a:r>
            <a:endParaRPr/>
          </a:p>
          <a:p>
            <a:pPr marL="457200" lvl="1" indent="0" algn="just" rtl="0">
              <a:lnSpc>
                <a:spcPct val="90000"/>
              </a:lnSpc>
              <a:spcBef>
                <a:spcPts val="500"/>
              </a:spcBef>
              <a:spcAft>
                <a:spcPts val="0"/>
              </a:spcAft>
              <a:buClr>
                <a:srgbClr val="262626"/>
              </a:buClr>
              <a:buSzPts val="2400"/>
              <a:buNone/>
            </a:pPr>
            <a:r>
              <a:rPr lang="en-US" b="0" i="0">
                <a:solidFill>
                  <a:srgbClr val="262626"/>
                </a:solidFill>
                <a:latin typeface="Times New Roman"/>
                <a:ea typeface="Times New Roman"/>
                <a:cs typeface="Times New Roman"/>
                <a:sym typeface="Times New Roman"/>
              </a:rPr>
              <a:t>B={x:1≤x&lt;10 and (x%2)≠0}</a:t>
            </a:r>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55" name="Google Shape;155;p11"/>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Set Builder Notation</a:t>
            </a:r>
            <a:endParaRPr>
              <a:latin typeface="Times New Roman"/>
              <a:ea typeface="Times New Roman"/>
              <a:cs typeface="Times New Roman"/>
              <a:sym typeface="Times New Roman"/>
            </a:endParaRPr>
          </a:p>
        </p:txBody>
      </p:sp>
      <p:sp>
        <p:nvSpPr>
          <p:cNvPr id="161" name="Google Shape;1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If an element x is a member of any set S, it is denoted by x∈S and if an element y is not a member of set S, it is denoted by y∉S.</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Example − If S={1,1.2,1.7,2},1∈S but 1.5∉S</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62" name="Google Shape;162;p12"/>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Example - subset</a:t>
            </a:r>
            <a:endParaRPr/>
          </a:p>
        </p:txBody>
      </p:sp>
      <p:sp>
        <p:nvSpPr>
          <p:cNvPr id="168" name="Google Shape;16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The set A = {1, 2, 3} is a subset of the set B ={1, 2, 3, 4, 5, 6} because each element of A is an element of B. </a:t>
            </a:r>
            <a:endParaRPr/>
          </a:p>
          <a:p>
            <a:pPr marL="228600" lvl="0" indent="-228600" algn="just" rtl="0">
              <a:lnSpc>
                <a:spcPct val="90000"/>
              </a:lnSpc>
              <a:spcBef>
                <a:spcPts val="1000"/>
              </a:spcBef>
              <a:spcAft>
                <a:spcPts val="0"/>
              </a:spcAft>
              <a:buClr>
                <a:srgbClr val="2B2A2A"/>
              </a:buClr>
              <a:buSzPts val="2800"/>
              <a:buChar char="•"/>
            </a:pPr>
            <a:r>
              <a:rPr lang="en-US">
                <a:solidFill>
                  <a:srgbClr val="2B2A2A"/>
                </a:solidFill>
                <a:latin typeface="Times New Roman"/>
                <a:ea typeface="Times New Roman"/>
                <a:cs typeface="Times New Roman"/>
                <a:sym typeface="Times New Roman"/>
              </a:rPr>
              <a:t>It is</a:t>
            </a:r>
            <a:r>
              <a:rPr lang="en-US" b="0" i="0">
                <a:solidFill>
                  <a:srgbClr val="2B2A2A"/>
                </a:solidFill>
                <a:latin typeface="Times New Roman"/>
                <a:ea typeface="Times New Roman"/>
                <a:cs typeface="Times New Roman"/>
                <a:sym typeface="Times New Roman"/>
              </a:rPr>
              <a:t> written as A</a:t>
            </a:r>
            <a:r>
              <a:rPr lang="en-US" b="0" i="0">
                <a:solidFill>
                  <a:srgbClr val="262626"/>
                </a:solidFill>
                <a:latin typeface="Open Sans"/>
                <a:ea typeface="Open Sans"/>
                <a:cs typeface="Open Sans"/>
                <a:sym typeface="Open Sans"/>
              </a:rPr>
              <a:t> ⊂ </a:t>
            </a:r>
            <a:r>
              <a:rPr lang="en-US" b="0" i="0">
                <a:solidFill>
                  <a:srgbClr val="2B2A2A"/>
                </a:solidFill>
                <a:latin typeface="Times New Roman"/>
                <a:ea typeface="Times New Roman"/>
                <a:cs typeface="Times New Roman"/>
                <a:sym typeface="Times New Roman"/>
              </a:rPr>
              <a:t>B to designate this relationship between A and B. </a:t>
            </a:r>
            <a:endParaRPr/>
          </a:p>
          <a:p>
            <a:pPr marL="228600" lvl="0" indent="-228600" algn="just" rtl="0">
              <a:lnSpc>
                <a:spcPct val="90000"/>
              </a:lnSpc>
              <a:spcBef>
                <a:spcPts val="100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We could also write {1, 2, 3} </a:t>
            </a:r>
            <a:r>
              <a:rPr lang="en-US" b="0" i="0">
                <a:solidFill>
                  <a:srgbClr val="262626"/>
                </a:solidFill>
                <a:latin typeface="Open Sans"/>
                <a:ea typeface="Open Sans"/>
                <a:cs typeface="Open Sans"/>
                <a:sym typeface="Open Sans"/>
              </a:rPr>
              <a:t>⊂</a:t>
            </a:r>
            <a:r>
              <a:rPr lang="en-US" b="0" i="0">
                <a:solidFill>
                  <a:srgbClr val="2B2A2A"/>
                </a:solidFill>
                <a:latin typeface="Times New Roman"/>
                <a:ea typeface="Times New Roman"/>
                <a:cs typeface="Times New Roman"/>
                <a:sym typeface="Times New Roman"/>
              </a:rPr>
              <a:t>{1, 2, 3, 4, 5, 6}</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69" name="Google Shape;169;p13"/>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Example – not a subset of</a:t>
            </a:r>
            <a:endParaRPr>
              <a:latin typeface="Times New Roman"/>
              <a:ea typeface="Times New Roman"/>
              <a:cs typeface="Times New Roman"/>
              <a:sym typeface="Times New Roman"/>
            </a:endParaRPr>
          </a:p>
        </p:txBody>
      </p:sp>
      <p:sp>
        <p:nvSpPr>
          <p:cNvPr id="175" name="Google Shape;17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The set A = {3, 5, 7} is not a subset of the set B = {1, 4, 5, 7} because 3 is an element of A but is not an element of B. </a:t>
            </a:r>
            <a:endParaRPr/>
          </a:p>
          <a:p>
            <a:pPr marL="228600" lvl="0" indent="-228600" algn="just" rtl="0">
              <a:lnSpc>
                <a:spcPct val="90000"/>
              </a:lnSpc>
              <a:spcBef>
                <a:spcPts val="100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The empty set is a subset of every set, because every element of the empty set is an element of every other set.</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76" name="Google Shape;176;p14"/>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S</a:t>
            </a:r>
            <a:r>
              <a:rPr lang="en-US" b="1">
                <a:solidFill>
                  <a:srgbClr val="262626"/>
                </a:solidFill>
                <a:latin typeface="Times New Roman"/>
                <a:ea typeface="Times New Roman"/>
                <a:cs typeface="Times New Roman"/>
                <a:sym typeface="Times New Roman"/>
              </a:rPr>
              <a:t>ome</a:t>
            </a:r>
            <a:r>
              <a:rPr lang="en-US" b="1" i="0">
                <a:solidFill>
                  <a:srgbClr val="262626"/>
                </a:solidFill>
                <a:latin typeface="Times New Roman"/>
                <a:ea typeface="Times New Roman"/>
                <a:cs typeface="Times New Roman"/>
                <a:sym typeface="Times New Roman"/>
              </a:rPr>
              <a:t> Important Sets</a:t>
            </a:r>
            <a:endParaRPr b="1">
              <a:latin typeface="Times New Roman"/>
              <a:ea typeface="Times New Roman"/>
              <a:cs typeface="Times New Roman"/>
              <a:sym typeface="Times New Roman"/>
            </a:endParaRPr>
          </a:p>
        </p:txBody>
      </p:sp>
      <p:sp>
        <p:nvSpPr>
          <p:cNvPr id="182" name="Google Shape;18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N − the set of all natural numbers ={1,2,3,4,.....}</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Z − the set of all integers ={.....,−3,−2,−1,0,1,2,3,.....}</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Z+ − the set of all positive integers</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Q − the set of all rational numbers</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R − the set of all real numbers</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W − the set of all whole numbers</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83" name="Google Shape;183;p15"/>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Basic Operations on Sets</a:t>
            </a:r>
            <a:endParaRPr>
              <a:latin typeface="Times New Roman"/>
              <a:ea typeface="Times New Roman"/>
              <a:cs typeface="Times New Roman"/>
              <a:sym typeface="Times New Roman"/>
            </a:endParaRPr>
          </a:p>
        </p:txBody>
      </p:sp>
      <p:sp>
        <p:nvSpPr>
          <p:cNvPr id="288" name="Google Shape;288;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62626"/>
              </a:buClr>
              <a:buSzPts val="2800"/>
              <a:buNone/>
            </a:pPr>
            <a:r>
              <a:rPr lang="en-US" b="0" i="0" dirty="0">
                <a:solidFill>
                  <a:srgbClr val="262626"/>
                </a:solidFill>
                <a:latin typeface="Times New Roman"/>
                <a:ea typeface="Times New Roman"/>
                <a:cs typeface="Times New Roman"/>
                <a:sym typeface="Times New Roman"/>
              </a:rPr>
              <a:t>There are three major operations performed on sets that are discussed below:</a:t>
            </a:r>
            <a:endParaRPr dirty="0"/>
          </a:p>
          <a:p>
            <a:pPr marL="228600" lvl="0" indent="-228600" algn="just" rtl="0">
              <a:lnSpc>
                <a:spcPct val="90000"/>
              </a:lnSpc>
              <a:spcBef>
                <a:spcPts val="1000"/>
              </a:spcBef>
              <a:spcAft>
                <a:spcPts val="0"/>
              </a:spcAft>
              <a:buClr>
                <a:srgbClr val="262626"/>
              </a:buClr>
              <a:buSzPts val="2800"/>
              <a:buChar char="•"/>
            </a:pPr>
            <a:r>
              <a:rPr lang="en-US" b="0" i="0" dirty="0">
                <a:solidFill>
                  <a:srgbClr val="262626"/>
                </a:solidFill>
                <a:latin typeface="Times New Roman"/>
                <a:ea typeface="Times New Roman"/>
                <a:cs typeface="Times New Roman"/>
                <a:sym typeface="Times New Roman"/>
              </a:rPr>
              <a:t>Union of sets (∪)</a:t>
            </a:r>
            <a:endParaRPr dirty="0"/>
          </a:p>
          <a:p>
            <a:pPr marL="228600" lvl="0" indent="-228600" algn="just" rtl="0">
              <a:lnSpc>
                <a:spcPct val="90000"/>
              </a:lnSpc>
              <a:spcBef>
                <a:spcPts val="1000"/>
              </a:spcBef>
              <a:spcAft>
                <a:spcPts val="0"/>
              </a:spcAft>
              <a:buClr>
                <a:srgbClr val="000000"/>
              </a:buClr>
              <a:buSzPts val="2800"/>
              <a:buChar char="•"/>
            </a:pPr>
            <a:r>
              <a:rPr lang="en-US" b="0" i="0" dirty="0">
                <a:solidFill>
                  <a:srgbClr val="000000"/>
                </a:solidFill>
                <a:latin typeface="Times New Roman"/>
                <a:ea typeface="Times New Roman"/>
                <a:cs typeface="Times New Roman"/>
                <a:sym typeface="Times New Roman"/>
              </a:rPr>
              <a:t>Intersection of sets (∩)</a:t>
            </a:r>
            <a:endParaRPr b="0" i="0" dirty="0">
              <a:solidFill>
                <a:srgbClr val="262626"/>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Char char="•"/>
            </a:pPr>
            <a:r>
              <a:rPr lang="en-US" b="0" i="0" dirty="0">
                <a:solidFill>
                  <a:srgbClr val="000000"/>
                </a:solidFill>
                <a:latin typeface="Times New Roman"/>
                <a:ea typeface="Times New Roman"/>
                <a:cs typeface="Times New Roman"/>
                <a:sym typeface="Times New Roman"/>
              </a:rPr>
              <a:t>Difference of sets ( – )</a:t>
            </a:r>
            <a:endParaRPr b="0" i="0" dirty="0">
              <a:solidFill>
                <a:srgbClr val="262626"/>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pic>
        <p:nvPicPr>
          <p:cNvPr id="289" name="Google Shape;289;p30"/>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35"/>
          <p:cNvPicPr preferRelativeResize="0"/>
          <p:nvPr/>
        </p:nvPicPr>
        <p:blipFill rotWithShape="1">
          <a:blip r:embed="rId3">
            <a:alphaModFix/>
          </a:blip>
          <a:srcRect/>
          <a:stretch/>
        </p:blipFill>
        <p:spPr>
          <a:xfrm>
            <a:off x="2849078" y="96253"/>
            <a:ext cx="6234044" cy="6439301"/>
          </a:xfrm>
          <a:prstGeom prst="rect">
            <a:avLst/>
          </a:prstGeom>
          <a:noFill/>
          <a:ln>
            <a:noFill/>
          </a:ln>
        </p:spPr>
      </p:pic>
      <p:pic>
        <p:nvPicPr>
          <p:cNvPr id="323" name="Google Shape;323;p35"/>
          <p:cNvPicPr preferRelativeResize="0"/>
          <p:nvPr/>
        </p:nvPicPr>
        <p:blipFill rotWithShape="1">
          <a:blip r:embed="rId4">
            <a:alphaModFix/>
          </a:blip>
          <a:srcRect/>
          <a:stretch/>
        </p:blipFill>
        <p:spPr>
          <a:xfrm>
            <a:off x="-7214" y="-35487"/>
            <a:ext cx="690607" cy="10879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Union of Sets</a:t>
            </a:r>
            <a:r>
              <a:rPr lang="en-US" b="1" i="0">
                <a:solidFill>
                  <a:srgbClr val="262626"/>
                </a:solidFill>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295" name="Google Shape;295;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If two sets A and B are given, then the union of A and B is equal to the set that contains all the elements, present in set A and set B.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This operation can be represented as;</a:t>
            </a:r>
            <a:endParaRPr/>
          </a:p>
          <a:p>
            <a:pPr marL="0" lvl="0" indent="0" algn="just" rtl="0">
              <a:lnSpc>
                <a:spcPct val="90000"/>
              </a:lnSpc>
              <a:spcBef>
                <a:spcPts val="1000"/>
              </a:spcBef>
              <a:spcAft>
                <a:spcPts val="0"/>
              </a:spcAft>
              <a:buClr>
                <a:srgbClr val="262626"/>
              </a:buClr>
              <a:buSzPts val="2800"/>
              <a:buNone/>
            </a:pPr>
            <a:r>
              <a:rPr lang="en-US" b="1" i="0">
                <a:solidFill>
                  <a:srgbClr val="262626"/>
                </a:solidFill>
                <a:latin typeface="Times New Roman"/>
                <a:ea typeface="Times New Roman"/>
                <a:cs typeface="Times New Roman"/>
                <a:sym typeface="Times New Roman"/>
              </a:rPr>
              <a:t>		A ∪ B = {x: x ∈ A or x ∈ B}</a:t>
            </a:r>
            <a:endParaRPr b="0" i="0">
              <a:solidFill>
                <a:srgbClr val="262626"/>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Where x is the elements present in both the sets A and B.</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Example: </a:t>
            </a:r>
            <a:endParaRPr/>
          </a:p>
          <a:p>
            <a:pPr marL="228600" lvl="0" indent="-228600" algn="just" rtl="0">
              <a:lnSpc>
                <a:spcPct val="90000"/>
              </a:lnSpc>
              <a:spcBef>
                <a:spcPts val="1000"/>
              </a:spcBef>
              <a:spcAft>
                <a:spcPts val="0"/>
              </a:spcAft>
              <a:buClr>
                <a:srgbClr val="262626"/>
              </a:buClr>
              <a:buSzPts val="2800"/>
              <a:buFont typeface="Noto Sans Symbols"/>
              <a:buChar char="⮚"/>
            </a:pPr>
            <a:r>
              <a:rPr lang="en-US" b="0" i="0">
                <a:solidFill>
                  <a:srgbClr val="262626"/>
                </a:solidFill>
                <a:latin typeface="Times New Roman"/>
                <a:ea typeface="Times New Roman"/>
                <a:cs typeface="Times New Roman"/>
                <a:sym typeface="Times New Roman"/>
              </a:rPr>
              <a:t>If set A = {1,2,3,4} and B {6,7}</a:t>
            </a:r>
            <a:endParaRPr/>
          </a:p>
          <a:p>
            <a:pPr marL="228600" lvl="0" indent="-228600" algn="just" rtl="0">
              <a:lnSpc>
                <a:spcPct val="90000"/>
              </a:lnSpc>
              <a:spcBef>
                <a:spcPts val="1000"/>
              </a:spcBef>
              <a:spcAft>
                <a:spcPts val="0"/>
              </a:spcAft>
              <a:buClr>
                <a:srgbClr val="262626"/>
              </a:buClr>
              <a:buSzPts val="2800"/>
              <a:buFont typeface="Noto Sans Symbols"/>
              <a:buChar char="⮚"/>
            </a:pPr>
            <a:r>
              <a:rPr lang="en-US" b="0" i="0">
                <a:solidFill>
                  <a:srgbClr val="262626"/>
                </a:solidFill>
                <a:latin typeface="Times New Roman"/>
                <a:ea typeface="Times New Roman"/>
                <a:cs typeface="Times New Roman"/>
                <a:sym typeface="Times New Roman"/>
              </a:rPr>
              <a:t>Then, Union of sets, A ∪ B = {1,2,3,4,6,7}</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96" name="Google Shape;296;p31"/>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Intersection of Sets</a:t>
            </a:r>
            <a:endParaRPr>
              <a:latin typeface="Times New Roman"/>
              <a:ea typeface="Times New Roman"/>
              <a:cs typeface="Times New Roman"/>
              <a:sym typeface="Times New Roman"/>
            </a:endParaRPr>
          </a:p>
        </p:txBody>
      </p:sp>
      <p:sp>
        <p:nvSpPr>
          <p:cNvPr id="302" name="Google Shape;302;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Times New Roman"/>
                <a:ea typeface="Times New Roman"/>
                <a:cs typeface="Times New Roman"/>
                <a:sym typeface="Times New Roman"/>
              </a:rPr>
              <a:t>If two sets A and B are given, then the intersection of A and B is the subset of universal set U, which consist of elements common to both A and B.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Times New Roman"/>
                <a:ea typeface="Times New Roman"/>
                <a:cs typeface="Times New Roman"/>
                <a:sym typeface="Times New Roman"/>
              </a:rPr>
              <a:t>It is denoted by the symbol ‘∩’. This operation is represented by:</a:t>
            </a:r>
            <a:endParaRPr b="0" i="0">
              <a:solidFill>
                <a:srgbClr val="262626"/>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333333"/>
              </a:buClr>
              <a:buSzPts val="2800"/>
              <a:buChar char="•"/>
            </a:pPr>
            <a:r>
              <a:rPr lang="en-US" b="1" i="0">
                <a:solidFill>
                  <a:srgbClr val="333333"/>
                </a:solidFill>
                <a:latin typeface="Times New Roman"/>
                <a:ea typeface="Times New Roman"/>
                <a:cs typeface="Times New Roman"/>
                <a:sym typeface="Times New Roman"/>
              </a:rPr>
              <a:t>A∩B = {x : x ∈ A and x ∈ B}</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333333"/>
              </a:buClr>
              <a:buSzPts val="2400"/>
              <a:buFont typeface="Noto Sans Symbols"/>
              <a:buChar char="⮚"/>
            </a:pPr>
            <a:r>
              <a:rPr lang="en-US" b="0" i="0">
                <a:solidFill>
                  <a:srgbClr val="333333"/>
                </a:solidFill>
                <a:latin typeface="Times New Roman"/>
                <a:ea typeface="Times New Roman"/>
                <a:cs typeface="Times New Roman"/>
                <a:sym typeface="Times New Roman"/>
              </a:rPr>
              <a:t>Where x is the common element of both sets A and B.</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333333"/>
              </a:buClr>
              <a:buSzPts val="2400"/>
              <a:buFont typeface="Noto Sans Symbols"/>
              <a:buChar char="⮚"/>
            </a:pPr>
            <a:r>
              <a:rPr lang="en-US" b="0" i="0">
                <a:solidFill>
                  <a:srgbClr val="333333"/>
                </a:solidFill>
                <a:latin typeface="Times New Roman"/>
                <a:ea typeface="Times New Roman"/>
                <a:cs typeface="Times New Roman"/>
                <a:sym typeface="Times New Roman"/>
              </a:rPr>
              <a:t>The intersection of sets A and B, can also be interpreted as:</a:t>
            </a:r>
            <a:endParaRPr b="0" i="0">
              <a:solidFill>
                <a:srgbClr val="262626"/>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303" name="Google Shape;303;p32"/>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3624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Course Outcome </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spcBef>
                <a:spcPts val="0"/>
              </a:spcBef>
              <a:buSzPts val="2800"/>
              <a:buNone/>
            </a:pPr>
            <a:r>
              <a:rPr lang="en-US" b="1" dirty="0" smtClean="0"/>
              <a:t>CO2</a:t>
            </a:r>
          </a:p>
          <a:p>
            <a:pPr marL="0" lvl="0" indent="0">
              <a:spcBef>
                <a:spcPts val="0"/>
              </a:spcBef>
              <a:buSzPts val="2800"/>
              <a:buNone/>
            </a:pPr>
            <a:r>
              <a:rPr lang="en-US" dirty="0" smtClean="0"/>
              <a:t> Understand the concepts and perform the operations related to sets, relations and functions</a:t>
            </a:r>
            <a:endParaRPr b="1" dirty="0">
              <a:latin typeface="Times New Roman"/>
              <a:ea typeface="Times New Roman"/>
              <a:cs typeface="Times New Roman"/>
              <a:sym typeface="Times New Roman"/>
            </a:endParaRPr>
          </a:p>
        </p:txBody>
      </p:sp>
      <p:pic>
        <p:nvPicPr>
          <p:cNvPr id="92" name="Google Shape;92;p2"/>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Intersection of Sets</a:t>
            </a:r>
            <a:endParaRPr>
              <a:latin typeface="Times New Roman"/>
              <a:ea typeface="Times New Roman"/>
              <a:cs typeface="Times New Roman"/>
              <a:sym typeface="Times New Roman"/>
            </a:endParaRPr>
          </a:p>
        </p:txBody>
      </p:sp>
      <p:sp>
        <p:nvSpPr>
          <p:cNvPr id="309" name="Google Shape;30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1" i="0">
                <a:solidFill>
                  <a:srgbClr val="333333"/>
                </a:solidFill>
                <a:latin typeface="Times New Roman"/>
                <a:ea typeface="Times New Roman"/>
                <a:cs typeface="Times New Roman"/>
                <a:sym typeface="Times New Roman"/>
              </a:rPr>
              <a:t>A∩B = n(A) + n(B) – n(A∪B)</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333333"/>
              </a:buClr>
              <a:buSzPts val="2400"/>
              <a:buFont typeface="Noto Sans Symbols"/>
              <a:buChar char="⮚"/>
            </a:pPr>
            <a:r>
              <a:rPr lang="en-US" b="0" i="0">
                <a:solidFill>
                  <a:srgbClr val="333333"/>
                </a:solidFill>
                <a:latin typeface="Times New Roman"/>
                <a:ea typeface="Times New Roman"/>
                <a:cs typeface="Times New Roman"/>
                <a:sym typeface="Times New Roman"/>
              </a:rPr>
              <a:t>n(A) = cardinal number of set A,</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333333"/>
              </a:buClr>
              <a:buSzPts val="2400"/>
              <a:buFont typeface="Noto Sans Symbols"/>
              <a:buChar char="⮚"/>
            </a:pPr>
            <a:r>
              <a:rPr lang="en-US" b="0" i="0">
                <a:solidFill>
                  <a:srgbClr val="333333"/>
                </a:solidFill>
                <a:latin typeface="Times New Roman"/>
                <a:ea typeface="Times New Roman"/>
                <a:cs typeface="Times New Roman"/>
                <a:sym typeface="Times New Roman"/>
              </a:rPr>
              <a:t>n(B) = cardinal number of set B,</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333333"/>
              </a:buClr>
              <a:buSzPts val="2400"/>
              <a:buFont typeface="Noto Sans Symbols"/>
              <a:buChar char="⮚"/>
            </a:pPr>
            <a:r>
              <a:rPr lang="en-US" b="0" i="0">
                <a:solidFill>
                  <a:srgbClr val="333333"/>
                </a:solidFill>
                <a:latin typeface="Times New Roman"/>
                <a:ea typeface="Times New Roman"/>
                <a:cs typeface="Times New Roman"/>
                <a:sym typeface="Times New Roman"/>
              </a:rPr>
              <a:t>n(A∪B) = cardinal number of union of set A and B.</a:t>
            </a:r>
            <a:endParaRPr b="0" i="0">
              <a:solidFill>
                <a:srgbClr val="262626"/>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333333"/>
              </a:buClr>
              <a:buSzPts val="2800"/>
              <a:buNone/>
            </a:pPr>
            <a:r>
              <a:rPr lang="en-US" b="1" i="0">
                <a:solidFill>
                  <a:srgbClr val="333333"/>
                </a:solidFill>
                <a:latin typeface="Times New Roman"/>
                <a:ea typeface="Times New Roman"/>
                <a:cs typeface="Times New Roman"/>
                <a:sym typeface="Times New Roman"/>
              </a:rPr>
              <a:t>Example:</a:t>
            </a:r>
            <a:r>
              <a:rPr lang="en-US" b="0" i="0">
                <a:solidFill>
                  <a:srgbClr val="333333"/>
                </a:solidFill>
                <a:latin typeface="Times New Roman"/>
                <a:ea typeface="Times New Roman"/>
                <a:cs typeface="Times New Roman"/>
                <a:sym typeface="Times New Roman"/>
              </a:rPr>
              <a:t>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Times New Roman"/>
                <a:ea typeface="Times New Roman"/>
                <a:cs typeface="Times New Roman"/>
                <a:sym typeface="Times New Roman"/>
              </a:rPr>
              <a:t>Let A = {1,2,3} and B = {3,4,5}</a:t>
            </a:r>
            <a:endParaRPr b="0" i="0">
              <a:solidFill>
                <a:srgbClr val="262626"/>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Times New Roman"/>
                <a:ea typeface="Times New Roman"/>
                <a:cs typeface="Times New Roman"/>
                <a:sym typeface="Times New Roman"/>
              </a:rPr>
              <a:t>Then, A∩B = {3}; because 3 is common to both the sets.</a:t>
            </a:r>
            <a:endParaRPr b="0" i="0">
              <a:solidFill>
                <a:srgbClr val="262626"/>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310" name="Google Shape;310;p33"/>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Difference of Sets</a:t>
            </a:r>
            <a:endParaRPr>
              <a:latin typeface="Times New Roman"/>
              <a:ea typeface="Times New Roman"/>
              <a:cs typeface="Times New Roman"/>
              <a:sym typeface="Times New Roman"/>
            </a:endParaRPr>
          </a:p>
        </p:txBody>
      </p:sp>
      <p:sp>
        <p:nvSpPr>
          <p:cNvPr id="316" name="Google Shape;316;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If there are two sets A and B, then the difference of two sets A and B is equal to the set which consists of elements present in A but not in B.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It is represented by A-B.</a:t>
            </a:r>
            <a:endParaRPr/>
          </a:p>
          <a:p>
            <a:pPr marL="0" lvl="0" indent="0" algn="just" rtl="0">
              <a:lnSpc>
                <a:spcPct val="90000"/>
              </a:lnSpc>
              <a:spcBef>
                <a:spcPts val="1000"/>
              </a:spcBef>
              <a:spcAft>
                <a:spcPts val="0"/>
              </a:spcAft>
              <a:buClr>
                <a:srgbClr val="262626"/>
              </a:buClr>
              <a:buSzPts val="2800"/>
              <a:buNone/>
            </a:pPr>
            <a:r>
              <a:rPr lang="en-US" b="1" i="0">
                <a:solidFill>
                  <a:srgbClr val="262626"/>
                </a:solidFill>
                <a:latin typeface="Times New Roman"/>
                <a:ea typeface="Times New Roman"/>
                <a:cs typeface="Times New Roman"/>
                <a:sym typeface="Times New Roman"/>
              </a:rPr>
              <a:t>Example</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If A = {1,2,3,4,5,6,7} and B = {6,7} are two sets. Then, the difference of set A and set B is given by; A – B = {1,2,3,4,5}. </a:t>
            </a:r>
            <a:endParaRPr/>
          </a:p>
          <a:p>
            <a:pPr marL="228600" lvl="0" indent="-228600" algn="just" rtl="0">
              <a:lnSpc>
                <a:spcPct val="90000"/>
              </a:lnSpc>
              <a:spcBef>
                <a:spcPts val="1000"/>
              </a:spcBef>
              <a:spcAft>
                <a:spcPts val="0"/>
              </a:spcAft>
              <a:buClr>
                <a:srgbClr val="262626"/>
              </a:buClr>
              <a:buSzPts val="2800"/>
              <a:buChar char="•"/>
            </a:pPr>
            <a:r>
              <a:rPr lang="en-US">
                <a:solidFill>
                  <a:srgbClr val="262626"/>
                </a:solidFill>
                <a:latin typeface="Times New Roman"/>
                <a:ea typeface="Times New Roman"/>
                <a:cs typeface="Times New Roman"/>
                <a:sym typeface="Times New Roman"/>
              </a:rPr>
              <a:t>It</a:t>
            </a:r>
            <a:r>
              <a:rPr lang="en-US" b="0" i="0">
                <a:solidFill>
                  <a:srgbClr val="262626"/>
                </a:solidFill>
                <a:latin typeface="Times New Roman"/>
                <a:ea typeface="Times New Roman"/>
                <a:cs typeface="Times New Roman"/>
                <a:sym typeface="Times New Roman"/>
              </a:rPr>
              <a:t> can be said that the difference of set A and set B is equal to the intersection of set A with the complement of set B. Hence, A−B=A∩B’.</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317" name="Google Shape;317;p34"/>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3CF53C-AF1D-612B-BC72-D91F3DCF25C3}"/>
              </a:ext>
            </a:extLst>
          </p:cNvPr>
          <p:cNvSpPr>
            <a:spLocks noGrp="1"/>
          </p:cNvSpPr>
          <p:nvPr>
            <p:ph type="title"/>
          </p:nvPr>
        </p:nvSpPr>
        <p:spPr>
          <a:xfrm>
            <a:off x="838200" y="1"/>
            <a:ext cx="10515600" cy="1219200"/>
          </a:xfrm>
        </p:spPr>
        <p:txBody>
          <a:bodyPr>
            <a:normAutofit fontScale="90000"/>
          </a:bodyPr>
          <a:lstStyle/>
          <a:p>
            <a:r>
              <a:rPr lang="en-US" b="1" dirty="0" smtClean="0"/>
              <a:t>Algebra of sets</a:t>
            </a:r>
            <a:r>
              <a:rPr lang="en-US" dirty="0" smtClean="0"/>
              <a:t/>
            </a:r>
            <a:br>
              <a:rPr lang="en-US" dirty="0" smtClean="0"/>
            </a:br>
            <a:r>
              <a:rPr lang="en-IN" b="1" dirty="0" smtClean="0">
                <a:latin typeface="Times New Roman" panose="02020603050405020304" pitchFamily="18" charset="0"/>
                <a:cs typeface="Times New Roman" panose="02020603050405020304" pitchFamily="18" charset="0"/>
              </a:rPr>
              <a:t> </a:t>
            </a:r>
            <a:r>
              <a:rPr lang="en-IN" sz="4000" dirty="0" smtClean="0">
                <a:latin typeface="Times New Roman" panose="02020603050405020304" pitchFamily="18" charset="0"/>
                <a:cs typeface="Times New Roman" panose="02020603050405020304" pitchFamily="18" charset="0"/>
              </a:rPr>
              <a:t>Complement Sets</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35D0091B-EA16-02DB-0500-C6BE9AC417B0}"/>
              </a:ext>
            </a:extLst>
          </p:cNvPr>
          <p:cNvPicPr>
            <a:picLocks noChangeAspect="1"/>
          </p:cNvPicPr>
          <p:nvPr/>
        </p:nvPicPr>
        <p:blipFill>
          <a:blip r:embed="rId2"/>
          <a:stretch>
            <a:fillRect/>
          </a:stretch>
        </p:blipFill>
        <p:spPr>
          <a:xfrm>
            <a:off x="897533" y="2057400"/>
            <a:ext cx="9922867" cy="4535443"/>
          </a:xfrm>
          <a:prstGeom prst="rect">
            <a:avLst/>
          </a:prstGeom>
        </p:spPr>
      </p:pic>
      <p:pic>
        <p:nvPicPr>
          <p:cNvPr id="4" name="Picture 3">
            <a:extLst>
              <a:ext uri="{FF2B5EF4-FFF2-40B4-BE49-F238E27FC236}">
                <a16:creationId xmlns:a16="http://schemas.microsoft.com/office/drawing/2014/main" xmlns="" id="{615CD39B-EE09-3771-173A-17F043CC59E1}"/>
              </a:ext>
            </a:extLst>
          </p:cNvPr>
          <p:cNvPicPr>
            <a:picLocks noChangeAspect="1"/>
          </p:cNvPicPr>
          <p:nvPr/>
        </p:nvPicPr>
        <p:blipFill>
          <a:blip r:embed="rId3"/>
          <a:stretch>
            <a:fillRect/>
          </a:stretch>
        </p:blipFill>
        <p:spPr>
          <a:xfrm>
            <a:off x="-7214" y="-6609"/>
            <a:ext cx="690607" cy="1087943"/>
          </a:xfrm>
          <a:prstGeom prst="rect">
            <a:avLst/>
          </a:prstGeom>
        </p:spPr>
      </p:pic>
    </p:spTree>
    <p:extLst>
      <p:ext uri="{BB962C8B-B14F-4D97-AF65-F5344CB8AC3E}">
        <p14:creationId xmlns:p14="http://schemas.microsoft.com/office/powerpoint/2010/main" xmlns="" val="8321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183882-6F77-AD58-1029-C57F20064CD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Sets of Sets</a:t>
            </a:r>
          </a:p>
        </p:txBody>
      </p:sp>
      <p:pic>
        <p:nvPicPr>
          <p:cNvPr id="7" name="Picture 6">
            <a:extLst>
              <a:ext uri="{FF2B5EF4-FFF2-40B4-BE49-F238E27FC236}">
                <a16:creationId xmlns:a16="http://schemas.microsoft.com/office/drawing/2014/main" xmlns="" id="{4C1177A5-FAF0-E74F-F396-BC6B2CE4DD4F}"/>
              </a:ext>
            </a:extLst>
          </p:cNvPr>
          <p:cNvPicPr>
            <a:picLocks noChangeAspect="1"/>
          </p:cNvPicPr>
          <p:nvPr/>
        </p:nvPicPr>
        <p:blipFill>
          <a:blip r:embed="rId2"/>
          <a:stretch>
            <a:fillRect/>
          </a:stretch>
        </p:blipFill>
        <p:spPr>
          <a:xfrm>
            <a:off x="865659" y="1691389"/>
            <a:ext cx="8271833" cy="5089611"/>
          </a:xfrm>
          <a:prstGeom prst="rect">
            <a:avLst/>
          </a:prstGeom>
        </p:spPr>
      </p:pic>
      <p:pic>
        <p:nvPicPr>
          <p:cNvPr id="4" name="Picture 3">
            <a:extLst>
              <a:ext uri="{FF2B5EF4-FFF2-40B4-BE49-F238E27FC236}">
                <a16:creationId xmlns:a16="http://schemas.microsoft.com/office/drawing/2014/main" xmlns="" id="{AEAC72F2-756D-6CD0-E471-F9281659D9AD}"/>
              </a:ext>
            </a:extLst>
          </p:cNvPr>
          <p:cNvPicPr>
            <a:picLocks noChangeAspect="1"/>
          </p:cNvPicPr>
          <p:nvPr/>
        </p:nvPicPr>
        <p:blipFill>
          <a:blip r:embed="rId3"/>
          <a:stretch>
            <a:fillRect/>
          </a:stretch>
        </p:blipFill>
        <p:spPr>
          <a:xfrm>
            <a:off x="-16839" y="-6609"/>
            <a:ext cx="690607" cy="1087943"/>
          </a:xfrm>
          <a:prstGeom prst="rect">
            <a:avLst/>
          </a:prstGeom>
        </p:spPr>
      </p:pic>
    </p:spTree>
    <p:extLst>
      <p:ext uri="{BB962C8B-B14F-4D97-AF65-F5344CB8AC3E}">
        <p14:creationId xmlns:p14="http://schemas.microsoft.com/office/powerpoint/2010/main" xmlns="" val="1804713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A718C-E725-EC56-5F59-F38EF8734A1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Empty Set</a:t>
            </a:r>
          </a:p>
        </p:txBody>
      </p:sp>
      <p:pic>
        <p:nvPicPr>
          <p:cNvPr id="5" name="Picture 4">
            <a:extLst>
              <a:ext uri="{FF2B5EF4-FFF2-40B4-BE49-F238E27FC236}">
                <a16:creationId xmlns:a16="http://schemas.microsoft.com/office/drawing/2014/main" xmlns="" id="{2FE8128A-F6FE-F6F0-A387-4879F6D47F03}"/>
              </a:ext>
            </a:extLst>
          </p:cNvPr>
          <p:cNvPicPr>
            <a:picLocks noChangeAspect="1"/>
          </p:cNvPicPr>
          <p:nvPr/>
        </p:nvPicPr>
        <p:blipFill>
          <a:blip r:embed="rId2"/>
          <a:stretch>
            <a:fillRect/>
          </a:stretch>
        </p:blipFill>
        <p:spPr>
          <a:xfrm>
            <a:off x="877483" y="1722924"/>
            <a:ext cx="7650499" cy="5129848"/>
          </a:xfrm>
          <a:prstGeom prst="rect">
            <a:avLst/>
          </a:prstGeom>
        </p:spPr>
      </p:pic>
      <p:pic>
        <p:nvPicPr>
          <p:cNvPr id="4" name="Picture 3">
            <a:extLst>
              <a:ext uri="{FF2B5EF4-FFF2-40B4-BE49-F238E27FC236}">
                <a16:creationId xmlns:a16="http://schemas.microsoft.com/office/drawing/2014/main" xmlns="" id="{88C33A79-03A0-DF20-242B-45DBF2D01D09}"/>
              </a:ext>
            </a:extLst>
          </p:cNvPr>
          <p:cNvPicPr>
            <a:picLocks noChangeAspect="1"/>
          </p:cNvPicPr>
          <p:nvPr/>
        </p:nvPicPr>
        <p:blipFill>
          <a:blip r:embed="rId3"/>
          <a:stretch>
            <a:fillRect/>
          </a:stretch>
        </p:blipFill>
        <p:spPr>
          <a:xfrm>
            <a:off x="-16839" y="-6609"/>
            <a:ext cx="690607" cy="1087943"/>
          </a:xfrm>
          <a:prstGeom prst="rect">
            <a:avLst/>
          </a:prstGeom>
        </p:spPr>
      </p:pic>
    </p:spTree>
    <p:extLst>
      <p:ext uri="{BB962C8B-B14F-4D97-AF65-F5344CB8AC3E}">
        <p14:creationId xmlns:p14="http://schemas.microsoft.com/office/powerpoint/2010/main" xmlns="" val="3002150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05FF2-B54D-49BB-B090-35E15FE0AB5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To Prove Set Identity</a:t>
            </a:r>
          </a:p>
        </p:txBody>
      </p:sp>
      <p:pic>
        <p:nvPicPr>
          <p:cNvPr id="5" name="Picture 4">
            <a:extLst>
              <a:ext uri="{FF2B5EF4-FFF2-40B4-BE49-F238E27FC236}">
                <a16:creationId xmlns:a16="http://schemas.microsoft.com/office/drawing/2014/main" xmlns="" id="{C77BB4B7-5EE6-07E9-22C6-90B524B615EF}"/>
              </a:ext>
            </a:extLst>
          </p:cNvPr>
          <p:cNvPicPr>
            <a:picLocks noChangeAspect="1"/>
          </p:cNvPicPr>
          <p:nvPr/>
        </p:nvPicPr>
        <p:blipFill>
          <a:blip r:embed="rId2"/>
          <a:stretch>
            <a:fillRect/>
          </a:stretch>
        </p:blipFill>
        <p:spPr>
          <a:xfrm>
            <a:off x="858631" y="1819191"/>
            <a:ext cx="9103516" cy="4973579"/>
          </a:xfrm>
          <a:prstGeom prst="rect">
            <a:avLst/>
          </a:prstGeom>
        </p:spPr>
      </p:pic>
      <p:pic>
        <p:nvPicPr>
          <p:cNvPr id="4" name="Picture 3">
            <a:extLst>
              <a:ext uri="{FF2B5EF4-FFF2-40B4-BE49-F238E27FC236}">
                <a16:creationId xmlns:a16="http://schemas.microsoft.com/office/drawing/2014/main" xmlns="" id="{5808BC77-EA09-AC10-6B49-D1BA693663B9}"/>
              </a:ext>
            </a:extLst>
          </p:cNvPr>
          <p:cNvPicPr>
            <a:picLocks noChangeAspect="1"/>
          </p:cNvPicPr>
          <p:nvPr/>
        </p:nvPicPr>
        <p:blipFill>
          <a:blip r:embed="rId3"/>
          <a:stretch>
            <a:fillRect/>
          </a:stretch>
        </p:blipFill>
        <p:spPr>
          <a:xfrm>
            <a:off x="-26464" y="3016"/>
            <a:ext cx="690607" cy="1087943"/>
          </a:xfrm>
          <a:prstGeom prst="rect">
            <a:avLst/>
          </a:prstGeom>
        </p:spPr>
      </p:pic>
    </p:spTree>
    <p:extLst>
      <p:ext uri="{BB962C8B-B14F-4D97-AF65-F5344CB8AC3E}">
        <p14:creationId xmlns:p14="http://schemas.microsoft.com/office/powerpoint/2010/main" xmlns="" val="39018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AF7EF-6101-A95C-57E6-DBE790B1719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Set Identities</a:t>
            </a:r>
          </a:p>
        </p:txBody>
      </p:sp>
      <p:pic>
        <p:nvPicPr>
          <p:cNvPr id="5" name="Picture 4">
            <a:extLst>
              <a:ext uri="{FF2B5EF4-FFF2-40B4-BE49-F238E27FC236}">
                <a16:creationId xmlns:a16="http://schemas.microsoft.com/office/drawing/2014/main" xmlns="" id="{1F06AFED-5466-EBDE-1E6C-FC7039FC1412}"/>
              </a:ext>
            </a:extLst>
          </p:cNvPr>
          <p:cNvPicPr>
            <a:picLocks noChangeAspect="1"/>
          </p:cNvPicPr>
          <p:nvPr/>
        </p:nvPicPr>
        <p:blipFill>
          <a:blip r:embed="rId2"/>
          <a:stretch>
            <a:fillRect/>
          </a:stretch>
        </p:blipFill>
        <p:spPr>
          <a:xfrm>
            <a:off x="838200" y="1690687"/>
            <a:ext cx="8440554" cy="5084235"/>
          </a:xfrm>
          <a:prstGeom prst="rect">
            <a:avLst/>
          </a:prstGeom>
        </p:spPr>
      </p:pic>
      <p:pic>
        <p:nvPicPr>
          <p:cNvPr id="4" name="Picture 3">
            <a:extLst>
              <a:ext uri="{FF2B5EF4-FFF2-40B4-BE49-F238E27FC236}">
                <a16:creationId xmlns:a16="http://schemas.microsoft.com/office/drawing/2014/main" xmlns="" id="{D397CD2B-AC06-DA4A-D295-19D594F5CC4B}"/>
              </a:ext>
            </a:extLst>
          </p:cNvPr>
          <p:cNvPicPr>
            <a:picLocks noChangeAspect="1"/>
          </p:cNvPicPr>
          <p:nvPr/>
        </p:nvPicPr>
        <p:blipFill>
          <a:blip r:embed="rId3"/>
          <a:stretch>
            <a:fillRect/>
          </a:stretch>
        </p:blipFill>
        <p:spPr>
          <a:xfrm>
            <a:off x="-16839" y="-6609"/>
            <a:ext cx="690607" cy="1087943"/>
          </a:xfrm>
          <a:prstGeom prst="rect">
            <a:avLst/>
          </a:prstGeom>
        </p:spPr>
      </p:pic>
    </p:spTree>
    <p:extLst>
      <p:ext uri="{BB962C8B-B14F-4D97-AF65-F5344CB8AC3E}">
        <p14:creationId xmlns:p14="http://schemas.microsoft.com/office/powerpoint/2010/main" xmlns="" val="824844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3C496-75A1-3E2E-4D96-089B43E5325A}"/>
              </a:ext>
            </a:extLst>
          </p:cNvPr>
          <p:cNvSpPr>
            <a:spLocks noGrp="1"/>
          </p:cNvSpPr>
          <p:nvPr>
            <p:ph type="title"/>
          </p:nvPr>
        </p:nvSpPr>
        <p:spPr/>
        <p:txBody>
          <a:bodyPr/>
          <a:lstStyle/>
          <a:p>
            <a:r>
              <a:rPr lang="en-IN" b="1" dirty="0"/>
              <a:t>De Morgan’s Law</a:t>
            </a:r>
          </a:p>
        </p:txBody>
      </p:sp>
      <p:pic>
        <p:nvPicPr>
          <p:cNvPr id="5" name="Picture 4">
            <a:extLst>
              <a:ext uri="{FF2B5EF4-FFF2-40B4-BE49-F238E27FC236}">
                <a16:creationId xmlns:a16="http://schemas.microsoft.com/office/drawing/2014/main" xmlns="" id="{2129AD94-AAAD-C1AE-DCD9-CE7D7302E7FE}"/>
              </a:ext>
            </a:extLst>
          </p:cNvPr>
          <p:cNvPicPr>
            <a:picLocks noChangeAspect="1"/>
          </p:cNvPicPr>
          <p:nvPr/>
        </p:nvPicPr>
        <p:blipFill>
          <a:blip r:embed="rId2"/>
          <a:stretch>
            <a:fillRect/>
          </a:stretch>
        </p:blipFill>
        <p:spPr>
          <a:xfrm>
            <a:off x="798305" y="1754878"/>
            <a:ext cx="7681551" cy="5067410"/>
          </a:xfrm>
          <a:prstGeom prst="rect">
            <a:avLst/>
          </a:prstGeom>
        </p:spPr>
      </p:pic>
      <p:pic>
        <p:nvPicPr>
          <p:cNvPr id="4" name="Picture 3">
            <a:extLst>
              <a:ext uri="{FF2B5EF4-FFF2-40B4-BE49-F238E27FC236}">
                <a16:creationId xmlns:a16="http://schemas.microsoft.com/office/drawing/2014/main" xmlns="" id="{3B6EA029-0ED7-DA76-E75B-E3AD537179BB}"/>
              </a:ext>
            </a:extLst>
          </p:cNvPr>
          <p:cNvPicPr>
            <a:picLocks noChangeAspect="1"/>
          </p:cNvPicPr>
          <p:nvPr/>
        </p:nvPicPr>
        <p:blipFill>
          <a:blip r:embed="rId3"/>
          <a:stretch>
            <a:fillRect/>
          </a:stretch>
        </p:blipFill>
        <p:spPr>
          <a:xfrm>
            <a:off x="-7214" y="-25859"/>
            <a:ext cx="690607" cy="1087943"/>
          </a:xfrm>
          <a:prstGeom prst="rect">
            <a:avLst/>
          </a:prstGeom>
        </p:spPr>
      </p:pic>
    </p:spTree>
    <p:extLst>
      <p:ext uri="{BB962C8B-B14F-4D97-AF65-F5344CB8AC3E}">
        <p14:creationId xmlns:p14="http://schemas.microsoft.com/office/powerpoint/2010/main" xmlns="" val="67904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2D75-F08E-A5E6-2695-E9F7275C9BB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Solve Examples</a:t>
            </a:r>
          </a:p>
        </p:txBody>
      </p:sp>
      <p:pic>
        <p:nvPicPr>
          <p:cNvPr id="5" name="Content Placeholder 4">
            <a:extLst>
              <a:ext uri="{FF2B5EF4-FFF2-40B4-BE49-F238E27FC236}">
                <a16:creationId xmlns:a16="http://schemas.microsoft.com/office/drawing/2014/main" xmlns="" id="{D3D95500-01D8-0F12-352E-DFE2750AB858}"/>
              </a:ext>
            </a:extLst>
          </p:cNvPr>
          <p:cNvPicPr>
            <a:picLocks noGrp="1" noChangeAspect="1"/>
          </p:cNvPicPr>
          <p:nvPr>
            <p:ph idx="1"/>
          </p:nvPr>
        </p:nvPicPr>
        <p:blipFill>
          <a:blip r:embed="rId2"/>
          <a:stretch>
            <a:fillRect/>
          </a:stretch>
        </p:blipFill>
        <p:spPr>
          <a:xfrm>
            <a:off x="907059" y="1785412"/>
            <a:ext cx="7803803" cy="5105369"/>
          </a:xfrm>
        </p:spPr>
      </p:pic>
      <p:pic>
        <p:nvPicPr>
          <p:cNvPr id="4" name="Picture 3">
            <a:extLst>
              <a:ext uri="{FF2B5EF4-FFF2-40B4-BE49-F238E27FC236}">
                <a16:creationId xmlns:a16="http://schemas.microsoft.com/office/drawing/2014/main" xmlns="" id="{1A3D1826-FD71-83BB-FA80-9729D9ED5ED5}"/>
              </a:ext>
            </a:extLst>
          </p:cNvPr>
          <p:cNvPicPr>
            <a:picLocks noChangeAspect="1"/>
          </p:cNvPicPr>
          <p:nvPr/>
        </p:nvPicPr>
        <p:blipFill>
          <a:blip r:embed="rId3"/>
          <a:stretch>
            <a:fillRect/>
          </a:stretch>
        </p:blipFill>
        <p:spPr>
          <a:xfrm>
            <a:off x="-16839" y="3016"/>
            <a:ext cx="690607" cy="1087943"/>
          </a:xfrm>
          <a:prstGeom prst="rect">
            <a:avLst/>
          </a:prstGeom>
        </p:spPr>
      </p:pic>
    </p:spTree>
    <p:extLst>
      <p:ext uri="{BB962C8B-B14F-4D97-AF65-F5344CB8AC3E}">
        <p14:creationId xmlns:p14="http://schemas.microsoft.com/office/powerpoint/2010/main" xmlns="" val="983267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C2B3E-B537-A606-F5A7-FCADE0A1E9A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Set Identities</a:t>
            </a:r>
          </a:p>
        </p:txBody>
      </p:sp>
      <p:pic>
        <p:nvPicPr>
          <p:cNvPr id="9" name="Picture 8">
            <a:extLst>
              <a:ext uri="{FF2B5EF4-FFF2-40B4-BE49-F238E27FC236}">
                <a16:creationId xmlns:a16="http://schemas.microsoft.com/office/drawing/2014/main" xmlns="" id="{EB39A391-1FE3-08C7-DC30-7DE983CBDDF2}"/>
              </a:ext>
            </a:extLst>
          </p:cNvPr>
          <p:cNvPicPr>
            <a:picLocks noChangeAspect="1"/>
          </p:cNvPicPr>
          <p:nvPr/>
        </p:nvPicPr>
        <p:blipFill>
          <a:blip r:embed="rId2"/>
          <a:stretch>
            <a:fillRect/>
          </a:stretch>
        </p:blipFill>
        <p:spPr>
          <a:xfrm>
            <a:off x="829853" y="1609233"/>
            <a:ext cx="8646629" cy="5248767"/>
          </a:xfrm>
          <a:prstGeom prst="rect">
            <a:avLst/>
          </a:prstGeom>
        </p:spPr>
      </p:pic>
      <p:pic>
        <p:nvPicPr>
          <p:cNvPr id="4" name="Picture 3">
            <a:extLst>
              <a:ext uri="{FF2B5EF4-FFF2-40B4-BE49-F238E27FC236}">
                <a16:creationId xmlns:a16="http://schemas.microsoft.com/office/drawing/2014/main" xmlns="" id="{E5DF4DC5-39F6-4CE1-4A3B-A44CF51E32C2}"/>
              </a:ext>
            </a:extLst>
          </p:cNvPr>
          <p:cNvPicPr>
            <a:picLocks noChangeAspect="1"/>
          </p:cNvPicPr>
          <p:nvPr/>
        </p:nvPicPr>
        <p:blipFill>
          <a:blip r:embed="rId3"/>
          <a:stretch>
            <a:fillRect/>
          </a:stretch>
        </p:blipFill>
        <p:spPr>
          <a:xfrm>
            <a:off x="-16839" y="-6609"/>
            <a:ext cx="690607" cy="1087943"/>
          </a:xfrm>
          <a:prstGeom prst="rect">
            <a:avLst/>
          </a:prstGeom>
        </p:spPr>
      </p:pic>
    </p:spTree>
    <p:extLst>
      <p:ext uri="{BB962C8B-B14F-4D97-AF65-F5344CB8AC3E}">
        <p14:creationId xmlns:p14="http://schemas.microsoft.com/office/powerpoint/2010/main" xmlns="" val="87799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Why to learn Set Theory?</a:t>
            </a:r>
            <a:endParaRPr/>
          </a:p>
        </p:txBody>
      </p:sp>
      <p:sp>
        <p:nvSpPr>
          <p:cNvPr id="98" name="Google Shape;9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Set Theory is a tool for formalizing and reasoning about computation.</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It is a source of fundamental ideas in computer science from theory to practice.</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Knowledge of set theory facilitate your ability to think abstractly.</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Provides the foundation to build a firm understanding and analysis of new ideas in computer science.</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99" name="Google Shape;99;p3"/>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smtClean="0">
                <a:latin typeface="Times New Roman"/>
                <a:cs typeface="Times New Roman"/>
                <a:sym typeface="Times New Roman"/>
              </a:rPr>
              <a:t>Combination of Set</a:t>
            </a:r>
            <a:endParaRPr dirty="0"/>
          </a:p>
        </p:txBody>
      </p:sp>
      <p:sp>
        <p:nvSpPr>
          <p:cNvPr id="210" name="Google Shape;210;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just">
              <a:buSzPts val="2800"/>
              <a:buNone/>
            </a:pPr>
            <a:r>
              <a:rPr lang="en-IN" dirty="0" smtClean="0"/>
              <a:t>Combination of sets-Okay, so we have sets. Now what can we do with them? When you first learn about numbers back before kindergarten, the next thing you learn is how to combine numbers using various operations to produce other numbers. These include +,−,×,÷,+,−,×,÷, exponents, roots, </a:t>
            </a:r>
            <a:r>
              <a:rPr lang="en-IN" i="1" dirty="0" smtClean="0"/>
              <a:t>etc.</a:t>
            </a:r>
            <a:r>
              <a:rPr lang="en-IN" dirty="0" smtClean="0"/>
              <a:t> Sets, too, have operations that are useful for combining to make other sets. These include</a:t>
            </a:r>
          </a:p>
          <a:p>
            <a:pPr marL="0" lvl="0" indent="0" algn="just">
              <a:buSzPts val="2800"/>
              <a:buNone/>
            </a:pPr>
            <a:endParaRPr lang="en-IN" dirty="0" smtClean="0"/>
          </a:p>
          <a:p>
            <a:pPr marL="0" lvl="0" indent="0" algn="just">
              <a:buSzPts val="2800"/>
              <a:buNone/>
            </a:pPr>
            <a:r>
              <a:rPr lang="en-IN" dirty="0" smtClean="0"/>
              <a:t>By set operation are use for Combining of set</a:t>
            </a:r>
          </a:p>
          <a:p>
            <a:pPr marL="228600" lvl="0" indent="-228600" algn="just">
              <a:buClr>
                <a:srgbClr val="262626"/>
              </a:buClr>
              <a:buSzPts val="2800"/>
            </a:pPr>
            <a:r>
              <a:rPr lang="en-US" dirty="0" smtClean="0">
                <a:solidFill>
                  <a:srgbClr val="262626"/>
                </a:solidFill>
                <a:latin typeface="Times New Roman"/>
                <a:ea typeface="Times New Roman"/>
                <a:cs typeface="Times New Roman"/>
                <a:sym typeface="Times New Roman"/>
              </a:rPr>
              <a:t>Union of sets (∪)</a:t>
            </a:r>
            <a:endParaRPr lang="en-US" dirty="0" smtClean="0"/>
          </a:p>
          <a:p>
            <a:pPr marL="228600" lvl="0" indent="-228600" algn="just">
              <a:buClr>
                <a:srgbClr val="000000"/>
              </a:buClr>
              <a:buSzPts val="2800"/>
            </a:pPr>
            <a:r>
              <a:rPr lang="en-US" dirty="0" smtClean="0">
                <a:solidFill>
                  <a:srgbClr val="000000"/>
                </a:solidFill>
                <a:latin typeface="Times New Roman"/>
                <a:ea typeface="Times New Roman"/>
                <a:cs typeface="Times New Roman"/>
                <a:sym typeface="Times New Roman"/>
              </a:rPr>
              <a:t>Intersection of sets (∩)</a:t>
            </a:r>
            <a:endParaRPr lang="en-US" dirty="0" smtClean="0">
              <a:solidFill>
                <a:srgbClr val="262626"/>
              </a:solidFill>
              <a:latin typeface="Times New Roman"/>
              <a:ea typeface="Times New Roman"/>
              <a:cs typeface="Times New Roman"/>
              <a:sym typeface="Times New Roman"/>
            </a:endParaRPr>
          </a:p>
          <a:p>
            <a:pPr marL="228600" lvl="0" indent="-228600" algn="just">
              <a:buClr>
                <a:srgbClr val="000000"/>
              </a:buClr>
              <a:buSzPts val="2800"/>
            </a:pPr>
            <a:r>
              <a:rPr lang="en-US" dirty="0" smtClean="0">
                <a:solidFill>
                  <a:srgbClr val="000000"/>
                </a:solidFill>
                <a:latin typeface="Times New Roman"/>
                <a:ea typeface="Times New Roman"/>
                <a:cs typeface="Times New Roman"/>
                <a:sym typeface="Times New Roman"/>
              </a:rPr>
              <a:t>Difference of sets ( – )</a:t>
            </a:r>
            <a:endParaRPr lang="en-US" dirty="0" smtClean="0">
              <a:solidFill>
                <a:srgbClr val="262626"/>
              </a:solidFill>
              <a:latin typeface="Times New Roman"/>
              <a:ea typeface="Times New Roman"/>
              <a:cs typeface="Times New Roman"/>
              <a:sym typeface="Times New Roman"/>
            </a:endParaRPr>
          </a:p>
          <a:p>
            <a:pPr marL="0" lvl="0" indent="0" algn="just">
              <a:buSzPts val="2800"/>
              <a:buNone/>
            </a:pPr>
            <a:endParaRPr lang="en-IN" dirty="0" smtClean="0"/>
          </a:p>
          <a:p>
            <a:pPr marL="0" lvl="0" indent="0" algn="just">
              <a:buSzPts val="2800"/>
              <a:buNone/>
            </a:pPr>
            <a:endParaRPr lang="en-IN" dirty="0" smtClean="0"/>
          </a:p>
          <a:p>
            <a:pPr marL="0" lvl="0" indent="0" algn="just">
              <a:buSzPts val="2800"/>
              <a:buNone/>
            </a:pPr>
            <a:endParaRPr lang="en-IN" b="0" i="0" dirty="0" smtClean="0">
              <a:solidFill>
                <a:srgbClr val="262626"/>
              </a:solidFill>
              <a:latin typeface="Times New Roman"/>
              <a:ea typeface="Times New Roman"/>
              <a:cs typeface="Times New Roman"/>
              <a:sym typeface="Times New Roman"/>
            </a:endParaRPr>
          </a:p>
          <a:p>
            <a:pPr marL="0" lvl="0" indent="0" algn="just">
              <a:buSzPts val="2800"/>
              <a:buNone/>
            </a:pPr>
            <a:endParaRPr b="0" i="0" dirty="0">
              <a:solidFill>
                <a:srgbClr val="262626"/>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pic>
        <p:nvPicPr>
          <p:cNvPr id="211" name="Google Shape;211;p19"/>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Types Or Classes </a:t>
            </a:r>
            <a:r>
              <a:rPr lang="en-US" b="1" dirty="0">
                <a:latin typeface="Times New Roman"/>
                <a:ea typeface="Times New Roman"/>
                <a:cs typeface="Times New Roman"/>
                <a:sym typeface="Times New Roman"/>
              </a:rPr>
              <a:t>of Sets</a:t>
            </a:r>
            <a:endParaRPr dirty="0"/>
          </a:p>
        </p:txBody>
      </p:sp>
      <p:sp>
        <p:nvSpPr>
          <p:cNvPr id="210" name="Google Shape;210;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62626"/>
              </a:buClr>
              <a:buSzPts val="2800"/>
              <a:buNone/>
            </a:pPr>
            <a:r>
              <a:rPr lang="en-US" b="0" i="0">
                <a:solidFill>
                  <a:srgbClr val="262626"/>
                </a:solidFill>
                <a:latin typeface="Times New Roman"/>
                <a:ea typeface="Times New Roman"/>
                <a:cs typeface="Times New Roman"/>
                <a:sym typeface="Times New Roman"/>
              </a:rPr>
              <a:t>Sets can be classified into many types. Some of which are discussed as:</a:t>
            </a:r>
            <a:endParaRPr/>
          </a:p>
          <a:p>
            <a:pPr marL="228600" lvl="0" indent="-228600" algn="just" rtl="0">
              <a:lnSpc>
                <a:spcPct val="90000"/>
              </a:lnSpc>
              <a:spcBef>
                <a:spcPts val="1000"/>
              </a:spcBef>
              <a:spcAft>
                <a:spcPts val="0"/>
              </a:spcAft>
              <a:buClr>
                <a:srgbClr val="262626"/>
              </a:buClr>
              <a:buSzPts val="2800"/>
              <a:buChar char="•"/>
            </a:pPr>
            <a:r>
              <a:rPr lang="en-US">
                <a:solidFill>
                  <a:srgbClr val="262626"/>
                </a:solidFill>
                <a:latin typeface="Times New Roman"/>
                <a:ea typeface="Times New Roman"/>
                <a:cs typeface="Times New Roman"/>
                <a:sym typeface="Times New Roman"/>
              </a:rPr>
              <a:t>Finite Set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Infinite Set</a:t>
            </a:r>
            <a:endParaRPr/>
          </a:p>
          <a:p>
            <a:pPr marL="228600" lvl="0" indent="-228600" algn="just" rtl="0">
              <a:lnSpc>
                <a:spcPct val="90000"/>
              </a:lnSpc>
              <a:spcBef>
                <a:spcPts val="1000"/>
              </a:spcBef>
              <a:spcAft>
                <a:spcPts val="0"/>
              </a:spcAft>
              <a:buClr>
                <a:srgbClr val="262626"/>
              </a:buClr>
              <a:buSzPts val="2800"/>
              <a:buChar char="•"/>
            </a:pPr>
            <a:r>
              <a:rPr lang="en-US">
                <a:solidFill>
                  <a:srgbClr val="262626"/>
                </a:solidFill>
                <a:latin typeface="Times New Roman"/>
                <a:ea typeface="Times New Roman"/>
                <a:cs typeface="Times New Roman"/>
                <a:sym typeface="Times New Roman"/>
              </a:rPr>
              <a:t>Subset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Proper Subset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Universal Set</a:t>
            </a:r>
            <a:endParaRPr/>
          </a:p>
          <a:p>
            <a:pPr marL="228600" lvl="0" indent="-228600" algn="just" rtl="0">
              <a:lnSpc>
                <a:spcPct val="90000"/>
              </a:lnSpc>
              <a:spcBef>
                <a:spcPts val="1000"/>
              </a:spcBef>
              <a:spcAft>
                <a:spcPts val="0"/>
              </a:spcAft>
              <a:buClr>
                <a:srgbClr val="262626"/>
              </a:buClr>
              <a:buSzPts val="2800"/>
              <a:buChar char="•"/>
            </a:pPr>
            <a:r>
              <a:rPr lang="en-US">
                <a:solidFill>
                  <a:srgbClr val="262626"/>
                </a:solidFill>
                <a:latin typeface="Times New Roman"/>
                <a:ea typeface="Times New Roman"/>
                <a:cs typeface="Times New Roman"/>
                <a:sym typeface="Times New Roman"/>
              </a:rPr>
              <a:t>Empty or Null Set</a:t>
            </a:r>
            <a:endParaRPr/>
          </a:p>
          <a:p>
            <a:pPr marL="0" lvl="0" indent="0" algn="just" rtl="0">
              <a:lnSpc>
                <a:spcPct val="90000"/>
              </a:lnSpc>
              <a:spcBef>
                <a:spcPts val="1000"/>
              </a:spcBef>
              <a:spcAft>
                <a:spcPts val="0"/>
              </a:spcAft>
              <a:buClr>
                <a:schemeClr val="dk1"/>
              </a:buClr>
              <a:buSzPts val="2800"/>
              <a:buNone/>
            </a:pPr>
            <a:endParaRPr b="0" i="0">
              <a:solidFill>
                <a:srgbClr val="262626"/>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11" name="Google Shape;211;p19"/>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Types of Sets</a:t>
            </a:r>
            <a:endParaRPr/>
          </a:p>
        </p:txBody>
      </p:sp>
      <p:sp>
        <p:nvSpPr>
          <p:cNvPr id="217" name="Google Shape;21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Singleton Set or Unit Set</a:t>
            </a:r>
            <a:endParaRPr/>
          </a:p>
          <a:p>
            <a:pPr marL="228600" lvl="0" indent="-228600" algn="just" rtl="0">
              <a:lnSpc>
                <a:spcPct val="90000"/>
              </a:lnSpc>
              <a:spcBef>
                <a:spcPts val="1000"/>
              </a:spcBef>
              <a:spcAft>
                <a:spcPts val="0"/>
              </a:spcAft>
              <a:buClr>
                <a:srgbClr val="262626"/>
              </a:buClr>
              <a:buSzPts val="2800"/>
              <a:buChar char="•"/>
            </a:pPr>
            <a:r>
              <a:rPr lang="en-US">
                <a:solidFill>
                  <a:srgbClr val="262626"/>
                </a:solidFill>
                <a:latin typeface="Times New Roman"/>
                <a:ea typeface="Times New Roman"/>
                <a:cs typeface="Times New Roman"/>
                <a:sym typeface="Times New Roman"/>
              </a:rPr>
              <a:t>Equal Set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Equivalent Set</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Overlapping Set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Disjoint Set</a:t>
            </a:r>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18" name="Google Shape;218;p20"/>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3C934B-5D53-EAFE-1C4F-163C1CF6172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Finite Sets</a:t>
            </a:r>
          </a:p>
        </p:txBody>
      </p:sp>
      <p:sp>
        <p:nvSpPr>
          <p:cNvPr id="3" name="Content Placeholder 2">
            <a:extLst>
              <a:ext uri="{FF2B5EF4-FFF2-40B4-BE49-F238E27FC236}">
                <a16:creationId xmlns:a16="http://schemas.microsoft.com/office/drawing/2014/main" xmlns="" id="{3BBCF961-4F02-3290-6AAC-1A9D29C7DB47}"/>
              </a:ext>
            </a:extLst>
          </p:cNvPr>
          <p:cNvSpPr>
            <a:spLocks noGrp="1"/>
          </p:cNvSpPr>
          <p:nvPr>
            <p:ph idx="1"/>
          </p:nvPr>
        </p:nvSpPr>
        <p:spPr/>
        <p:txBody>
          <a:bodyPr>
            <a:normAutofit/>
          </a:bodyPr>
          <a:lstStyle/>
          <a:p>
            <a:pPr algn="just"/>
            <a:r>
              <a:rPr lang="en-US" i="0" dirty="0">
                <a:solidFill>
                  <a:srgbClr val="262626"/>
                </a:solidFill>
                <a:effectLst/>
                <a:latin typeface="Times New Roman" panose="02020603050405020304" pitchFamily="18" charset="0"/>
                <a:cs typeface="Times New Roman" panose="02020603050405020304" pitchFamily="18" charset="0"/>
              </a:rPr>
              <a:t>Finite sets </a:t>
            </a:r>
            <a:r>
              <a:rPr lang="en-US" b="0" i="0" dirty="0">
                <a:solidFill>
                  <a:srgbClr val="262626"/>
                </a:solidFill>
                <a:effectLst/>
                <a:latin typeface="Times New Roman" panose="02020603050405020304" pitchFamily="18" charset="0"/>
                <a:cs typeface="Times New Roman" panose="02020603050405020304" pitchFamily="18" charset="0"/>
              </a:rPr>
              <a:t>are sets having a finite or countable number of elements. </a:t>
            </a:r>
          </a:p>
          <a:p>
            <a:pPr algn="just"/>
            <a:r>
              <a:rPr lang="en-US" b="0" i="0" dirty="0">
                <a:solidFill>
                  <a:srgbClr val="262626"/>
                </a:solidFill>
                <a:effectLst/>
                <a:latin typeface="Times New Roman" panose="02020603050405020304" pitchFamily="18" charset="0"/>
                <a:cs typeface="Times New Roman" panose="02020603050405020304" pitchFamily="18" charset="0"/>
              </a:rPr>
              <a:t>It is also known as countable sets as the elements present in them can be counted. </a:t>
            </a:r>
          </a:p>
          <a:p>
            <a:pPr algn="just"/>
            <a:r>
              <a:rPr lang="en-US" b="0" i="0" dirty="0">
                <a:solidFill>
                  <a:srgbClr val="262626"/>
                </a:solidFill>
                <a:effectLst/>
                <a:latin typeface="Times New Roman" panose="02020603050405020304" pitchFamily="18" charset="0"/>
                <a:cs typeface="Times New Roman" panose="02020603050405020304" pitchFamily="18" charset="0"/>
              </a:rPr>
              <a:t>In the finite set, the process of counting elements comes to an end. </a:t>
            </a:r>
          </a:p>
          <a:p>
            <a:pPr algn="just"/>
            <a:r>
              <a:rPr lang="en-US" dirty="0">
                <a:solidFill>
                  <a:srgbClr val="262626"/>
                </a:solidFill>
                <a:latin typeface="Times New Roman" panose="02020603050405020304" pitchFamily="18" charset="0"/>
                <a:cs typeface="Times New Roman" panose="02020603050405020304" pitchFamily="18" charset="0"/>
              </a:rPr>
              <a:t>The s</a:t>
            </a:r>
            <a:r>
              <a:rPr lang="en-US" b="0" i="0" dirty="0">
                <a:solidFill>
                  <a:srgbClr val="262626"/>
                </a:solidFill>
                <a:effectLst/>
                <a:latin typeface="Times New Roman" panose="02020603050405020304" pitchFamily="18" charset="0"/>
                <a:cs typeface="Times New Roman" panose="02020603050405020304" pitchFamily="18" charset="0"/>
              </a:rPr>
              <a:t>tarting and ending elements are present in the set.</a:t>
            </a:r>
          </a:p>
        </p:txBody>
      </p:sp>
      <p:pic>
        <p:nvPicPr>
          <p:cNvPr id="4" name="Picture 3">
            <a:extLst>
              <a:ext uri="{FF2B5EF4-FFF2-40B4-BE49-F238E27FC236}">
                <a16:creationId xmlns:a16="http://schemas.microsoft.com/office/drawing/2014/main" xmlns="" id="{89A07462-25B9-A903-F180-74F56D1E4A84}"/>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3789336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C15B9-729E-ACC0-5E95-01B06320C35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Finite Sets</a:t>
            </a:r>
            <a:endParaRPr lang="en-IN" dirty="0"/>
          </a:p>
        </p:txBody>
      </p:sp>
      <p:sp>
        <p:nvSpPr>
          <p:cNvPr id="3" name="Content Placeholder 2">
            <a:extLst>
              <a:ext uri="{FF2B5EF4-FFF2-40B4-BE49-F238E27FC236}">
                <a16:creationId xmlns:a16="http://schemas.microsoft.com/office/drawing/2014/main" xmlns="" id="{51DBF3F3-1191-B3FD-EDA8-8D26C561E304}"/>
              </a:ext>
            </a:extLst>
          </p:cNvPr>
          <p:cNvSpPr>
            <a:spLocks noGrp="1"/>
          </p:cNvSpPr>
          <p:nvPr>
            <p:ph idx="1"/>
          </p:nvPr>
        </p:nvSpPr>
        <p:spPr/>
        <p:txBody>
          <a:bodyPr/>
          <a:lstStyle/>
          <a:p>
            <a:pPr marL="0" indent="0" algn="just">
              <a:buNone/>
            </a:pPr>
            <a:r>
              <a:rPr lang="en-US" b="1" dirty="0">
                <a:solidFill>
                  <a:srgbClr val="262626"/>
                </a:solidFill>
                <a:latin typeface="Times New Roman" panose="02020603050405020304" pitchFamily="18" charset="0"/>
                <a:cs typeface="Times New Roman" panose="02020603050405020304" pitchFamily="18" charset="0"/>
              </a:rPr>
              <a:t>E</a:t>
            </a:r>
            <a:r>
              <a:rPr lang="en-US" b="1" i="0" dirty="0">
                <a:solidFill>
                  <a:srgbClr val="262626"/>
                </a:solidFill>
                <a:effectLst/>
                <a:latin typeface="Times New Roman" panose="02020603050405020304" pitchFamily="18" charset="0"/>
                <a:cs typeface="Times New Roman" panose="02020603050405020304" pitchFamily="18" charset="0"/>
              </a:rPr>
              <a:t>xample </a:t>
            </a:r>
          </a:p>
          <a:p>
            <a:pPr marL="0" indent="0" algn="just">
              <a:buNone/>
            </a:pPr>
            <a:r>
              <a:rPr lang="en-US" dirty="0">
                <a:solidFill>
                  <a:srgbClr val="262626"/>
                </a:solidFill>
                <a:latin typeface="Times New Roman" panose="02020603050405020304" pitchFamily="18" charset="0"/>
                <a:cs typeface="Times New Roman" panose="02020603050405020304" pitchFamily="18" charset="0"/>
              </a:rPr>
              <a:t>C</a:t>
            </a:r>
            <a:r>
              <a:rPr lang="en-US" b="0" i="0" dirty="0">
                <a:solidFill>
                  <a:srgbClr val="262626"/>
                </a:solidFill>
                <a:effectLst/>
                <a:latin typeface="Times New Roman" panose="02020603050405020304" pitchFamily="18" charset="0"/>
                <a:cs typeface="Times New Roman" panose="02020603050405020304" pitchFamily="18" charset="0"/>
              </a:rPr>
              <a:t>onsider a set of even natural numbers less than 11</a:t>
            </a:r>
          </a:p>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A = {2, 4, 6, 8, 10} </a:t>
            </a:r>
          </a:p>
          <a:p>
            <a:pPr marL="0" indent="0">
              <a:buNone/>
            </a:pPr>
            <a:r>
              <a:rPr lang="en-US" b="0" i="0" dirty="0">
                <a:solidFill>
                  <a:srgbClr val="262626"/>
                </a:solidFill>
                <a:effectLst/>
                <a:latin typeface="Times New Roman" panose="02020603050405020304" pitchFamily="18" charset="0"/>
                <a:cs typeface="Times New Roman" panose="02020603050405020304" pitchFamily="18" charset="0"/>
              </a:rPr>
              <a:t>As set A has 5 elements which is a finite number and the elements can be counted.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36B42FD0-9F4E-584D-9EEB-81F8D1E1E78B}"/>
              </a:ext>
            </a:extLst>
          </p:cNvPr>
          <p:cNvPicPr>
            <a:picLocks noChangeAspect="1"/>
          </p:cNvPicPr>
          <p:nvPr/>
        </p:nvPicPr>
        <p:blipFill>
          <a:blip r:embed="rId2"/>
          <a:stretch>
            <a:fillRect/>
          </a:stretch>
        </p:blipFill>
        <p:spPr>
          <a:xfrm>
            <a:off x="-7214" y="-25862"/>
            <a:ext cx="690607" cy="1087943"/>
          </a:xfrm>
          <a:prstGeom prst="rect">
            <a:avLst/>
          </a:prstGeom>
        </p:spPr>
      </p:pic>
    </p:spTree>
    <p:extLst>
      <p:ext uri="{BB962C8B-B14F-4D97-AF65-F5344CB8AC3E}">
        <p14:creationId xmlns:p14="http://schemas.microsoft.com/office/powerpoint/2010/main" xmlns="" val="2721907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4377E-2C6F-F4AF-FECB-D4FD85DAE86E}"/>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Properties of Finite Sets</a:t>
            </a:r>
            <a:endParaRPr lang="en-IN" dirty="0"/>
          </a:p>
        </p:txBody>
      </p:sp>
      <p:sp>
        <p:nvSpPr>
          <p:cNvPr id="3" name="Content Placeholder 2">
            <a:extLst>
              <a:ext uri="{FF2B5EF4-FFF2-40B4-BE49-F238E27FC236}">
                <a16:creationId xmlns:a16="http://schemas.microsoft.com/office/drawing/2014/main" xmlns="" id="{485D6F5A-6E62-FAB7-E4EE-A782D5D9629F}"/>
              </a:ext>
            </a:extLst>
          </p:cNvPr>
          <p:cNvSpPr>
            <a:spLocks noGrp="1"/>
          </p:cNvSpPr>
          <p:nvPr>
            <p:ph idx="1"/>
          </p:nvPr>
        </p:nvSpPr>
        <p:spPr/>
        <p:txBody>
          <a:bodyPr/>
          <a:lstStyle/>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A proper subset of a finite set is finite.</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union of any number of finite sets is finite.</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intersection of two finite sets is finite.</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cartesian product of finite sets is finite.</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cardinality of a finite set is a finite number and is equal to the number of elements in the set.</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power set of a finite set is finite.</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F9016021-25A2-2AE3-D32D-C7ECC4743321}"/>
              </a:ext>
            </a:extLst>
          </p:cNvPr>
          <p:cNvPicPr>
            <a:picLocks noChangeAspect="1"/>
          </p:cNvPicPr>
          <p:nvPr/>
        </p:nvPicPr>
        <p:blipFill>
          <a:blip r:embed="rId2"/>
          <a:stretch>
            <a:fillRect/>
          </a:stretch>
        </p:blipFill>
        <p:spPr>
          <a:xfrm>
            <a:off x="-7214" y="-25862"/>
            <a:ext cx="690607" cy="1087943"/>
          </a:xfrm>
          <a:prstGeom prst="rect">
            <a:avLst/>
          </a:prstGeom>
        </p:spPr>
      </p:pic>
    </p:spTree>
    <p:extLst>
      <p:ext uri="{BB962C8B-B14F-4D97-AF65-F5344CB8AC3E}">
        <p14:creationId xmlns:p14="http://schemas.microsoft.com/office/powerpoint/2010/main" xmlns="" val="2354126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17AD6-DA3C-1FC2-8E4F-CDF406264785}"/>
              </a:ext>
            </a:extLst>
          </p:cNvPr>
          <p:cNvSpPr>
            <a:spLocks noGrp="1"/>
          </p:cNvSpPr>
          <p:nvPr>
            <p:ph type="title"/>
          </p:nvPr>
        </p:nvSpPr>
        <p:spPr/>
        <p:txBody>
          <a:bodyPr/>
          <a:lstStyle/>
          <a:p>
            <a:r>
              <a:rPr lang="en-IN" b="1" i="0" dirty="0">
                <a:solidFill>
                  <a:srgbClr val="262626"/>
                </a:solidFill>
                <a:effectLst/>
                <a:latin typeface="Times New Roman" panose="02020603050405020304" pitchFamily="18" charset="0"/>
                <a:cs typeface="Times New Roman" panose="02020603050405020304" pitchFamily="18" charset="0"/>
              </a:rPr>
              <a:t>Infinite Sets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87B316D-2710-1C64-9B03-E62FC07BDD42}"/>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elements of infinite sets are endless, that is, infinite. </a:t>
            </a:r>
          </a:p>
          <a:p>
            <a:pPr algn="just"/>
            <a:r>
              <a:rPr lang="en-US" b="0" i="0" dirty="0">
                <a:solidFill>
                  <a:srgbClr val="333333"/>
                </a:solidFill>
                <a:effectLst/>
                <a:latin typeface="Times New Roman" panose="02020603050405020304" pitchFamily="18" charset="0"/>
                <a:cs typeface="Times New Roman" panose="02020603050405020304" pitchFamily="18" charset="0"/>
              </a:rPr>
              <a:t>If any set is endless from start or end or both sides having continuity then that set is infinite. </a:t>
            </a:r>
          </a:p>
          <a:p>
            <a:pPr algn="just"/>
            <a:r>
              <a:rPr lang="en-US" b="0" i="0" dirty="0">
                <a:solidFill>
                  <a:srgbClr val="333333"/>
                </a:solidFill>
                <a:effectLst/>
                <a:latin typeface="Times New Roman" panose="02020603050405020304" pitchFamily="18" charset="0"/>
                <a:cs typeface="Times New Roman" panose="02020603050405020304" pitchFamily="18" charset="0"/>
              </a:rPr>
              <a:t>For example, the set of whole numbers, W = {0, 1, 2, 3, ……..} is an infinite set as the number of elements is infinite. </a:t>
            </a:r>
          </a:p>
          <a:p>
            <a:pPr algn="just"/>
            <a:r>
              <a:rPr lang="en-US" b="0" i="0" dirty="0">
                <a:solidFill>
                  <a:srgbClr val="333333"/>
                </a:solidFill>
                <a:effectLst/>
                <a:latin typeface="Times New Roman" panose="02020603050405020304" pitchFamily="18" charset="0"/>
                <a:cs typeface="Times New Roman" panose="02020603050405020304" pitchFamily="18" charset="0"/>
              </a:rPr>
              <a:t>The set of real numbers is an example of uncountable infinite sets. </a:t>
            </a:r>
          </a:p>
          <a:p>
            <a:pPr algn="just"/>
            <a:r>
              <a:rPr lang="en-US" b="0" i="0" dirty="0">
                <a:solidFill>
                  <a:srgbClr val="333333"/>
                </a:solidFill>
                <a:effectLst/>
                <a:latin typeface="Times New Roman" panose="02020603050405020304" pitchFamily="18" charset="0"/>
                <a:cs typeface="Times New Roman" panose="02020603050405020304" pitchFamily="18" charset="0"/>
              </a:rPr>
              <a:t>The elements of an infinite set are represented by dots as the dots represent the infinity of the set.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9A1D18E0-05EB-2F92-95D6-ACE9361291D2}"/>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142905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5AC95-7D58-6EF0-3F37-9C5E734CFBAD}"/>
              </a:ext>
            </a:extLst>
          </p:cNvPr>
          <p:cNvSpPr>
            <a:spLocks noGrp="1"/>
          </p:cNvSpPr>
          <p:nvPr>
            <p:ph type="title"/>
          </p:nvPr>
        </p:nvSpPr>
        <p:spPr/>
        <p:txBody>
          <a:bodyPr/>
          <a:lstStyle/>
          <a:p>
            <a:r>
              <a:rPr lang="en-IN" b="1" i="0" dirty="0">
                <a:solidFill>
                  <a:srgbClr val="262626"/>
                </a:solidFill>
                <a:effectLst/>
                <a:latin typeface="Times New Roman" panose="02020603050405020304" pitchFamily="18" charset="0"/>
                <a:cs typeface="Times New Roman" panose="02020603050405020304" pitchFamily="18" charset="0"/>
              </a:rPr>
              <a:t>Infinite Sets</a:t>
            </a:r>
            <a:endParaRPr lang="en-IN" dirty="0"/>
          </a:p>
        </p:txBody>
      </p:sp>
      <p:sp>
        <p:nvSpPr>
          <p:cNvPr id="3" name="Content Placeholder 2">
            <a:extLst>
              <a:ext uri="{FF2B5EF4-FFF2-40B4-BE49-F238E27FC236}">
                <a16:creationId xmlns:a16="http://schemas.microsoft.com/office/drawing/2014/main" xmlns="" id="{BF21B1DF-FDE3-EEBE-ED0B-F65E96AE69D8}"/>
              </a:ext>
            </a:extLst>
          </p:cNvPr>
          <p:cNvSpPr>
            <a:spLocks noGrp="1"/>
          </p:cNvSpPr>
          <p:nvPr>
            <p:ph idx="1"/>
          </p:nvPr>
        </p:nvSpPr>
        <p:spPr/>
        <p:txBody>
          <a:bodyPr/>
          <a:lstStyle/>
          <a:p>
            <a:pPr marL="0" indent="0" algn="just">
              <a:buNone/>
            </a:pPr>
            <a:r>
              <a:rPr lang="en-US" b="1" dirty="0">
                <a:solidFill>
                  <a:srgbClr val="262626"/>
                </a:solidFill>
                <a:latin typeface="Times New Roman" panose="02020603050405020304" pitchFamily="18" charset="0"/>
                <a:cs typeface="Times New Roman" panose="02020603050405020304" pitchFamily="18" charset="0"/>
              </a:rPr>
              <a:t>E</a:t>
            </a:r>
            <a:r>
              <a:rPr lang="en-US" b="1" i="0" dirty="0">
                <a:solidFill>
                  <a:srgbClr val="262626"/>
                </a:solidFill>
                <a:effectLst/>
                <a:latin typeface="Times New Roman" panose="02020603050405020304" pitchFamily="18" charset="0"/>
                <a:cs typeface="Times New Roman" panose="02020603050405020304" pitchFamily="18" charset="0"/>
              </a:rPr>
              <a:t>xample</a:t>
            </a:r>
            <a:endParaRPr lang="en-US" dirty="0">
              <a:solidFill>
                <a:srgbClr val="262626"/>
              </a:solidFill>
              <a:latin typeface="Times New Roman" panose="02020603050405020304" pitchFamily="18" charset="0"/>
              <a:cs typeface="Times New Roman" panose="02020603050405020304" pitchFamily="18" charset="0"/>
            </a:endParaRPr>
          </a:p>
          <a:p>
            <a:pPr marL="0" indent="0" algn="just">
              <a:buNone/>
            </a:pPr>
            <a:r>
              <a:rPr lang="en-US" dirty="0">
                <a:solidFill>
                  <a:srgbClr val="262626"/>
                </a:solidFill>
                <a:latin typeface="Times New Roman" panose="02020603050405020304" pitchFamily="18" charset="0"/>
                <a:cs typeface="Times New Roman" panose="02020603050405020304" pitchFamily="18" charset="0"/>
              </a:rPr>
              <a:t>T</a:t>
            </a:r>
            <a:r>
              <a:rPr lang="en-US" b="0" i="0" dirty="0">
                <a:solidFill>
                  <a:srgbClr val="262626"/>
                </a:solidFill>
                <a:effectLst/>
                <a:latin typeface="Times New Roman" panose="02020603050405020304" pitchFamily="18" charset="0"/>
                <a:cs typeface="Times New Roman" panose="02020603050405020304" pitchFamily="18" charset="0"/>
              </a:rPr>
              <a:t>he set of integers, Z = {……… -2, -1, 0, 1, 2, ……….} is a countable infinite set as the number of elements in the set is infinite and its elements can be put in one-to-one correspondence with the set of natural numbers.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27D9541-C9B9-2ED4-4973-9C2BB6301506}"/>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3761275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DD5E6-E720-6BE4-8BA3-685FEE804ED2}"/>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Properties of Infinite Sets</a:t>
            </a:r>
            <a:endParaRPr lang="en-IN" dirty="0"/>
          </a:p>
        </p:txBody>
      </p:sp>
      <p:sp>
        <p:nvSpPr>
          <p:cNvPr id="3" name="Content Placeholder 2">
            <a:extLst>
              <a:ext uri="{FF2B5EF4-FFF2-40B4-BE49-F238E27FC236}">
                <a16:creationId xmlns:a16="http://schemas.microsoft.com/office/drawing/2014/main" xmlns="" id="{55866663-B3B8-3393-2771-12266909B86E}"/>
              </a:ext>
            </a:extLst>
          </p:cNvPr>
          <p:cNvSpPr>
            <a:spLocks noGrp="1"/>
          </p:cNvSpPr>
          <p:nvPr>
            <p:ph idx="1"/>
          </p:nvPr>
        </p:nvSpPr>
        <p:spPr/>
        <p:txBody>
          <a:bodyPr/>
          <a:lstStyle/>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union of any number of infinite sets is an infinite set.</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power set of an infinite set is infinite.</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The superset of an infinite set is also infinite.</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A subset of an infinite set may or may not be infinite.</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Infinite sets can be countable or uncountable. </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For example, the set of real numbers is uncountable whereas the set of integers is countable.</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6953374-0715-229D-3C64-99C8AE2455FC}"/>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3980627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D8020-10E8-4240-D69A-FD9774AA23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Difference between Finite and Infinite sets</a:t>
            </a:r>
          </a:p>
        </p:txBody>
      </p:sp>
      <p:graphicFrame>
        <p:nvGraphicFramePr>
          <p:cNvPr id="7" name="Table 6">
            <a:extLst>
              <a:ext uri="{FF2B5EF4-FFF2-40B4-BE49-F238E27FC236}">
                <a16:creationId xmlns:a16="http://schemas.microsoft.com/office/drawing/2014/main" xmlns="" id="{18AD54CE-2621-7DF3-E59D-FED31D95EF46}"/>
              </a:ext>
            </a:extLst>
          </p:cNvPr>
          <p:cNvGraphicFramePr>
            <a:graphicFrameLocks noGrp="1"/>
          </p:cNvGraphicFramePr>
          <p:nvPr>
            <p:extLst>
              <p:ext uri="{D42A27DB-BD31-4B8C-83A1-F6EECF244321}">
                <p14:modId xmlns:p14="http://schemas.microsoft.com/office/powerpoint/2010/main" xmlns="" val="2600238944"/>
              </p:ext>
            </p:extLst>
          </p:nvPr>
        </p:nvGraphicFramePr>
        <p:xfrm>
          <a:off x="903360" y="1802231"/>
          <a:ext cx="10450440" cy="4938477"/>
        </p:xfrm>
        <a:graphic>
          <a:graphicData uri="http://schemas.openxmlformats.org/drawingml/2006/table">
            <a:tbl>
              <a:tblPr/>
              <a:tblGrid>
                <a:gridCol w="5225220">
                  <a:extLst>
                    <a:ext uri="{9D8B030D-6E8A-4147-A177-3AD203B41FA5}">
                      <a16:colId xmlns:a16="http://schemas.microsoft.com/office/drawing/2014/main" xmlns="" val="1956076989"/>
                    </a:ext>
                  </a:extLst>
                </a:gridCol>
                <a:gridCol w="5225220">
                  <a:extLst>
                    <a:ext uri="{9D8B030D-6E8A-4147-A177-3AD203B41FA5}">
                      <a16:colId xmlns:a16="http://schemas.microsoft.com/office/drawing/2014/main" xmlns="" val="2700267759"/>
                    </a:ext>
                  </a:extLst>
                </a:gridCol>
              </a:tblGrid>
              <a:tr h="358324">
                <a:tc>
                  <a:txBody>
                    <a:bodyPr/>
                    <a:lstStyle/>
                    <a:p>
                      <a:pPr algn="just"/>
                      <a:r>
                        <a:rPr lang="en-IN" sz="2000" b="1">
                          <a:effectLst/>
                          <a:latin typeface="Times New Roman" panose="02020603050405020304" pitchFamily="18" charset="0"/>
                          <a:cs typeface="Times New Roman" panose="02020603050405020304" pitchFamily="18" charset="0"/>
                        </a:rPr>
                        <a:t>Finite Sets</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8F8F8"/>
                    </a:solidFill>
                  </a:tcPr>
                </a:tc>
                <a:tc>
                  <a:txBody>
                    <a:bodyPr/>
                    <a:lstStyle/>
                    <a:p>
                      <a:pPr algn="just"/>
                      <a:r>
                        <a:rPr lang="en-IN" sz="2000" b="1">
                          <a:effectLst/>
                          <a:latin typeface="Times New Roman" panose="02020603050405020304" pitchFamily="18" charset="0"/>
                          <a:cs typeface="Times New Roman" panose="02020603050405020304" pitchFamily="18" charset="0"/>
                        </a:rPr>
                        <a:t>Infinite Sets</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8F8F8"/>
                    </a:solidFill>
                  </a:tcPr>
                </a:tc>
                <a:extLst>
                  <a:ext uri="{0D108BD9-81ED-4DB2-BD59-A6C34878D82A}">
                    <a16:rowId xmlns:a16="http://schemas.microsoft.com/office/drawing/2014/main" xmlns="" val="3009111366"/>
                  </a:ext>
                </a:extLst>
              </a:tr>
              <a:tr h="812102">
                <a:tc>
                  <a:txBody>
                    <a:bodyPr/>
                    <a:lstStyle/>
                    <a:p>
                      <a:pPr algn="just"/>
                      <a:r>
                        <a:rPr lang="en-US" sz="2000" b="0">
                          <a:effectLst/>
                          <a:latin typeface="Times New Roman" panose="02020603050405020304" pitchFamily="18" charset="0"/>
                          <a:cs typeface="Times New Roman" panose="02020603050405020304" pitchFamily="18" charset="0"/>
                        </a:rPr>
                        <a:t>All finite sets are countable.</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tc>
                  <a:txBody>
                    <a:bodyPr/>
                    <a:lstStyle/>
                    <a:p>
                      <a:pPr algn="just"/>
                      <a:r>
                        <a:rPr lang="en-US" sz="2000" b="0">
                          <a:effectLst/>
                          <a:latin typeface="Times New Roman" panose="02020603050405020304" pitchFamily="18" charset="0"/>
                          <a:cs typeface="Times New Roman" panose="02020603050405020304" pitchFamily="18" charset="0"/>
                        </a:rPr>
                        <a:t>Infinite sets can be countable or uncountable.</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a16="http://schemas.microsoft.com/office/drawing/2014/main" xmlns="" val="2596578329"/>
                  </a:ext>
                </a:extLst>
              </a:tr>
              <a:tr h="812102">
                <a:tc>
                  <a:txBody>
                    <a:bodyPr/>
                    <a:lstStyle/>
                    <a:p>
                      <a:pPr algn="just"/>
                      <a:r>
                        <a:rPr lang="en-US" sz="2000" b="0" dirty="0">
                          <a:effectLst/>
                          <a:latin typeface="Times New Roman" panose="02020603050405020304" pitchFamily="18" charset="0"/>
                          <a:cs typeface="Times New Roman" panose="02020603050405020304" pitchFamily="18" charset="0"/>
                        </a:rPr>
                        <a:t>The union of two finite sets is finite.</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tc>
                  <a:txBody>
                    <a:bodyPr/>
                    <a:lstStyle/>
                    <a:p>
                      <a:pPr algn="just"/>
                      <a:r>
                        <a:rPr lang="en-US" sz="2000" b="0">
                          <a:effectLst/>
                          <a:latin typeface="Times New Roman" panose="02020603050405020304" pitchFamily="18" charset="0"/>
                          <a:cs typeface="Times New Roman" panose="02020603050405020304" pitchFamily="18" charset="0"/>
                        </a:rPr>
                        <a:t>The union of two infinite sets is infinite.</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a16="http://schemas.microsoft.com/office/drawing/2014/main" xmlns="" val="1299433951"/>
                  </a:ext>
                </a:extLst>
              </a:tr>
              <a:tr h="812102">
                <a:tc>
                  <a:txBody>
                    <a:bodyPr/>
                    <a:lstStyle/>
                    <a:p>
                      <a:pPr algn="just"/>
                      <a:r>
                        <a:rPr lang="en-US" sz="2000" b="0" dirty="0">
                          <a:effectLst/>
                          <a:latin typeface="Times New Roman" panose="02020603050405020304" pitchFamily="18" charset="0"/>
                          <a:cs typeface="Times New Roman" panose="02020603050405020304" pitchFamily="18" charset="0"/>
                        </a:rPr>
                        <a:t>A subset of a finite set is finite.</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tc>
                  <a:txBody>
                    <a:bodyPr/>
                    <a:lstStyle/>
                    <a:p>
                      <a:pPr algn="just"/>
                      <a:r>
                        <a:rPr lang="en-US" sz="2000" b="0">
                          <a:effectLst/>
                          <a:latin typeface="Times New Roman" panose="02020603050405020304" pitchFamily="18" charset="0"/>
                          <a:cs typeface="Times New Roman" panose="02020603050405020304" pitchFamily="18" charset="0"/>
                        </a:rPr>
                        <a:t>A subset of an infinite set may be finite or infinite.</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a16="http://schemas.microsoft.com/office/drawing/2014/main" xmlns="" val="3857737064"/>
                  </a:ext>
                </a:extLst>
              </a:tr>
              <a:tr h="812102">
                <a:tc>
                  <a:txBody>
                    <a:bodyPr/>
                    <a:lstStyle/>
                    <a:p>
                      <a:pPr algn="just"/>
                      <a:r>
                        <a:rPr lang="en-US" sz="2000" b="0">
                          <a:effectLst/>
                          <a:latin typeface="Times New Roman" panose="02020603050405020304" pitchFamily="18" charset="0"/>
                          <a:cs typeface="Times New Roman" panose="02020603050405020304" pitchFamily="18" charset="0"/>
                        </a:rPr>
                        <a:t>The power set of a finite set is finite.</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tc>
                  <a:txBody>
                    <a:bodyPr/>
                    <a:lstStyle/>
                    <a:p>
                      <a:pPr algn="just"/>
                      <a:r>
                        <a:rPr lang="en-US" sz="2000" b="0">
                          <a:effectLst/>
                          <a:latin typeface="Times New Roman" panose="02020603050405020304" pitchFamily="18" charset="0"/>
                          <a:cs typeface="Times New Roman" panose="02020603050405020304" pitchFamily="18" charset="0"/>
                        </a:rPr>
                        <a:t>The power set of an infinite is infinite.</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a16="http://schemas.microsoft.com/office/drawing/2014/main" xmlns="" val="1410631574"/>
                  </a:ext>
                </a:extLst>
              </a:tr>
              <a:tr h="1299949">
                <a:tc>
                  <a:txBody>
                    <a:bodyPr/>
                    <a:lstStyle/>
                    <a:p>
                      <a:pPr algn="just"/>
                      <a:r>
                        <a:rPr lang="en-US" sz="2000" b="0">
                          <a:effectLst/>
                          <a:latin typeface="Times New Roman" panose="02020603050405020304" pitchFamily="18" charset="0"/>
                          <a:cs typeface="Times New Roman" panose="02020603050405020304" pitchFamily="18" charset="0"/>
                        </a:rPr>
                        <a:t>Example: Set of even natural numbers less than 100, Set of names of months in a year</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tc>
                  <a:txBody>
                    <a:bodyPr/>
                    <a:lstStyle/>
                    <a:p>
                      <a:pPr algn="just"/>
                      <a:r>
                        <a:rPr lang="en-US" sz="2000" b="0" dirty="0">
                          <a:effectLst/>
                          <a:latin typeface="Times New Roman" panose="02020603050405020304" pitchFamily="18" charset="0"/>
                          <a:cs typeface="Times New Roman" panose="02020603050405020304" pitchFamily="18" charset="0"/>
                        </a:rPr>
                        <a:t>Example: Set of points on a line, Real numbers, etc.</a:t>
                      </a:r>
                    </a:p>
                  </a:txBody>
                  <a:tcPr marL="85320" marR="85320" marT="42660" marB="426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a16="http://schemas.microsoft.com/office/drawing/2014/main" xmlns="" val="513194387"/>
                  </a:ext>
                </a:extLst>
              </a:tr>
            </a:tbl>
          </a:graphicData>
        </a:graphic>
      </p:graphicFrame>
      <p:sp>
        <p:nvSpPr>
          <p:cNvPr id="8" name="Rectangle 2">
            <a:extLst>
              <a:ext uri="{FF2B5EF4-FFF2-40B4-BE49-F238E27FC236}">
                <a16:creationId xmlns:a16="http://schemas.microsoft.com/office/drawing/2014/main" xmlns="" id="{9C85DD1D-6B18-898B-A019-897988717070}"/>
              </a:ext>
            </a:extLst>
          </p:cNvPr>
          <p:cNvSpPr>
            <a:spLocks noChangeArrowheads="1"/>
          </p:cNvSpPr>
          <p:nvPr/>
        </p:nvSpPr>
        <p:spPr bwMode="auto">
          <a:xfrm>
            <a:off x="903696" y="1699780"/>
            <a:ext cx="1051560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inherit"/>
              </a:rPr>
              <a:t/>
            </a:r>
            <a:br>
              <a:rPr kumimoji="0" lang="en-US" altLang="en-US" sz="1800" b="0" i="0" u="none" strike="noStrike" cap="none" normalizeH="0" baseline="0">
                <a:ln>
                  <a:noFill/>
                </a:ln>
                <a:solidFill>
                  <a:schemeClr val="tx1"/>
                </a:solidFill>
                <a:effectLst/>
                <a:latin typeface="inheri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87CD83AB-8E6A-C65A-8573-8F88879D2A7D}"/>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91153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Introduction to Set Theory</a:t>
            </a:r>
            <a:endParaRPr/>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A set is any well-defined collection of “objects”.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objects in the collection are called elements of the set.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If the order of the elements is changed or any element of a set is repeated, it does not make any changes in the set. </a:t>
            </a:r>
            <a:endParaRPr/>
          </a:p>
          <a:p>
            <a:pPr marL="0" lvl="0" indent="0" algn="just" rtl="0">
              <a:lnSpc>
                <a:spcPct val="90000"/>
              </a:lnSpc>
              <a:spcBef>
                <a:spcPts val="1000"/>
              </a:spcBef>
              <a:spcAft>
                <a:spcPts val="0"/>
              </a:spcAft>
              <a:buClr>
                <a:schemeClr val="dk1"/>
              </a:buClr>
              <a:buSzPts val="2800"/>
              <a:buNone/>
            </a:pPr>
            <a:endParaRPr b="0" i="0">
              <a:solidFill>
                <a:srgbClr val="262626"/>
              </a:solidFill>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06" name="Google Shape;106;p4"/>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4A242-48B7-D642-868F-735D9DEBBF99}"/>
              </a:ext>
            </a:extLst>
          </p:cNvPr>
          <p:cNvSpPr>
            <a:spLocks noGrp="1"/>
          </p:cNvSpPr>
          <p:nvPr>
            <p:ph type="title"/>
          </p:nvPr>
        </p:nvSpPr>
        <p:spPr/>
        <p:txBody>
          <a:bodyPr>
            <a:normAutofit/>
          </a:bodyPr>
          <a:lstStyle/>
          <a:p>
            <a:r>
              <a:rPr lang="en-US" b="1" dirty="0">
                <a:effectLst/>
                <a:latin typeface="Times New Roman" panose="02020603050405020304" pitchFamily="18" charset="0"/>
                <a:cs typeface="Times New Roman" panose="02020603050405020304" pitchFamily="18" charset="0"/>
              </a:rPr>
              <a:t>Notes on Finite Sets and Infinite Sets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96B1601-94BE-5756-40AC-ABCE6858F109}"/>
              </a:ext>
            </a:extLst>
          </p:cNvPr>
          <p:cNvSpPr>
            <a:spLocks noGrp="1"/>
          </p:cNvSpPr>
          <p:nvPr>
            <p:ph idx="1"/>
          </p:nvPr>
        </p:nvSpPr>
        <p:spPr/>
        <p:txBody>
          <a:bodyPr/>
          <a:lstStyle/>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An empty set is a finite set with cardinality equal to zero.</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The cardinality of rational numbers is equal to the cardinality of natural numbers.</a:t>
            </a:r>
          </a:p>
          <a:p>
            <a:pPr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All finite sets are countable whereas infinite sets may or may not be countable.</a:t>
            </a:r>
          </a:p>
          <a:p>
            <a:pPr marL="0" indent="0">
              <a:buNone/>
            </a:pPr>
            <a:r>
              <a:rPr lang="en-US" b="0" dirty="0">
                <a:effectLst/>
                <a:latin typeface="Times New Roman" panose="02020603050405020304" pitchFamily="18" charset="0"/>
                <a:cs typeface="Times New Roman" panose="02020603050405020304" pitchFamily="18" charset="0"/>
              </a:rPr>
              <a:t/>
            </a: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480F23BC-067B-BE73-527C-780894AC1EB9}"/>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2567363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DA3BE-25EC-7A1C-C623-FE4EDEE8999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Equal Sets</a:t>
            </a:r>
          </a:p>
        </p:txBody>
      </p:sp>
      <p:sp>
        <p:nvSpPr>
          <p:cNvPr id="3" name="Content Placeholder 2">
            <a:extLst>
              <a:ext uri="{FF2B5EF4-FFF2-40B4-BE49-F238E27FC236}">
                <a16:creationId xmlns:a16="http://schemas.microsoft.com/office/drawing/2014/main" xmlns="" id="{F9CC8613-C44E-D9DF-90C2-9F53A6A3039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Equal sets are sets with the exact same elements.</a:t>
            </a:r>
          </a:p>
          <a:p>
            <a:r>
              <a:rPr lang="en-US" dirty="0">
                <a:latin typeface="Times New Roman" panose="02020603050405020304" pitchFamily="18" charset="0"/>
                <a:cs typeface="Times New Roman" panose="02020603050405020304" pitchFamily="18" charset="0"/>
              </a:rPr>
              <a:t>Let two sets K = {4, 3, 6, 1} and V = {1, 3, 4, 6}.</a:t>
            </a:r>
          </a:p>
          <a:p>
            <a:r>
              <a:rPr lang="en-US" dirty="0">
                <a:latin typeface="Times New Roman" panose="02020603050405020304" pitchFamily="18" charset="0"/>
                <a:cs typeface="Times New Roman" panose="02020603050405020304" pitchFamily="18" charset="0"/>
              </a:rPr>
              <a:t>K = V</a:t>
            </a:r>
          </a:p>
          <a:p>
            <a:r>
              <a:rPr lang="en-US" dirty="0">
                <a:latin typeface="Times New Roman" panose="02020603050405020304" pitchFamily="18" charset="0"/>
                <a:cs typeface="Times New Roman" panose="02020603050405020304" pitchFamily="18" charset="0"/>
              </a:rPr>
              <a:t>Even though the elements are in a different order, they are the same elements. These sets are equal.</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FD54F91-5CBB-342B-B73A-CDE1AC312328}"/>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1405177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Subset</a:t>
            </a:r>
            <a:endParaRPr>
              <a:latin typeface="Times New Roman"/>
              <a:ea typeface="Times New Roman"/>
              <a:cs typeface="Times New Roman"/>
              <a:sym typeface="Times New Roman"/>
            </a:endParaRPr>
          </a:p>
        </p:txBody>
      </p:sp>
      <p:sp>
        <p:nvSpPr>
          <p:cNvPr id="231" name="Google Shape;23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A set X is a subset of set Y (Written as X⊆Y) if every element of X is an element of set Y.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Here set Y is a subset of set X as all the elements of set Y is in set X.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Hence, we can write Y⊆X.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Here set Y is a subset (Not a proper subset) of set X as all the elements of set Y is in set X. Hence, we can write Y⊆X.</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32" name="Google Shape;232;p22"/>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Proper Subset</a:t>
            </a:r>
            <a:endParaRPr>
              <a:latin typeface="Times New Roman"/>
              <a:ea typeface="Times New Roman"/>
              <a:cs typeface="Times New Roman"/>
              <a:sym typeface="Times New Roman"/>
            </a:endParaRPr>
          </a:p>
        </p:txBody>
      </p:sp>
      <p:sp>
        <p:nvSpPr>
          <p:cNvPr id="238" name="Google Shape;23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term “proper subset” can be defined as “subset of but not equal to”.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A Set X is a proper subset of set Y (Written as X⊂Y) if every element of X is an element of set Y and |X|&lt;|Y|.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Here set Y⊂X since all elements in Y are contained in X too and X has at least one element is more than set Y.</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39" name="Google Shape;239;p23"/>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Universal Set</a:t>
            </a:r>
            <a:endParaRPr>
              <a:latin typeface="Times New Roman"/>
              <a:ea typeface="Times New Roman"/>
              <a:cs typeface="Times New Roman"/>
              <a:sym typeface="Times New Roman"/>
            </a:endParaRPr>
          </a:p>
        </p:txBody>
      </p:sp>
      <p:sp>
        <p:nvSpPr>
          <p:cNvPr id="245" name="Google Shape;245;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A universal set is a set which contains all objects under consideration, including itself.		</a:t>
            </a:r>
            <a:endParaRPr b="0" i="0">
              <a:solidFill>
                <a:srgbClr val="262626"/>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It is a collection of all elements in a particular context or application.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All the sets in that context or application are essentially subsets of this universal set.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Universal sets are represented as U. </a:t>
            </a:r>
            <a:endParaRPr/>
          </a:p>
          <a:p>
            <a:pPr marL="228600" lvl="0" indent="-228600" algn="just" rtl="0">
              <a:lnSpc>
                <a:spcPct val="90000"/>
              </a:lnSpc>
              <a:spcBef>
                <a:spcPts val="100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For example, if we define U as the set of all living things on planet earth, the set of all animals is a subset of U.</a:t>
            </a:r>
            <a:endParaRPr/>
          </a:p>
          <a:p>
            <a:pPr marL="0" lvl="0" indent="0" algn="just" rtl="0">
              <a:lnSpc>
                <a:spcPct val="90000"/>
              </a:lnSpc>
              <a:spcBef>
                <a:spcPts val="1000"/>
              </a:spcBef>
              <a:spcAft>
                <a:spcPts val="0"/>
              </a:spcAft>
              <a:buClr>
                <a:srgbClr val="262626"/>
              </a:buClr>
              <a:buSzPts val="2800"/>
              <a:buNone/>
            </a:pPr>
            <a:r>
              <a:rPr lang="en-US" b="0" i="0">
                <a:solidFill>
                  <a:srgbClr val="262626"/>
                </a:solidFill>
                <a:latin typeface="Times New Roman"/>
                <a:ea typeface="Times New Roman"/>
                <a:cs typeface="Times New Roman"/>
                <a:sym typeface="Times New Roman"/>
              </a:rPr>
              <a:t/>
            </a:r>
            <a:br>
              <a:rPr lang="en-US" b="0" i="0">
                <a:solidFill>
                  <a:srgbClr val="262626"/>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246" name="Google Shape;246;p24"/>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Empty Set or Null Set</a:t>
            </a:r>
            <a:endParaRPr>
              <a:latin typeface="Times New Roman"/>
              <a:ea typeface="Times New Roman"/>
              <a:cs typeface="Times New Roman"/>
              <a:sym typeface="Times New Roman"/>
            </a:endParaRPr>
          </a:p>
        </p:txBody>
      </p:sp>
      <p:sp>
        <p:nvSpPr>
          <p:cNvPr id="252" name="Google Shape;25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An empty set contains no elements.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It is denoted by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As the number of elements in an empty set is finite, empty set is a finite set.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The cardinality of empty set or null set is zero.</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Example − S={x|x∈N and 7&lt;x&lt;8}=∅</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53" name="Google Shape;253;p25"/>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Singleton Set</a:t>
            </a:r>
            <a:endParaRPr/>
          </a:p>
        </p:txBody>
      </p:sp>
      <p:sp>
        <p:nvSpPr>
          <p:cNvPr id="259" name="Google Shape;25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Singleton set or unit set contains only one element. A singleton set is denoted by {s}.</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Example − S={x|x∈N, 7&lt;x&lt;9} = {8}</a:t>
            </a:r>
            <a:endParaRPr/>
          </a:p>
          <a:p>
            <a:pPr marL="0" lvl="0" indent="0" algn="just"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Equal Set: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If two sets contain the same elements, they are said to be equal.</a:t>
            </a:r>
            <a:endParaRPr/>
          </a:p>
          <a:p>
            <a:pPr marL="0" lvl="0" indent="0" algn="just" rtl="0">
              <a:lnSpc>
                <a:spcPct val="90000"/>
              </a:lnSpc>
              <a:spcBef>
                <a:spcPts val="1000"/>
              </a:spcBef>
              <a:spcAft>
                <a:spcPts val="0"/>
              </a:spcAft>
              <a:buClr>
                <a:srgbClr val="262626"/>
              </a:buClr>
              <a:buSzPts val="2800"/>
              <a:buNone/>
            </a:pPr>
            <a:r>
              <a:rPr lang="en-US" b="1" i="0">
                <a:solidFill>
                  <a:srgbClr val="262626"/>
                </a:solidFill>
                <a:latin typeface="Times New Roman"/>
                <a:ea typeface="Times New Roman"/>
                <a:cs typeface="Times New Roman"/>
                <a:sym typeface="Times New Roman"/>
              </a:rPr>
              <a:t>Equivalent Set:</a:t>
            </a:r>
            <a:r>
              <a:rPr lang="en-US" b="0" i="0">
                <a:solidFill>
                  <a:srgbClr val="262626"/>
                </a:solidFill>
                <a:latin typeface="Times New Roman"/>
                <a:ea typeface="Times New Roman"/>
                <a:cs typeface="Times New Roman"/>
                <a:sym typeface="Times New Roman"/>
              </a:rPr>
              <a:t> </a:t>
            </a:r>
            <a:endParaRPr/>
          </a:p>
          <a:p>
            <a:pPr marL="685800" lvl="1" indent="-228600" algn="just" rtl="0">
              <a:lnSpc>
                <a:spcPct val="90000"/>
              </a:lnSpc>
              <a:spcBef>
                <a:spcPts val="500"/>
              </a:spcBef>
              <a:spcAft>
                <a:spcPts val="0"/>
              </a:spcAft>
              <a:buClr>
                <a:srgbClr val="262626"/>
              </a:buClr>
              <a:buSzPts val="2400"/>
              <a:buChar char="•"/>
            </a:pPr>
            <a:r>
              <a:rPr lang="en-US" b="0" i="0">
                <a:solidFill>
                  <a:srgbClr val="262626"/>
                </a:solidFill>
                <a:latin typeface="Times New Roman"/>
                <a:ea typeface="Times New Roman"/>
                <a:cs typeface="Times New Roman"/>
                <a:sym typeface="Times New Roman"/>
              </a:rPr>
              <a:t>If the cardinalities of two sets are same, they are called equivalent sets. i.e.|A|=|B|=3</a:t>
            </a:r>
            <a:endParaRPr/>
          </a:p>
          <a:p>
            <a:pPr marL="0" lvl="0" indent="0" algn="just" rtl="0">
              <a:lnSpc>
                <a:spcPct val="90000"/>
              </a:lnSpc>
              <a:spcBef>
                <a:spcPts val="1000"/>
              </a:spcBef>
              <a:spcAft>
                <a:spcPts val="0"/>
              </a:spcAft>
              <a:buClr>
                <a:schemeClr val="dk1"/>
              </a:buClr>
              <a:buSzPts val="2800"/>
              <a:buNone/>
            </a:pPr>
            <a:endParaRPr b="1">
              <a:latin typeface="Times New Roman"/>
              <a:ea typeface="Times New Roman"/>
              <a:cs typeface="Times New Roman"/>
              <a:sym typeface="Times New Roman"/>
            </a:endParaRPr>
          </a:p>
        </p:txBody>
      </p:sp>
      <p:pic>
        <p:nvPicPr>
          <p:cNvPr id="260" name="Google Shape;260;p26"/>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Overlapping Set</a:t>
            </a:r>
            <a:endParaRPr/>
          </a:p>
        </p:txBody>
      </p:sp>
      <p:sp>
        <p:nvSpPr>
          <p:cNvPr id="266" name="Google Shape;266;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Two sets that have at least one common element are called overlapping sets.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In case of overlapping sets −</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n(A∪B)=n(A)+n(B)−n(A∩B)</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n(A∪B)=n(A−B)+n(B−A)+n(A∩B)</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n(A)=n(A−B)+n(A∩B)</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n(A)=n(A−B)+n(A∩B)</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n(B)=n(B−A)+n(A∩B)</a:t>
            </a:r>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67" name="Google Shape;267;p27"/>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Disjoint Set</a:t>
            </a:r>
            <a:endParaRPr/>
          </a:p>
        </p:txBody>
      </p:sp>
      <p:sp>
        <p:nvSpPr>
          <p:cNvPr id="273" name="Google Shape;27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Two sets A and B are called disjoint sets if they do not have even one element in common.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Therefore, disjoint sets have the following properties −</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n(A∩B)=∅</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n(A∪B)=n(A)+n(B)</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74" name="Google Shape;274;p28"/>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title"/>
          </p:nvPr>
        </p:nvSpPr>
        <p:spPr>
          <a:xfrm>
            <a:off x="839788" y="457200"/>
            <a:ext cx="572928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b="1">
                <a:latin typeface="Times New Roman"/>
                <a:ea typeface="Times New Roman"/>
                <a:cs typeface="Times New Roman"/>
                <a:sym typeface="Times New Roman"/>
              </a:rPr>
              <a:t>Venn Diagram</a:t>
            </a:r>
            <a:br>
              <a:rPr lang="en-US" b="1">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pic>
        <p:nvPicPr>
          <p:cNvPr id="280" name="Google Shape;280;p29"/>
          <p:cNvPicPr preferRelativeResize="0">
            <a:picLocks noGrp="1"/>
          </p:cNvPicPr>
          <p:nvPr>
            <p:ph type="body" idx="1"/>
          </p:nvPr>
        </p:nvPicPr>
        <p:blipFill rotWithShape="1">
          <a:blip r:embed="rId3">
            <a:alphaModFix/>
          </a:blip>
          <a:srcRect/>
          <a:stretch/>
        </p:blipFill>
        <p:spPr>
          <a:xfrm>
            <a:off x="6936225" y="2302950"/>
            <a:ext cx="3400500" cy="2714700"/>
          </a:xfrm>
          <a:prstGeom prst="rect">
            <a:avLst/>
          </a:prstGeom>
          <a:noFill/>
          <a:ln>
            <a:noFill/>
          </a:ln>
        </p:spPr>
      </p:pic>
      <p:sp>
        <p:nvSpPr>
          <p:cNvPr id="281" name="Google Shape;281;p29"/>
          <p:cNvSpPr txBox="1">
            <a:spLocks noGrp="1"/>
          </p:cNvSpPr>
          <p:nvPr>
            <p:ph type="body" idx="2"/>
          </p:nvPr>
        </p:nvSpPr>
        <p:spPr>
          <a:xfrm>
            <a:off x="839788" y="2057400"/>
            <a:ext cx="5609138" cy="3811588"/>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In Venn diagram a set is represented by a closed curve usually a circle and its elements by points within it. </a:t>
            </a:r>
            <a:endParaRPr/>
          </a:p>
          <a:p>
            <a:pPr marL="285750" lvl="0" indent="-285750" algn="just" rtl="0">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A statement involving sets can be easily understood with pictorial representation of sets. </a:t>
            </a:r>
            <a:endParaRPr/>
          </a:p>
          <a:p>
            <a:pPr marL="285750" lvl="0" indent="-285750" algn="just" rtl="0">
              <a:lnSpc>
                <a:spcPct val="9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The diagram showing these sets is called the Venn Diagram of that statement.</a:t>
            </a:r>
            <a:endParaRPr/>
          </a:p>
          <a:p>
            <a:pPr marL="285750" lvl="0" indent="-133350" algn="just" rtl="0">
              <a:lnSpc>
                <a:spcPct val="90000"/>
              </a:lnSpc>
              <a:spcBef>
                <a:spcPts val="1000"/>
              </a:spcBef>
              <a:spcAft>
                <a:spcPts val="0"/>
              </a:spcAft>
              <a:buClr>
                <a:schemeClr val="dk1"/>
              </a:buClr>
              <a:buSzPts val="2400"/>
              <a:buFont typeface="Arial"/>
              <a:buNone/>
            </a:pP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pic>
        <p:nvPicPr>
          <p:cNvPr id="282" name="Google Shape;282;p29"/>
          <p:cNvPicPr preferRelativeResize="0"/>
          <p:nvPr/>
        </p:nvPicPr>
        <p:blipFill rotWithShape="1">
          <a:blip r:embed="rId4">
            <a:alphaModFix/>
          </a:blip>
          <a:srcRect/>
          <a:stretch/>
        </p:blipFill>
        <p:spPr>
          <a:xfrm>
            <a:off x="-7214" y="-35487"/>
            <a:ext cx="690607" cy="10879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Examples</a:t>
            </a:r>
            <a:endParaRPr/>
          </a:p>
        </p:txBody>
      </p:sp>
      <p:sp>
        <p:nvSpPr>
          <p:cNvPr id="112" name="Google Shape;1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A set of all positive integers</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A set of all the planets in the solar system</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A set of all the states in India</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A set of all the lowercase letters of the alphabet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collection of pencils in your backpack is a set i.e. Each pencil in your backpack is an element of the set.</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13" name="Google Shape;113;p5"/>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CD684-346B-A178-E531-6A2EBA631F4F}"/>
              </a:ext>
            </a:extLst>
          </p:cNvPr>
          <p:cNvSpPr>
            <a:spLocks noGrp="1"/>
          </p:cNvSpPr>
          <p:nvPr>
            <p:ph type="title"/>
          </p:nvPr>
        </p:nvSpPr>
        <p:spPr/>
        <p:txBody>
          <a:bodyPr/>
          <a:lstStyle/>
          <a:p>
            <a:r>
              <a:rPr lang="en-US" b="1" i="0" dirty="0">
                <a:solidFill>
                  <a:srgbClr val="262626"/>
                </a:solidFill>
                <a:effectLst/>
                <a:latin typeface="Times New Roman" panose="02020603050405020304" pitchFamily="18" charset="0"/>
                <a:cs typeface="Times New Roman" panose="02020603050405020304" pitchFamily="18" charset="0"/>
              </a:rPr>
              <a:t>Cardinality of 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F1D5FCE-0D38-DB3F-7B1A-D0DE7DB6A2E3}"/>
              </a:ext>
            </a:extLst>
          </p:cNvPr>
          <p:cNvSpPr>
            <a:spLocks noGrp="1"/>
          </p:cNvSpPr>
          <p:nvPr>
            <p:ph idx="1"/>
          </p:nvPr>
        </p:nvSpPr>
        <p:spPr/>
        <p:txBody>
          <a:bodyPr>
            <a:normAutofit/>
          </a:bodyPr>
          <a:lstStyle/>
          <a:p>
            <a:pPr algn="just"/>
            <a:r>
              <a:rPr lang="en-US" b="0" i="0" dirty="0">
                <a:solidFill>
                  <a:srgbClr val="262626"/>
                </a:solidFill>
                <a:effectLst/>
                <a:latin typeface="Times New Roman" panose="02020603050405020304" pitchFamily="18" charset="0"/>
                <a:cs typeface="Times New Roman" panose="02020603050405020304" pitchFamily="18" charset="0"/>
              </a:rPr>
              <a:t>Cardinal numbers are counting numbers, so to find the cardinality of a set, the number of items in the set must be counted. </a:t>
            </a:r>
          </a:p>
          <a:p>
            <a:pPr algn="just"/>
            <a:r>
              <a:rPr lang="en-US" b="0" i="0" dirty="0">
                <a:solidFill>
                  <a:srgbClr val="262626"/>
                </a:solidFill>
                <a:effectLst/>
                <a:latin typeface="Times New Roman" panose="02020603050405020304" pitchFamily="18" charset="0"/>
                <a:cs typeface="Times New Roman" panose="02020603050405020304" pitchFamily="18" charset="0"/>
              </a:rPr>
              <a:t>This is a measurement of size or the number of elements within a specific set. </a:t>
            </a:r>
          </a:p>
          <a:p>
            <a:pPr algn="just"/>
            <a:r>
              <a:rPr lang="en-US" b="0" i="0" dirty="0">
                <a:solidFill>
                  <a:srgbClr val="262626"/>
                </a:solidFill>
                <a:effectLst/>
                <a:latin typeface="Times New Roman" panose="02020603050405020304" pitchFamily="18" charset="0"/>
                <a:cs typeface="Times New Roman" panose="02020603050405020304" pitchFamily="18" charset="0"/>
              </a:rPr>
              <a:t>The cardinality of a set is notated using the absolute value symbol.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5988BCD-C3D9-B855-3DF6-98F9BF2BA847}"/>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1513836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829E31-AE39-EA15-AB0C-C11DAE442D49}"/>
              </a:ext>
            </a:extLst>
          </p:cNvPr>
          <p:cNvSpPr>
            <a:spLocks noGrp="1"/>
          </p:cNvSpPr>
          <p:nvPr>
            <p:ph type="title"/>
          </p:nvPr>
        </p:nvSpPr>
        <p:spPr/>
        <p:txBody>
          <a:bodyPr/>
          <a:lstStyle/>
          <a:p>
            <a:r>
              <a:rPr lang="en-US" b="1" i="0" dirty="0">
                <a:solidFill>
                  <a:srgbClr val="262626"/>
                </a:solidFill>
                <a:effectLst/>
                <a:latin typeface="Open Sans" panose="020B0606030504020204" pitchFamily="34" charset="0"/>
              </a:rPr>
              <a:t>Cardinality of a Set</a:t>
            </a:r>
            <a:endParaRPr lang="en-IN" dirty="0"/>
          </a:p>
        </p:txBody>
      </p:sp>
      <p:sp>
        <p:nvSpPr>
          <p:cNvPr id="3" name="Content Placeholder 2">
            <a:extLst>
              <a:ext uri="{FF2B5EF4-FFF2-40B4-BE49-F238E27FC236}">
                <a16:creationId xmlns:a16="http://schemas.microsoft.com/office/drawing/2014/main" xmlns="" id="{B3487BFB-A561-0BE6-49D7-C5DFBCFB29AD}"/>
              </a:ext>
            </a:extLst>
          </p:cNvPr>
          <p:cNvSpPr>
            <a:spLocks noGrp="1"/>
          </p:cNvSpPr>
          <p:nvPr>
            <p:ph idx="1"/>
          </p:nvPr>
        </p:nvSpPr>
        <p:spPr/>
        <p:txBody>
          <a:bodyPr/>
          <a:lstStyle/>
          <a:p>
            <a:pPr marL="0" indent="0" algn="just">
              <a:buNone/>
            </a:pPr>
            <a:r>
              <a:rPr lang="en-US" b="0" i="0" dirty="0">
                <a:solidFill>
                  <a:srgbClr val="262626"/>
                </a:solidFill>
                <a:effectLst/>
                <a:latin typeface="Times New Roman" panose="02020603050405020304" pitchFamily="18" charset="0"/>
                <a:cs typeface="Times New Roman" panose="02020603050405020304" pitchFamily="18" charset="0"/>
              </a:rPr>
              <a:t>Here are some examples:</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X = { }, therefore </a:t>
            </a:r>
            <a:r>
              <a:rPr lang="en-US" b="0" i="0" dirty="0" err="1">
                <a:solidFill>
                  <a:srgbClr val="262626"/>
                </a:solidFill>
                <a:effectLst/>
                <a:latin typeface="Times New Roman" panose="02020603050405020304" pitchFamily="18" charset="0"/>
                <a:cs typeface="Times New Roman" panose="02020603050405020304" pitchFamily="18" charset="0"/>
              </a:rPr>
              <a:t>lXl</a:t>
            </a:r>
            <a:r>
              <a:rPr lang="en-US" b="0" i="0" dirty="0">
                <a:solidFill>
                  <a:srgbClr val="262626"/>
                </a:solidFill>
                <a:effectLst/>
                <a:latin typeface="Times New Roman" panose="02020603050405020304" pitchFamily="18" charset="0"/>
                <a:cs typeface="Times New Roman" panose="02020603050405020304" pitchFamily="18" charset="0"/>
              </a:rPr>
              <a:t> = 0</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W = {walrus}, therefore </a:t>
            </a:r>
            <a:r>
              <a:rPr lang="en-US" b="0" i="0" dirty="0" err="1">
                <a:solidFill>
                  <a:srgbClr val="262626"/>
                </a:solidFill>
                <a:effectLst/>
                <a:latin typeface="Times New Roman" panose="02020603050405020304" pitchFamily="18" charset="0"/>
                <a:cs typeface="Times New Roman" panose="02020603050405020304" pitchFamily="18" charset="0"/>
              </a:rPr>
              <a:t>lWl</a:t>
            </a:r>
            <a:r>
              <a:rPr lang="en-US" b="0" i="0" dirty="0">
                <a:solidFill>
                  <a:srgbClr val="262626"/>
                </a:solidFill>
                <a:effectLst/>
                <a:latin typeface="Times New Roman" panose="02020603050405020304" pitchFamily="18" charset="0"/>
                <a:cs typeface="Times New Roman" panose="02020603050405020304" pitchFamily="18" charset="0"/>
              </a:rPr>
              <a:t> = 1</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P = {numbers on a phone}, therefore </a:t>
            </a:r>
            <a:r>
              <a:rPr lang="en-US" b="0" i="0" dirty="0" err="1">
                <a:solidFill>
                  <a:srgbClr val="262626"/>
                </a:solidFill>
                <a:effectLst/>
                <a:latin typeface="Times New Roman" panose="02020603050405020304" pitchFamily="18" charset="0"/>
                <a:cs typeface="Times New Roman" panose="02020603050405020304" pitchFamily="18" charset="0"/>
              </a:rPr>
              <a:t>lPl</a:t>
            </a:r>
            <a:r>
              <a:rPr lang="en-US" b="0" i="0" dirty="0">
                <a:solidFill>
                  <a:srgbClr val="262626"/>
                </a:solidFill>
                <a:effectLst/>
                <a:latin typeface="Times New Roman" panose="02020603050405020304" pitchFamily="18" charset="0"/>
                <a:cs typeface="Times New Roman" panose="02020603050405020304" pitchFamily="18" charset="0"/>
              </a:rPr>
              <a:t> = 10</a:t>
            </a:r>
          </a:p>
          <a:p>
            <a:pPr algn="just">
              <a:buFont typeface="Arial" panose="020B0604020202020204" pitchFamily="34" charset="0"/>
              <a:buChar char="•"/>
            </a:pPr>
            <a:r>
              <a:rPr lang="en-US" b="0" i="0" dirty="0">
                <a:solidFill>
                  <a:srgbClr val="262626"/>
                </a:solidFill>
                <a:effectLst/>
                <a:latin typeface="Times New Roman" panose="02020603050405020304" pitchFamily="18" charset="0"/>
                <a:cs typeface="Times New Roman" panose="02020603050405020304" pitchFamily="18" charset="0"/>
              </a:rPr>
              <a:t>C = {x: x &gt; 30}, therefore </a:t>
            </a:r>
            <a:r>
              <a:rPr lang="en-US" b="0" i="0" dirty="0" err="1">
                <a:solidFill>
                  <a:srgbClr val="262626"/>
                </a:solidFill>
                <a:effectLst/>
                <a:latin typeface="Times New Roman" panose="02020603050405020304" pitchFamily="18" charset="0"/>
                <a:cs typeface="Times New Roman" panose="02020603050405020304" pitchFamily="18" charset="0"/>
              </a:rPr>
              <a:t>lCl</a:t>
            </a:r>
            <a:r>
              <a:rPr lang="en-US" b="0" i="0" dirty="0">
                <a:solidFill>
                  <a:srgbClr val="262626"/>
                </a:solidFill>
                <a:effectLst/>
                <a:latin typeface="Times New Roman" panose="02020603050405020304" pitchFamily="18" charset="0"/>
                <a:cs typeface="Times New Roman" panose="02020603050405020304" pitchFamily="18" charset="0"/>
              </a:rPr>
              <a:t> = ∞</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549A375-A7D0-9D7B-81A4-08325FE5B044}"/>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172913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7DD49-CF76-2531-FE69-8CAB855196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to Find Cardinality of a Set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2EA2099-5AA3-19CA-D68D-E95F11EEAAB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order to determine the cardinality of a set, one must count the items in the set. </a:t>
            </a:r>
          </a:p>
          <a:p>
            <a:r>
              <a:rPr lang="en-US" dirty="0">
                <a:latin typeface="Times New Roman" panose="02020603050405020304" pitchFamily="18" charset="0"/>
                <a:cs typeface="Times New Roman" panose="02020603050405020304" pitchFamily="18" charset="0"/>
              </a:rPr>
              <a:t>A set can never contain a negative number of items. </a:t>
            </a:r>
          </a:p>
          <a:p>
            <a:r>
              <a:rPr lang="en-US" dirty="0">
                <a:latin typeface="Times New Roman" panose="02020603050405020304" pitchFamily="18" charset="0"/>
                <a:cs typeface="Times New Roman" panose="02020603050405020304" pitchFamily="18" charset="0"/>
              </a:rPr>
              <a:t>The cardinality will always be either zero, infinity, or a positive whole number. </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64177A9-39E8-D1AC-BF70-53B9BF27C2D8}"/>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3398630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169D9-502C-8737-FD29-68EDB44B453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to Find Cardinality of a Set</a:t>
            </a:r>
            <a:endParaRPr lang="en-IN" dirty="0"/>
          </a:p>
        </p:txBody>
      </p:sp>
      <p:sp>
        <p:nvSpPr>
          <p:cNvPr id="3" name="Content Placeholder 2">
            <a:extLst>
              <a:ext uri="{FF2B5EF4-FFF2-40B4-BE49-F238E27FC236}">
                <a16:creationId xmlns:a16="http://schemas.microsoft.com/office/drawing/2014/main" xmlns="" id="{9D89DA71-5BE6-8AD2-98FE-446A7660EFC0}"/>
              </a:ext>
            </a:extLst>
          </p:cNvPr>
          <p:cNvSpPr>
            <a:spLocks noGrp="1"/>
          </p:cNvSpPr>
          <p:nvPr>
            <p:ph idx="1"/>
          </p:nvPr>
        </p:nvSpPr>
        <p:spPr/>
        <p:txBody>
          <a:bodyPr/>
          <a:lstStyle/>
          <a:p>
            <a:pPr marL="0" indent="0" algn="just">
              <a:buNone/>
            </a:pPr>
            <a:r>
              <a:rPr lang="en-US" dirty="0"/>
              <a:t>Here is one example that often confuses students:</a:t>
            </a:r>
          </a:p>
          <a:p>
            <a:pPr algn="just"/>
            <a:r>
              <a:rPr lang="en-US" dirty="0"/>
              <a:t>T = {-64, -973, -35, -554}, therefore </a:t>
            </a:r>
            <a:r>
              <a:rPr lang="en-US" dirty="0" err="1"/>
              <a:t>lTl</a:t>
            </a:r>
            <a:r>
              <a:rPr lang="en-US" dirty="0"/>
              <a:t> = 4.</a:t>
            </a:r>
          </a:p>
          <a:p>
            <a:pPr algn="just"/>
            <a:r>
              <a:rPr lang="en-US" dirty="0"/>
              <a:t>Even though the items in the set are negative, the cardinality is the count of the number of items in a set and it will always be either 0 or positive. </a:t>
            </a:r>
          </a:p>
          <a:p>
            <a:pPr algn="just"/>
            <a:r>
              <a:rPr lang="en-US" dirty="0"/>
              <a:t>There are four negative numbers so there are exactly four elements in this set.</a:t>
            </a:r>
          </a:p>
          <a:p>
            <a:pPr algn="just"/>
            <a:endParaRPr lang="en-IN" dirty="0"/>
          </a:p>
        </p:txBody>
      </p:sp>
      <p:pic>
        <p:nvPicPr>
          <p:cNvPr id="4" name="Picture 3">
            <a:extLst>
              <a:ext uri="{FF2B5EF4-FFF2-40B4-BE49-F238E27FC236}">
                <a16:creationId xmlns:a16="http://schemas.microsoft.com/office/drawing/2014/main" xmlns="" id="{F91D4118-4F92-2296-E9C0-236FABC7CD9E}"/>
              </a:ext>
            </a:extLst>
          </p:cNvPr>
          <p:cNvPicPr>
            <a:picLocks noChangeAspect="1"/>
          </p:cNvPicPr>
          <p:nvPr/>
        </p:nvPicPr>
        <p:blipFill>
          <a:blip r:embed="rId2"/>
          <a:stretch>
            <a:fillRect/>
          </a:stretch>
        </p:blipFill>
        <p:spPr>
          <a:xfrm>
            <a:off x="-7214" y="-35487"/>
            <a:ext cx="690607" cy="1087943"/>
          </a:xfrm>
          <a:prstGeom prst="rect">
            <a:avLst/>
          </a:prstGeom>
        </p:spPr>
      </p:pic>
    </p:spTree>
    <p:extLst>
      <p:ext uri="{BB962C8B-B14F-4D97-AF65-F5344CB8AC3E}">
        <p14:creationId xmlns:p14="http://schemas.microsoft.com/office/powerpoint/2010/main" xmlns="" val="3651350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Power Set</a:t>
            </a:r>
            <a:endParaRPr/>
          </a:p>
        </p:txBody>
      </p:sp>
      <p:sp>
        <p:nvSpPr>
          <p:cNvPr id="98" name="Google Shape;9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power set is a set which includes all the subsets including the empty set and the original set itself.</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It is denoted by P(A).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Basically, this set is the combination of all subsets including null set, of a given set.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If the given set has n elements, then its Power Set will contain 2n elements.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It also represents the cardinality of the power set.</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99" name="Google Shape;99;p3"/>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Power Set</a:t>
            </a:r>
            <a:endParaRPr/>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62626"/>
              </a:buClr>
              <a:buSzPts val="2800"/>
              <a:buNone/>
            </a:pPr>
            <a:r>
              <a:rPr lang="en-US" b="1" i="0">
                <a:solidFill>
                  <a:srgbClr val="262626"/>
                </a:solidFill>
                <a:latin typeface="Times New Roman"/>
                <a:ea typeface="Times New Roman"/>
                <a:cs typeface="Times New Roman"/>
                <a:sym typeface="Times New Roman"/>
              </a:rPr>
              <a:t>Example</a:t>
            </a:r>
            <a:endParaRPr/>
          </a:p>
          <a:p>
            <a:pPr marL="0" lvl="0" indent="0" algn="just" rtl="0">
              <a:lnSpc>
                <a:spcPct val="90000"/>
              </a:lnSpc>
              <a:spcBef>
                <a:spcPts val="1000"/>
              </a:spcBef>
              <a:spcAft>
                <a:spcPts val="0"/>
              </a:spcAft>
              <a:buClr>
                <a:srgbClr val="262626"/>
              </a:buClr>
              <a:buSzPts val="2800"/>
              <a:buNone/>
            </a:pPr>
            <a:r>
              <a:rPr lang="en-US" b="0" i="0">
                <a:solidFill>
                  <a:srgbClr val="262626"/>
                </a:solidFill>
                <a:latin typeface="Times New Roman"/>
                <a:ea typeface="Times New Roman"/>
                <a:cs typeface="Times New Roman"/>
                <a:sym typeface="Times New Roman"/>
              </a:rPr>
              <a:t>If set A = {x, y, z} is a set, then all its subsets {x}, {y}, {z}, {x, y}, {y, z}, {x, z}, {x, y, z} and {} are the elements of power set, such as:</a:t>
            </a:r>
            <a:endParaRPr/>
          </a:p>
          <a:p>
            <a:pPr marL="0" lvl="0" indent="0" algn="just" rtl="0">
              <a:lnSpc>
                <a:spcPct val="90000"/>
              </a:lnSpc>
              <a:spcBef>
                <a:spcPts val="1000"/>
              </a:spcBef>
              <a:spcAft>
                <a:spcPts val="0"/>
              </a:spcAft>
              <a:buClr>
                <a:srgbClr val="262626"/>
              </a:buClr>
              <a:buSzPts val="2800"/>
              <a:buNone/>
            </a:pPr>
            <a:r>
              <a:rPr lang="en-US" b="0" i="0">
                <a:solidFill>
                  <a:srgbClr val="262626"/>
                </a:solidFill>
                <a:latin typeface="Times New Roman"/>
                <a:ea typeface="Times New Roman"/>
                <a:cs typeface="Times New Roman"/>
                <a:sym typeface="Times New Roman"/>
              </a:rPr>
              <a:t>Power set of A, </a:t>
            </a:r>
            <a:endParaRPr/>
          </a:p>
          <a:p>
            <a:pPr marL="0" lvl="0" indent="0" algn="just" rtl="0">
              <a:lnSpc>
                <a:spcPct val="90000"/>
              </a:lnSpc>
              <a:spcBef>
                <a:spcPts val="1000"/>
              </a:spcBef>
              <a:spcAft>
                <a:spcPts val="0"/>
              </a:spcAft>
              <a:buClr>
                <a:srgbClr val="262626"/>
              </a:buClr>
              <a:buSzPts val="2800"/>
              <a:buNone/>
            </a:pPr>
            <a:r>
              <a:rPr lang="en-US" b="0" i="0">
                <a:solidFill>
                  <a:srgbClr val="262626"/>
                </a:solidFill>
                <a:latin typeface="Times New Roman"/>
                <a:ea typeface="Times New Roman"/>
                <a:cs typeface="Times New Roman"/>
                <a:sym typeface="Times New Roman"/>
              </a:rPr>
              <a:t>P(A) = { {x}, {y}, {z}, {x, y}, {y, z}, {x, z}, {x, y, z}, {} }</a:t>
            </a:r>
            <a:endParaRPr/>
          </a:p>
          <a:p>
            <a:pPr marL="0" lvl="0" indent="0" algn="just" rtl="0">
              <a:lnSpc>
                <a:spcPct val="90000"/>
              </a:lnSpc>
              <a:spcBef>
                <a:spcPts val="1000"/>
              </a:spcBef>
              <a:spcAft>
                <a:spcPts val="0"/>
              </a:spcAft>
              <a:buClr>
                <a:srgbClr val="262626"/>
              </a:buClr>
              <a:buSzPts val="2800"/>
              <a:buNone/>
            </a:pPr>
            <a:r>
              <a:rPr lang="en-US" b="0" i="0">
                <a:solidFill>
                  <a:srgbClr val="262626"/>
                </a:solidFill>
                <a:latin typeface="Times New Roman"/>
                <a:ea typeface="Times New Roman"/>
                <a:cs typeface="Times New Roman"/>
                <a:sym typeface="Times New Roman"/>
              </a:rPr>
              <a:t>where P(A) denotes the power set.</a:t>
            </a:r>
            <a:endParaRPr/>
          </a:p>
          <a:p>
            <a:pPr marL="0" lvl="0" indent="0" algn="l" rtl="0">
              <a:lnSpc>
                <a:spcPct val="90000"/>
              </a:lnSpc>
              <a:spcBef>
                <a:spcPts val="1000"/>
              </a:spcBef>
              <a:spcAft>
                <a:spcPts val="0"/>
              </a:spcAft>
              <a:buClr>
                <a:schemeClr val="dk1"/>
              </a:buClr>
              <a:buSzPts val="2800"/>
              <a:buNone/>
            </a:pPr>
            <a:r>
              <a:rPr lang="en-US" b="0">
                <a:latin typeface="Times New Roman"/>
                <a:ea typeface="Times New Roman"/>
                <a:cs typeface="Times New Roman"/>
                <a:sym typeface="Times New Roman"/>
              </a:rPr>
              <a:t/>
            </a:r>
            <a:br>
              <a:rPr lang="en-US" b="0">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06" name="Google Shape;106;p4"/>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Proper Power Set</a:t>
            </a:r>
            <a:endParaRPr>
              <a:latin typeface="Times New Roman"/>
              <a:ea typeface="Times New Roman"/>
              <a:cs typeface="Times New Roman"/>
              <a:sym typeface="Times New Roman"/>
            </a:endParaRPr>
          </a:p>
        </p:txBody>
      </p:sp>
      <p:sp>
        <p:nvSpPr>
          <p:cNvPr id="112" name="Google Shape;1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power set P(A) = { { } , { a }, { b }, { c }, { a, b }, { b, c }, {c, a }, { a, b, c }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Now, the Power Set has 2^3 = 8 elements.</a:t>
            </a:r>
            <a:endParaRPr/>
          </a:p>
          <a:p>
            <a:pPr marL="228600" lvl="0" indent="-228600" algn="just" rtl="0">
              <a:lnSpc>
                <a:spcPct val="90000"/>
              </a:lnSpc>
              <a:spcBef>
                <a:spcPts val="1000"/>
              </a:spcBef>
              <a:spcAft>
                <a:spcPts val="0"/>
              </a:spcAft>
              <a:buClr>
                <a:srgbClr val="202124"/>
              </a:buClr>
              <a:buSzPts val="2800"/>
              <a:buChar char="•"/>
            </a:pPr>
            <a:r>
              <a:rPr lang="en-US" b="0" i="0">
                <a:solidFill>
                  <a:srgbClr val="202124"/>
                </a:solidFill>
                <a:latin typeface="Times New Roman"/>
                <a:ea typeface="Times New Roman"/>
                <a:cs typeface="Times New Roman"/>
                <a:sym typeface="Times New Roman"/>
              </a:rPr>
              <a:t>Proper Subset: If A and B are two sets, then A is called the proper subset of B if A ⊆ B but B ⊇ A i.e., A ≠ B. </a:t>
            </a:r>
            <a:endParaRPr/>
          </a:p>
          <a:p>
            <a:pPr marL="228600" lvl="0" indent="-228600" algn="just" rtl="0">
              <a:lnSpc>
                <a:spcPct val="90000"/>
              </a:lnSpc>
              <a:spcBef>
                <a:spcPts val="1000"/>
              </a:spcBef>
              <a:spcAft>
                <a:spcPts val="0"/>
              </a:spcAft>
              <a:buClr>
                <a:srgbClr val="202124"/>
              </a:buClr>
              <a:buSzPts val="2800"/>
              <a:buChar char="•"/>
            </a:pPr>
            <a:r>
              <a:rPr lang="en-US" b="0" i="0">
                <a:solidFill>
                  <a:srgbClr val="202124"/>
                </a:solidFill>
                <a:latin typeface="Times New Roman"/>
                <a:ea typeface="Times New Roman"/>
                <a:cs typeface="Times New Roman"/>
                <a:sym typeface="Times New Roman"/>
              </a:rPr>
              <a:t>The symbol '⊂' is used to denote proper subset. Symbolically, we write A ⊂ B.</a:t>
            </a:r>
            <a:endParaRPr b="0" i="0">
              <a:solidFill>
                <a:srgbClr val="262626"/>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13" name="Google Shape;113;p5"/>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Cardinality of Power Set</a:t>
            </a:r>
            <a:endParaRPr>
              <a:latin typeface="Times New Roman"/>
              <a:ea typeface="Times New Roman"/>
              <a:cs typeface="Times New Roman"/>
              <a:sym typeface="Times New Roman"/>
            </a:endParaRPr>
          </a:p>
        </p:txBody>
      </p:sp>
      <p:sp>
        <p:nvSpPr>
          <p:cNvPr id="119" name="Google Shape;1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Cardinality represents the total number of elements present in a set.</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In case of power set, the cardinality will be the list of number of subsets of a set.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number of elements of a power set is written as |P (A)|, where A is any set.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If A has ‘n’ elements then the formula to find the number of subsets of a set in a power set is given by:</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|P(A)| = </a:t>
            </a:r>
            <a:r>
              <a:rPr lang="en-US" sz="2900">
                <a:latin typeface="Times New Roman"/>
                <a:ea typeface="Times New Roman"/>
                <a:cs typeface="Times New Roman"/>
                <a:sym typeface="Times New Roman"/>
              </a:rPr>
              <a:t>2</a:t>
            </a:r>
            <a:r>
              <a:rPr lang="en-US" sz="2900" baseline="30000">
                <a:latin typeface="Times New Roman"/>
                <a:ea typeface="Times New Roman"/>
                <a:cs typeface="Times New Roman"/>
                <a:sym typeface="Times New Roman"/>
              </a:rPr>
              <a:t>n</a:t>
            </a:r>
            <a:endParaRPr sz="2900" b="0" i="0">
              <a:solidFill>
                <a:srgbClr val="262626"/>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20" name="Google Shape;120;p6"/>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Cardinality of Power Set</a:t>
            </a:r>
            <a:endParaRPr/>
          </a:p>
        </p:txBody>
      </p:sp>
      <p:sp>
        <p:nvSpPr>
          <p:cNvPr id="126" name="Google Shape;126;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62626"/>
              </a:buClr>
              <a:buSzPts val="2800"/>
              <a:buNone/>
            </a:pPr>
            <a:r>
              <a:rPr lang="en-US" b="0" i="0">
                <a:solidFill>
                  <a:srgbClr val="262626"/>
                </a:solidFill>
                <a:latin typeface="Times New Roman"/>
                <a:ea typeface="Times New Roman"/>
                <a:cs typeface="Times New Roman"/>
                <a:sym typeface="Times New Roman"/>
              </a:rPr>
              <a:t>For example, set A = {1, 2, 3}</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n = number of elements of A = 3</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So, the number of subsets in a power set of A will be:</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Subsets of A = {}, {1}, {2}, {3}, {1,2}, {2,3}, {1,3}, {1,2,3,}</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P|A| = </a:t>
            </a:r>
            <a:r>
              <a:rPr lang="en-US" sz="2900">
                <a:latin typeface="Times New Roman"/>
                <a:ea typeface="Times New Roman"/>
                <a:cs typeface="Times New Roman"/>
                <a:sym typeface="Times New Roman"/>
              </a:rPr>
              <a:t>2</a:t>
            </a:r>
            <a:r>
              <a:rPr lang="en-US" sz="2900" baseline="30000">
                <a:latin typeface="Times New Roman"/>
                <a:ea typeface="Times New Roman"/>
                <a:cs typeface="Times New Roman"/>
                <a:sym typeface="Times New Roman"/>
              </a:rPr>
              <a:t>3</a:t>
            </a:r>
            <a:r>
              <a:rPr lang="en-US" b="0" i="0">
                <a:solidFill>
                  <a:srgbClr val="262626"/>
                </a:solidFill>
                <a:latin typeface="Times New Roman"/>
                <a:ea typeface="Times New Roman"/>
                <a:cs typeface="Times New Roman"/>
                <a:sym typeface="Times New Roman"/>
              </a:rPr>
              <a:t> = 8</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Hence, P(A) is {{}, {1}, {2}, {3}, {1,2}, {2,3}, {1,3}, {1,2,3,}}</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27" name="Google Shape;127;p7"/>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Properties of Power Set</a:t>
            </a:r>
            <a:endParaRPr>
              <a:latin typeface="Times New Roman"/>
              <a:ea typeface="Times New Roman"/>
              <a:cs typeface="Times New Roman"/>
              <a:sym typeface="Times New Roman"/>
            </a:endParaRPr>
          </a:p>
        </p:txBody>
      </p:sp>
      <p:sp>
        <p:nvSpPr>
          <p:cNvPr id="133" name="Google Shape;13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It is much larger than the original set.</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The power set of a countable finite set is countable.</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For a set of natural numbers, we can do one-to-one mapping of the resulted set, P(S), with the real numbers.</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P(S) of set S, if operated with the union of sets, the intersection of sets and complement of sets, denotes the example of Boolean Algebra.</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The total number of elements of a set is 2</a:t>
            </a:r>
            <a:r>
              <a:rPr lang="en-US" b="0" i="0" baseline="30000">
                <a:solidFill>
                  <a:srgbClr val="262626"/>
                </a:solidFill>
                <a:latin typeface="Times New Roman"/>
                <a:ea typeface="Times New Roman"/>
                <a:cs typeface="Times New Roman"/>
                <a:sym typeface="Times New Roman"/>
              </a:rPr>
              <a:t>n</a:t>
            </a:r>
            <a:r>
              <a:rPr lang="en-US" b="0" i="0">
                <a:solidFill>
                  <a:srgbClr val="262626"/>
                </a:solidFill>
                <a:latin typeface="Times New Roman"/>
                <a:ea typeface="Times New Roman"/>
                <a:cs typeface="Times New Roman"/>
                <a:sym typeface="Times New Roman"/>
              </a:rPr>
              <a:t>.</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34" name="Google Shape;134;p8"/>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Notation</a:t>
            </a:r>
            <a:endParaRPr/>
          </a:p>
        </p:txBody>
      </p:sp>
      <p:sp>
        <p:nvSpPr>
          <p:cNvPr id="119" name="Google Shape;1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Sets are usually designated with capital letters. </a:t>
            </a:r>
            <a:endParaRPr/>
          </a:p>
          <a:p>
            <a:pPr marL="228600" lvl="0" indent="-228600" algn="l" rtl="0">
              <a:lnSpc>
                <a:spcPct val="90000"/>
              </a:lnSpc>
              <a:spcBef>
                <a:spcPts val="100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Example: A = {a, e, i, o, u} </a:t>
            </a:r>
            <a:endParaRPr/>
          </a:p>
          <a:p>
            <a:pPr marL="228600" lvl="0" indent="-228600" algn="l" rtl="0">
              <a:lnSpc>
                <a:spcPct val="90000"/>
              </a:lnSpc>
              <a:spcBef>
                <a:spcPts val="100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Elements of a set are usually designated with lower case letters. </a:t>
            </a:r>
            <a:endParaRPr/>
          </a:p>
          <a:p>
            <a:pPr marL="228600" lvl="0" indent="-228600" algn="l" rtl="0">
              <a:lnSpc>
                <a:spcPct val="90000"/>
              </a:lnSpc>
              <a:spcBef>
                <a:spcPts val="100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In the set A above, the individual elements of the set are designate as, a, e, i, etc.</a:t>
            </a:r>
            <a:endParaRPr>
              <a:latin typeface="Times New Roman"/>
              <a:ea typeface="Times New Roman"/>
              <a:cs typeface="Times New Roman"/>
              <a:sym typeface="Times New Roman"/>
            </a:endParaRPr>
          </a:p>
        </p:txBody>
      </p:sp>
      <p:pic>
        <p:nvPicPr>
          <p:cNvPr id="120" name="Google Shape;120;p6"/>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Times New Roman"/>
              <a:buNone/>
            </a:pPr>
            <a:r>
              <a:rPr lang="en-US" b="1" i="0">
                <a:solidFill>
                  <a:srgbClr val="262626"/>
                </a:solidFill>
                <a:latin typeface="Times New Roman"/>
                <a:ea typeface="Times New Roman"/>
                <a:cs typeface="Times New Roman"/>
                <a:sym typeface="Times New Roman"/>
              </a:rPr>
              <a:t>Properties of Power Set</a:t>
            </a:r>
            <a:endParaRPr>
              <a:latin typeface="Times New Roman"/>
              <a:ea typeface="Times New Roman"/>
              <a:cs typeface="Times New Roman"/>
              <a:sym typeface="Times New Roman"/>
            </a:endParaRPr>
          </a:p>
        </p:txBody>
      </p:sp>
      <p:sp>
        <p:nvSpPr>
          <p:cNvPr id="140" name="Google Shape;140;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An empty set is a definite element of a power set.</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The power set of an empty set has only one element.</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The power set of an infinite set has infinite number of subsets. </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For example, if Set X has all the multiples of 5 starting from 5, then we can say that Set X has an infinite number of elements. </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Though there is an infinite number of elements, a power set still exists for set X, in this case, it has infinite number of subsets.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The power set exists for both finite and infinite sets.</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41" name="Google Shape;141;p9"/>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38D3A-0A78-AC8F-3CD8-1E80D8F64997}"/>
              </a:ext>
            </a:extLst>
          </p:cNvPr>
          <p:cNvSpPr>
            <a:spLocks noGrp="1"/>
          </p:cNvSpPr>
          <p:nvPr>
            <p:ph type="title"/>
          </p:nvPr>
        </p:nvSpPr>
        <p:spPr>
          <a:xfrm>
            <a:off x="838200" y="1"/>
            <a:ext cx="10515600" cy="685799"/>
          </a:xfrm>
        </p:spPr>
        <p:txBody>
          <a:bodyPr>
            <a:normAutofit fontScale="90000"/>
          </a:bodyPr>
          <a:lstStyle/>
          <a:p>
            <a:r>
              <a:rPr lang="en-US" b="1" dirty="0" smtClean="0"/>
              <a:t>Cartesian product of two sets</a:t>
            </a:r>
            <a:endParaRPr lang="en-US" b="1" dirty="0"/>
          </a:p>
        </p:txBody>
      </p:sp>
      <p:sp>
        <p:nvSpPr>
          <p:cNvPr id="3" name="Content Placeholder 2">
            <a:extLst>
              <a:ext uri="{FF2B5EF4-FFF2-40B4-BE49-F238E27FC236}">
                <a16:creationId xmlns:a16="http://schemas.microsoft.com/office/drawing/2014/main" xmlns="" id="{74748C00-70C6-EBC3-CD15-DBB4EE5CDC67}"/>
              </a:ext>
            </a:extLst>
          </p:cNvPr>
          <p:cNvSpPr>
            <a:spLocks noGrp="1"/>
          </p:cNvSpPr>
          <p:nvPr>
            <p:ph idx="1"/>
          </p:nvPr>
        </p:nvSpPr>
        <p:spPr>
          <a:xfrm>
            <a:off x="838200" y="685800"/>
            <a:ext cx="10515600" cy="5491163"/>
          </a:xfrm>
        </p:spPr>
        <p:txBody>
          <a:bodyPr>
            <a:normAutofit/>
          </a:bodyPr>
          <a:lstStyle/>
          <a:p>
            <a:pPr>
              <a:buNone/>
            </a:pPr>
            <a:r>
              <a:rPr lang="en-US" dirty="0" smtClean="0"/>
              <a:t>The Cartesian Product of two sets P and Q in that order is the set of all ordered pairs whose first member belongs to the set P and second member belong to set Q and is denoted by P x Q, i.e.,</a:t>
            </a:r>
          </a:p>
          <a:p>
            <a:pPr>
              <a:buNone/>
            </a:pPr>
            <a:r>
              <a:rPr lang="en-US" dirty="0" smtClean="0"/>
              <a:t>P x Q = {(x, y): x ∈ P, y ∈ Q}.  </a:t>
            </a:r>
          </a:p>
          <a:p>
            <a:pPr>
              <a:buNone/>
            </a:pPr>
            <a:r>
              <a:rPr lang="en-US" dirty="0" smtClean="0"/>
              <a:t> For example, </a:t>
            </a:r>
            <a:r>
              <a:rPr lang="en-US" b="1" dirty="0" smtClean="0"/>
              <a:t>if A = {1, 2} and B = {3, 4, 5}, then </a:t>
            </a:r>
          </a:p>
          <a:p>
            <a:pPr>
              <a:buNone/>
            </a:pPr>
            <a:r>
              <a:rPr lang="en-US" b="1" dirty="0" smtClean="0"/>
              <a:t>the Cartesian Product of A and B is</a:t>
            </a:r>
          </a:p>
          <a:p>
            <a:pPr>
              <a:buNone/>
            </a:pPr>
            <a:r>
              <a:rPr lang="en-US" b="1" dirty="0" smtClean="0"/>
              <a:t> {(1, 3), (1, 4), (1, 5), (2, 3), (2, 4), (2, 5)}</a:t>
            </a:r>
            <a:r>
              <a:rPr lang="en-US" dirty="0" smtClean="0"/>
              <a:t>.</a:t>
            </a:r>
          </a:p>
          <a:p>
            <a:pPr marL="0" indent="0">
              <a:buNone/>
            </a:pPr>
            <a:endParaRPr lang="en-US" dirty="0" smtClean="0"/>
          </a:p>
        </p:txBody>
      </p:sp>
      <p:pic>
        <p:nvPicPr>
          <p:cNvPr id="4" name="Picture 3">
            <a:extLst>
              <a:ext uri="{FF2B5EF4-FFF2-40B4-BE49-F238E27FC236}">
                <a16:creationId xmlns:a16="http://schemas.microsoft.com/office/drawing/2014/main" xmlns="" id="{111570AC-83CA-3C3A-A7DF-70679400C794}"/>
              </a:ext>
            </a:extLst>
          </p:cNvPr>
          <p:cNvPicPr>
            <a:picLocks noChangeAspect="1"/>
          </p:cNvPicPr>
          <p:nvPr/>
        </p:nvPicPr>
        <p:blipFill>
          <a:blip r:embed="rId2"/>
          <a:stretch>
            <a:fillRect/>
          </a:stretch>
        </p:blipFill>
        <p:spPr>
          <a:xfrm>
            <a:off x="-16839" y="-25860"/>
            <a:ext cx="690607" cy="1087943"/>
          </a:xfrm>
          <a:prstGeom prst="rect">
            <a:avLst/>
          </a:prstGeom>
        </p:spPr>
      </p:pic>
    </p:spTree>
    <p:extLst>
      <p:ext uri="{BB962C8B-B14F-4D97-AF65-F5344CB8AC3E}">
        <p14:creationId xmlns:p14="http://schemas.microsoft.com/office/powerpoint/2010/main" xmlns="" val="1560563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38D3A-0A78-AC8F-3CD8-1E80D8F64997}"/>
              </a:ext>
            </a:extLst>
          </p:cNvPr>
          <p:cNvSpPr>
            <a:spLocks noGrp="1"/>
          </p:cNvSpPr>
          <p:nvPr>
            <p:ph type="title"/>
          </p:nvPr>
        </p:nvSpPr>
        <p:spPr>
          <a:xfrm>
            <a:off x="838200" y="1"/>
            <a:ext cx="10515600" cy="761999"/>
          </a:xfrm>
        </p:spPr>
        <p:txBody>
          <a:bodyPr>
            <a:normAutofit fontScale="90000"/>
          </a:bodyPr>
          <a:lstStyle/>
          <a:p>
            <a:r>
              <a:rPr lang="en-US" dirty="0" smtClean="0"/>
              <a:t/>
            </a:r>
            <a:br>
              <a:rPr lang="en-US" dirty="0" smtClean="0"/>
            </a:br>
            <a:r>
              <a:rPr lang="en-US" dirty="0" smtClean="0"/>
              <a:t>Inclusion-Exclusion Principle</a:t>
            </a:r>
            <a:br>
              <a:rPr lang="en-US" dirty="0" smtClean="0"/>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748C00-70C6-EBC3-CD15-DBB4EE5CDC67}"/>
              </a:ext>
            </a:extLst>
          </p:cNvPr>
          <p:cNvSpPr>
            <a:spLocks noGrp="1"/>
          </p:cNvSpPr>
          <p:nvPr>
            <p:ph idx="1"/>
          </p:nvPr>
        </p:nvSpPr>
        <p:spPr>
          <a:xfrm>
            <a:off x="0" y="838200"/>
            <a:ext cx="11963400" cy="6019800"/>
          </a:xfrm>
        </p:spPr>
        <p:txBody>
          <a:bodyPr>
            <a:normAutofit lnSpcReduction="10000"/>
          </a:bodyPr>
          <a:lstStyle/>
          <a:p>
            <a:pPr>
              <a:buNone/>
            </a:pPr>
            <a:r>
              <a:rPr lang="en-US" dirty="0" smtClean="0"/>
              <a:t>Inclusion-Exclusion Principle</a:t>
            </a:r>
          </a:p>
          <a:p>
            <a:pPr>
              <a:buNone/>
            </a:pPr>
            <a:r>
              <a:rPr lang="en-US" dirty="0" smtClean="0"/>
              <a:t>Principle of Inclusion and Exclusion is an approach which derives the method of finding the number of elements in the union of two finite sets. This is used for solving combinations and probability problems when it is necessary to find a counting method, which makes sure that an object is not counted twice.</a:t>
            </a:r>
          </a:p>
          <a:p>
            <a:pPr>
              <a:buNone/>
            </a:pPr>
            <a:r>
              <a:rPr lang="en-US" dirty="0" smtClean="0"/>
              <a:t>     Consider two finite sets A and B. We can denote the Principle of Inclusion and Exclusion formula as follows</a:t>
            </a:r>
          </a:p>
          <a:p>
            <a:pPr>
              <a:buNone/>
            </a:pPr>
            <a:r>
              <a:rPr lang="en-US" dirty="0" smtClean="0"/>
              <a:t>Let A, B be any two finite sets. Then n (A ∪ B) = n (A) + n (B) - n (A ∩ B)</a:t>
            </a:r>
          </a:p>
          <a:p>
            <a:pPr>
              <a:buNone/>
            </a:pPr>
            <a:r>
              <a:rPr lang="en-US" dirty="0" smtClean="0"/>
              <a:t>Here "include" n (A) and n (B) and we "exclude" n (A ∩ B)</a:t>
            </a:r>
          </a:p>
          <a:p>
            <a:pPr>
              <a:buNone/>
            </a:pPr>
            <a:r>
              <a:rPr lang="en-US" dirty="0" smtClean="0"/>
              <a:t>Suppose A, B, C are finite sets. Then A ∪ B ∪ C is finite and n (A ∪ B ∪ C) = n(A) + n(B) + n(C) - n(A ∩ B) - n(A ∩ C) - n(B ∩ C) + n(A ∩ B ∩ C)</a:t>
            </a:r>
          </a:p>
          <a:p>
            <a:r>
              <a:rPr lang="en-US" b="1" dirty="0" smtClean="0"/>
              <a:t>IN GENERAL,</a:t>
            </a:r>
          </a:p>
          <a:p>
            <a:r>
              <a:rPr lang="en-US" dirty="0" smtClean="0"/>
              <a:t>n(A</a:t>
            </a:r>
            <a:r>
              <a:rPr lang="en-US" baseline="-25000" dirty="0" smtClean="0"/>
              <a:t>1 </a:t>
            </a:r>
            <a:r>
              <a:rPr lang="en-US" dirty="0" smtClean="0"/>
              <a:t>⋃ A</a:t>
            </a:r>
            <a:r>
              <a:rPr lang="en-US" baseline="-25000" dirty="0" smtClean="0"/>
              <a:t>2 </a:t>
            </a:r>
            <a:r>
              <a:rPr lang="en-US" dirty="0" smtClean="0"/>
              <a:t>⋃ A</a:t>
            </a:r>
            <a:r>
              <a:rPr lang="en-US" baseline="-25000" dirty="0" smtClean="0"/>
              <a:t>3 </a:t>
            </a:r>
            <a:r>
              <a:rPr lang="en-US" dirty="0" smtClean="0"/>
              <a:t>⋃….⋃ A</a:t>
            </a:r>
            <a:r>
              <a:rPr lang="en-US" baseline="-25000" dirty="0" smtClean="0"/>
              <a:t>n</a:t>
            </a:r>
            <a:r>
              <a:rPr lang="en-US" dirty="0" smtClean="0"/>
              <a:t>) = </a:t>
            </a:r>
            <a:r>
              <a:rPr lang="el-GR" dirty="0" smtClean="0"/>
              <a:t>Σ</a:t>
            </a:r>
            <a:r>
              <a:rPr lang="en-US" dirty="0" smtClean="0"/>
              <a:t>n(A</a:t>
            </a:r>
            <a:r>
              <a:rPr lang="en-US" baseline="-25000" dirty="0" smtClean="0"/>
              <a:t>i </a:t>
            </a:r>
            <a:r>
              <a:rPr lang="en-US" dirty="0" smtClean="0"/>
              <a:t>⋂ </a:t>
            </a:r>
            <a:r>
              <a:rPr lang="en-US" dirty="0" err="1" smtClean="0"/>
              <a:t>A</a:t>
            </a:r>
            <a:r>
              <a:rPr lang="en-US" baseline="-25000" dirty="0" err="1" smtClean="0"/>
              <a:t>j</a:t>
            </a:r>
            <a:r>
              <a:rPr lang="en-US" dirty="0" smtClean="0"/>
              <a:t>) + </a:t>
            </a:r>
            <a:r>
              <a:rPr lang="el-GR" dirty="0" smtClean="0"/>
              <a:t>Σ</a:t>
            </a:r>
            <a:r>
              <a:rPr lang="en-US" dirty="0" smtClean="0"/>
              <a:t>n(A</a:t>
            </a:r>
            <a:r>
              <a:rPr lang="en-US" baseline="-25000" dirty="0" smtClean="0"/>
              <a:t>i </a:t>
            </a:r>
            <a:r>
              <a:rPr lang="en-US" dirty="0" smtClean="0"/>
              <a:t>⋂ </a:t>
            </a:r>
            <a:r>
              <a:rPr lang="en-US" dirty="0" err="1" smtClean="0"/>
              <a:t>A</a:t>
            </a:r>
            <a:r>
              <a:rPr lang="en-US" baseline="-25000" dirty="0" err="1" smtClean="0"/>
              <a:t>j</a:t>
            </a:r>
            <a:r>
              <a:rPr lang="en-US" baseline="-25000" dirty="0" smtClean="0"/>
              <a:t> </a:t>
            </a:r>
            <a:r>
              <a:rPr lang="en-US" dirty="0" smtClean="0"/>
              <a:t>⋂ </a:t>
            </a:r>
            <a:r>
              <a:rPr lang="en-US" dirty="0" err="1" smtClean="0"/>
              <a:t>A</a:t>
            </a:r>
            <a:r>
              <a:rPr lang="en-US" baseline="-25000" dirty="0" err="1" smtClean="0"/>
              <a:t>k</a:t>
            </a:r>
            <a:r>
              <a:rPr lang="en-US" dirty="0" smtClean="0"/>
              <a:t>) – ….+ (-1)</a:t>
            </a:r>
            <a:r>
              <a:rPr lang="en-US" baseline="30000" dirty="0" smtClean="0"/>
              <a:t>n-1</a:t>
            </a:r>
            <a:r>
              <a:rPr lang="en-US" dirty="0" smtClean="0"/>
              <a:t> n(A</a:t>
            </a:r>
            <a:r>
              <a:rPr lang="en-US" baseline="-25000" dirty="0" smtClean="0"/>
              <a:t>1 </a:t>
            </a:r>
            <a:r>
              <a:rPr lang="en-US" dirty="0" smtClean="0"/>
              <a:t>⋂ A</a:t>
            </a:r>
            <a:r>
              <a:rPr lang="en-US" baseline="-25000" dirty="0" smtClean="0"/>
              <a:t>2 </a:t>
            </a:r>
            <a:r>
              <a:rPr lang="en-US" dirty="0" smtClean="0"/>
              <a:t>⋂ A</a:t>
            </a:r>
            <a:r>
              <a:rPr lang="en-US" baseline="-25000" dirty="0" smtClean="0"/>
              <a:t>3 </a:t>
            </a:r>
            <a:r>
              <a:rPr lang="en-US" dirty="0" smtClean="0"/>
              <a:t>⋂ …⋂A</a:t>
            </a:r>
            <a:r>
              <a:rPr lang="en-US" baseline="-25000" dirty="0" smtClean="0"/>
              <a:t>n</a:t>
            </a:r>
            <a:r>
              <a:rPr lang="en-US" dirty="0" smtClean="0"/>
              <a:t>)</a:t>
            </a:r>
          </a:p>
          <a:p>
            <a:pPr>
              <a:buNone/>
            </a:pPr>
            <a:endParaRPr lang="en-US" dirty="0" smtClean="0"/>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11570AC-83CA-3C3A-A7DF-70679400C794}"/>
              </a:ext>
            </a:extLst>
          </p:cNvPr>
          <p:cNvPicPr>
            <a:picLocks noChangeAspect="1"/>
          </p:cNvPicPr>
          <p:nvPr/>
        </p:nvPicPr>
        <p:blipFill>
          <a:blip r:embed="rId2"/>
          <a:stretch>
            <a:fillRect/>
          </a:stretch>
        </p:blipFill>
        <p:spPr>
          <a:xfrm>
            <a:off x="-16839" y="-25860"/>
            <a:ext cx="690607" cy="1087943"/>
          </a:xfrm>
          <a:prstGeom prst="rect">
            <a:avLst/>
          </a:prstGeom>
        </p:spPr>
      </p:pic>
    </p:spTree>
    <p:extLst>
      <p:ext uri="{BB962C8B-B14F-4D97-AF65-F5344CB8AC3E}">
        <p14:creationId xmlns:p14="http://schemas.microsoft.com/office/powerpoint/2010/main" xmlns="" val="1560563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38D3A-0A78-AC8F-3CD8-1E80D8F64997}"/>
              </a:ext>
            </a:extLst>
          </p:cNvPr>
          <p:cNvSpPr>
            <a:spLocks noGrp="1"/>
          </p:cNvSpPr>
          <p:nvPr>
            <p:ph type="title"/>
          </p:nvPr>
        </p:nvSpPr>
        <p:spPr>
          <a:xfrm>
            <a:off x="838200" y="1"/>
            <a:ext cx="10515600" cy="838199"/>
          </a:xfrm>
        </p:spPr>
        <p:txBody>
          <a:bodyPr/>
          <a:lstStyle/>
          <a:p>
            <a:r>
              <a:rPr lang="en-IN" b="1" i="0" dirty="0">
                <a:solidFill>
                  <a:srgbClr val="262626"/>
                </a:solidFill>
                <a:effectLst/>
                <a:latin typeface="Times New Roman" panose="02020603050405020304" pitchFamily="18" charset="0"/>
                <a:cs typeface="Times New Roman" panose="02020603050405020304" pitchFamily="18" charset="0"/>
              </a:rPr>
              <a:t>Examples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748C00-70C6-EBC3-CD15-DBB4EE5CDC67}"/>
              </a:ext>
            </a:extLst>
          </p:cNvPr>
          <p:cNvSpPr>
            <a:spLocks noGrp="1"/>
          </p:cNvSpPr>
          <p:nvPr>
            <p:ph idx="1"/>
          </p:nvPr>
        </p:nvSpPr>
        <p:spPr>
          <a:xfrm>
            <a:off x="0" y="914400"/>
            <a:ext cx="12192000" cy="5943600"/>
          </a:xfrm>
        </p:spPr>
        <p:txBody>
          <a:bodyPr>
            <a:normAutofit fontScale="77500" lnSpcReduction="20000"/>
          </a:bodyPr>
          <a:lstStyle/>
          <a:p>
            <a:pPr>
              <a:buNone/>
            </a:pPr>
            <a:r>
              <a:rPr lang="en-US" b="1" dirty="0" smtClean="0"/>
              <a:t>Example 1:</a:t>
            </a:r>
            <a:endParaRPr lang="en-US" dirty="0" smtClean="0"/>
          </a:p>
          <a:p>
            <a:pPr>
              <a:buNone/>
            </a:pPr>
            <a:r>
              <a:rPr lang="en-US" dirty="0" smtClean="0"/>
              <a:t>Among a group of students, 49 study Physics, 37 study English and 21 study Biology. If 9 of these students study </a:t>
            </a:r>
            <a:r>
              <a:rPr lang="en-US" dirty="0" err="1" smtClean="0"/>
              <a:t>Maths</a:t>
            </a:r>
            <a:r>
              <a:rPr lang="en-US" dirty="0" smtClean="0"/>
              <a:t> Physics and English, 5 study English and Biology, 4 study Physics and Biology and 3 study Physics, English and Biology, find the number of students in the group.</a:t>
            </a:r>
          </a:p>
          <a:p>
            <a:pPr>
              <a:buNone/>
            </a:pPr>
            <a:r>
              <a:rPr lang="en-US" b="1" dirty="0" smtClean="0"/>
              <a:t>Solution:</a:t>
            </a:r>
            <a:endParaRPr lang="en-US" dirty="0" smtClean="0"/>
          </a:p>
          <a:p>
            <a:pPr>
              <a:buNone/>
            </a:pPr>
            <a:r>
              <a:rPr lang="en-US" dirty="0" smtClean="0"/>
              <a:t>Let P represent the number of students who study Physics, E represent the number of students who study English and B represent the number of students who study Biology.</a:t>
            </a:r>
          </a:p>
          <a:p>
            <a:pPr>
              <a:buNone/>
            </a:pPr>
            <a:r>
              <a:rPr lang="en-US" dirty="0" smtClean="0"/>
              <a:t>Number of students in the group = n(P⋃E⋃B)</a:t>
            </a:r>
          </a:p>
          <a:p>
            <a:pPr>
              <a:buNone/>
            </a:pPr>
            <a:r>
              <a:rPr lang="en-US" dirty="0" smtClean="0"/>
              <a:t>Given n(P) = 49, n(E) = 37, n(B) = 21</a:t>
            </a:r>
          </a:p>
          <a:p>
            <a:pPr>
              <a:buNone/>
            </a:pPr>
            <a:r>
              <a:rPr lang="en-US" dirty="0" smtClean="0"/>
              <a:t>n(P⋂E) = 9</a:t>
            </a:r>
          </a:p>
          <a:p>
            <a:pPr>
              <a:buNone/>
            </a:pPr>
            <a:r>
              <a:rPr lang="en-US" dirty="0" smtClean="0"/>
              <a:t>n(E⋂B) = 5</a:t>
            </a:r>
          </a:p>
          <a:p>
            <a:pPr>
              <a:buNone/>
            </a:pPr>
            <a:r>
              <a:rPr lang="en-US" dirty="0" smtClean="0"/>
              <a:t>n(P⋂B) = 4</a:t>
            </a:r>
          </a:p>
          <a:p>
            <a:pPr>
              <a:buNone/>
            </a:pPr>
            <a:r>
              <a:rPr lang="en-US" dirty="0" smtClean="0"/>
              <a:t>n(P⋂E⋂B) = 3</a:t>
            </a:r>
          </a:p>
          <a:p>
            <a:pPr>
              <a:buNone/>
            </a:pPr>
            <a:r>
              <a:rPr lang="en-US" dirty="0" smtClean="0"/>
              <a:t>n(P⋃E⋃B) = n(P) + n(E) + n(B) – n(P⋂E) – n(E⋂B) – n(P⋂B) + n(P⋂E⋂B)</a:t>
            </a:r>
          </a:p>
          <a:p>
            <a:pPr>
              <a:buNone/>
            </a:pPr>
            <a:r>
              <a:rPr lang="en-US" dirty="0" smtClean="0"/>
              <a:t>= 49 + 37 + 21 – 9 – 5 – 4 + 3</a:t>
            </a:r>
          </a:p>
          <a:p>
            <a:pPr>
              <a:buNone/>
            </a:pPr>
            <a:r>
              <a:rPr lang="en-US" dirty="0" smtClean="0"/>
              <a:t>= 92</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11570AC-83CA-3C3A-A7DF-70679400C794}"/>
              </a:ext>
            </a:extLst>
          </p:cNvPr>
          <p:cNvPicPr>
            <a:picLocks noChangeAspect="1"/>
          </p:cNvPicPr>
          <p:nvPr/>
        </p:nvPicPr>
        <p:blipFill>
          <a:blip r:embed="rId2"/>
          <a:stretch>
            <a:fillRect/>
          </a:stretch>
        </p:blipFill>
        <p:spPr>
          <a:xfrm>
            <a:off x="-16839" y="-25860"/>
            <a:ext cx="690607" cy="1087943"/>
          </a:xfrm>
          <a:prstGeom prst="rect">
            <a:avLst/>
          </a:prstGeom>
        </p:spPr>
      </p:pic>
    </p:spTree>
    <p:extLst>
      <p:ext uri="{BB962C8B-B14F-4D97-AF65-F5344CB8AC3E}">
        <p14:creationId xmlns:p14="http://schemas.microsoft.com/office/powerpoint/2010/main" xmlns="" val="15605634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38D3A-0A78-AC8F-3CD8-1E80D8F64997}"/>
              </a:ext>
            </a:extLst>
          </p:cNvPr>
          <p:cNvSpPr>
            <a:spLocks noGrp="1"/>
          </p:cNvSpPr>
          <p:nvPr>
            <p:ph type="title"/>
          </p:nvPr>
        </p:nvSpPr>
        <p:spPr/>
        <p:txBody>
          <a:bodyPr/>
          <a:lstStyle/>
          <a:p>
            <a:r>
              <a:rPr lang="en-IN" b="1" i="0" dirty="0">
                <a:solidFill>
                  <a:srgbClr val="262626"/>
                </a:solidFill>
                <a:effectLst/>
                <a:latin typeface="Times New Roman" panose="02020603050405020304" pitchFamily="18" charset="0"/>
                <a:cs typeface="Times New Roman" panose="02020603050405020304" pitchFamily="18" charset="0"/>
              </a:rPr>
              <a:t>Examples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748C00-70C6-EBC3-CD15-DBB4EE5CDC67}"/>
              </a:ext>
            </a:extLst>
          </p:cNvPr>
          <p:cNvSpPr>
            <a:spLocks noGrp="1"/>
          </p:cNvSpPr>
          <p:nvPr>
            <p:ph idx="1"/>
          </p:nvPr>
        </p:nvSpPr>
        <p:spPr/>
        <p:txBody>
          <a:bodyPr>
            <a:normAutofit fontScale="77500" lnSpcReduction="20000"/>
          </a:bodyPr>
          <a:lstStyle/>
          <a:p>
            <a:pPr>
              <a:buNone/>
            </a:pPr>
            <a:r>
              <a:rPr lang="en-US" dirty="0" smtClean="0"/>
              <a:t>Find the number of ways that you can put 7 letters into their respective envelopes such that exactly 3 go into the right envelope?</a:t>
            </a:r>
          </a:p>
          <a:p>
            <a:pPr>
              <a:buNone/>
            </a:pPr>
            <a:r>
              <a:rPr lang="en-US" dirty="0" smtClean="0"/>
              <a:t>a) 350</a:t>
            </a:r>
          </a:p>
          <a:p>
            <a:pPr>
              <a:buNone/>
            </a:pPr>
            <a:r>
              <a:rPr lang="en-US" dirty="0" smtClean="0"/>
              <a:t>b) 102</a:t>
            </a:r>
          </a:p>
          <a:p>
            <a:pPr>
              <a:buNone/>
            </a:pPr>
            <a:r>
              <a:rPr lang="en-US" dirty="0" smtClean="0"/>
              <a:t>c) 315</a:t>
            </a:r>
          </a:p>
          <a:p>
            <a:pPr>
              <a:buNone/>
            </a:pPr>
            <a:r>
              <a:rPr lang="en-US" dirty="0" smtClean="0"/>
              <a:t>d) 530</a:t>
            </a:r>
          </a:p>
          <a:p>
            <a:pPr>
              <a:buNone/>
            </a:pPr>
            <a:r>
              <a:rPr lang="en-US" b="1" dirty="0" smtClean="0"/>
              <a:t>Solution:</a:t>
            </a:r>
            <a:endParaRPr lang="en-US" dirty="0" smtClean="0"/>
          </a:p>
          <a:p>
            <a:pPr>
              <a:buNone/>
            </a:pPr>
            <a:r>
              <a:rPr lang="en-US" dirty="0" smtClean="0"/>
              <a:t>Number of ways in which the 3 correct envelopes can be selected= </a:t>
            </a:r>
            <a:r>
              <a:rPr lang="en-US" baseline="30000" dirty="0" smtClean="0"/>
              <a:t>7</a:t>
            </a:r>
            <a:r>
              <a:rPr lang="en-US" dirty="0" smtClean="0"/>
              <a:t>C</a:t>
            </a:r>
            <a:r>
              <a:rPr lang="en-US" baseline="-25000" dirty="0" smtClean="0"/>
              <a:t>3</a:t>
            </a:r>
            <a:endParaRPr lang="en-US" dirty="0" smtClean="0"/>
          </a:p>
          <a:p>
            <a:pPr>
              <a:buNone/>
            </a:pPr>
            <a:r>
              <a:rPr lang="en-US" dirty="0" smtClean="0"/>
              <a:t>= 7×6×5/1×2×3</a:t>
            </a:r>
          </a:p>
          <a:p>
            <a:pPr>
              <a:buNone/>
            </a:pPr>
            <a:r>
              <a:rPr lang="en-US" dirty="0" smtClean="0"/>
              <a:t>= 35</a:t>
            </a:r>
          </a:p>
          <a:p>
            <a:pPr>
              <a:buNone/>
            </a:pPr>
            <a:r>
              <a:rPr lang="en-US" dirty="0" smtClean="0"/>
              <a:t>Derangement of the remaining 4 envelopes and letters = 9 (derangement value for 4 is 9)</a:t>
            </a:r>
          </a:p>
          <a:p>
            <a:pPr>
              <a:buNone/>
            </a:pPr>
            <a:r>
              <a:rPr lang="en-US" dirty="0" smtClean="0"/>
              <a:t>So the total number of ways of arrangement = 9 × 35= 315.</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11570AC-83CA-3C3A-A7DF-70679400C794}"/>
              </a:ext>
            </a:extLst>
          </p:cNvPr>
          <p:cNvPicPr>
            <a:picLocks noChangeAspect="1"/>
          </p:cNvPicPr>
          <p:nvPr/>
        </p:nvPicPr>
        <p:blipFill>
          <a:blip r:embed="rId2"/>
          <a:stretch>
            <a:fillRect/>
          </a:stretch>
        </p:blipFill>
        <p:spPr>
          <a:xfrm>
            <a:off x="-16839" y="-25860"/>
            <a:ext cx="690607" cy="1087943"/>
          </a:xfrm>
          <a:prstGeom prst="rect">
            <a:avLst/>
          </a:prstGeom>
        </p:spPr>
      </p:pic>
    </p:spTree>
    <p:extLst>
      <p:ext uri="{BB962C8B-B14F-4D97-AF65-F5344CB8AC3E}">
        <p14:creationId xmlns:p14="http://schemas.microsoft.com/office/powerpoint/2010/main" xmlns="" val="15605634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Relevant Books</a:t>
            </a:r>
            <a:endParaRPr/>
          </a:p>
        </p:txBody>
      </p:sp>
      <p:sp>
        <p:nvSpPr>
          <p:cNvPr id="329" name="Google Shape;329;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262626"/>
              </a:buClr>
              <a:buSzPts val="2800"/>
              <a:buChar char="•"/>
            </a:pPr>
            <a:r>
              <a:rPr lang="en-US" b="1" i="0">
                <a:solidFill>
                  <a:srgbClr val="262626"/>
                </a:solidFill>
                <a:latin typeface="Times New Roman"/>
                <a:ea typeface="Times New Roman"/>
                <a:cs typeface="Times New Roman"/>
                <a:sym typeface="Times New Roman"/>
              </a:rPr>
              <a:t>Textbooks</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C.L. Liu “Elements of Discrete Mathematics". McGraw Hill, 3rd Edition.</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Santha,"Discrete Mathematics with Graph Theory, Cengage Learning, 1st Edition.</a:t>
            </a:r>
            <a:endParaRPr/>
          </a:p>
          <a:p>
            <a:pPr marL="228600" lvl="0" indent="-228600" algn="just" rtl="0">
              <a:lnSpc>
                <a:spcPct val="90000"/>
              </a:lnSpc>
              <a:spcBef>
                <a:spcPts val="1000"/>
              </a:spcBef>
              <a:spcAft>
                <a:spcPts val="0"/>
              </a:spcAft>
              <a:buClr>
                <a:srgbClr val="262626"/>
              </a:buClr>
              <a:buSzPts val="2800"/>
              <a:buChar char="•"/>
            </a:pPr>
            <a:r>
              <a:rPr lang="en-US" b="1" i="0">
                <a:solidFill>
                  <a:srgbClr val="262626"/>
                </a:solidFill>
                <a:latin typeface="Times New Roman"/>
                <a:ea typeface="Times New Roman"/>
                <a:cs typeface="Times New Roman"/>
                <a:sym typeface="Times New Roman"/>
              </a:rPr>
              <a:t>Reference Books</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B. Kolaman, and R.C. Busby, “Discrete Mathematical Structures”, PHI, 1st Edition.</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Gersting, L. Judith “Mathematical Structures for computer Science”, Computer Science Press.</a:t>
            </a:r>
            <a:endParaRPr/>
          </a:p>
          <a:p>
            <a:pPr marL="228600" lvl="0" indent="-228600" algn="just" rtl="0">
              <a:lnSpc>
                <a:spcPct val="90000"/>
              </a:lnSpc>
              <a:spcBef>
                <a:spcPts val="1000"/>
              </a:spcBef>
              <a:spcAft>
                <a:spcPts val="0"/>
              </a:spcAft>
              <a:buClr>
                <a:srgbClr val="262626"/>
              </a:buClr>
              <a:buSzPts val="2800"/>
              <a:buChar char="•"/>
            </a:pPr>
            <a:r>
              <a:rPr lang="en-US" b="1" i="0">
                <a:solidFill>
                  <a:srgbClr val="262626"/>
                </a:solidFill>
                <a:latin typeface="Times New Roman"/>
                <a:ea typeface="Times New Roman"/>
                <a:cs typeface="Times New Roman"/>
                <a:sym typeface="Times New Roman"/>
              </a:rPr>
              <a:t>Links for e-book:</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2075A3"/>
              </a:buClr>
              <a:buSzPts val="2400"/>
              <a:buFont typeface="Noto Sans Symbols"/>
              <a:buChar char="⮚"/>
            </a:pPr>
            <a:r>
              <a:rPr lang="en-US" b="0" i="0" u="sng">
                <a:solidFill>
                  <a:srgbClr val="2075A3"/>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http://discrete.openmathbooks.org/pdfs/dmoi-tablet.pdf</a:t>
            </a:r>
            <a:endParaRPr b="0" i="0">
              <a:solidFill>
                <a:srgbClr val="262626"/>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330" name="Google Shape;330;p36"/>
          <p:cNvPicPr preferRelativeResize="0"/>
          <p:nvPr/>
        </p:nvPicPr>
        <p:blipFill rotWithShape="1">
          <a:blip r:embed="rId4">
            <a:alphaModFix/>
          </a:blip>
          <a:srcRect/>
          <a:stretch/>
        </p:blipFill>
        <p:spPr>
          <a:xfrm>
            <a:off x="-7214" y="-35487"/>
            <a:ext cx="690607" cy="108794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F16DA-AAC9-01FE-0A81-02383C4FC29B}"/>
              </a:ext>
            </a:extLst>
          </p:cNvPr>
          <p:cNvSpPr>
            <a:spLocks noGrp="1"/>
          </p:cNvSpPr>
          <p:nvPr>
            <p:ph type="title"/>
          </p:nvPr>
        </p:nvSpPr>
        <p:spPr>
          <a:xfrm>
            <a:off x="838200" y="-381000"/>
            <a:ext cx="10515600" cy="1219200"/>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AD96EB81-23BD-E4AF-4D61-C9F62CDD9C2D}"/>
              </a:ext>
            </a:extLst>
          </p:cNvPr>
          <p:cNvSpPr>
            <a:spLocks noGrp="1"/>
          </p:cNvSpPr>
          <p:nvPr>
            <p:ph idx="1"/>
          </p:nvPr>
        </p:nvSpPr>
        <p:spPr>
          <a:xfrm>
            <a:off x="838200" y="609600"/>
            <a:ext cx="10515600" cy="6248400"/>
          </a:xfrm>
        </p:spPr>
        <p:txBody>
          <a:bodyPr>
            <a:normAutofit fontScale="92500" lnSpcReduction="20000"/>
          </a:bodyPr>
          <a:lstStyle/>
          <a:p>
            <a:pPr marL="0" indent="0">
              <a:buNone/>
            </a:pPr>
            <a:r>
              <a:rPr lang="en-US" b="1" dirty="0">
                <a:effectLst/>
                <a:latin typeface="inherit"/>
              </a:rPr>
              <a:t>Link of </a:t>
            </a:r>
            <a:r>
              <a:rPr lang="en-US" b="1" dirty="0" smtClean="0">
                <a:effectLst/>
                <a:latin typeface="inherit"/>
              </a:rPr>
              <a:t>e-book</a:t>
            </a:r>
          </a:p>
          <a:p>
            <a:pPr marL="0" indent="0">
              <a:buNone/>
            </a:pPr>
            <a:r>
              <a:rPr lang="en-US" u="sng" dirty="0" smtClean="0">
                <a:solidFill>
                  <a:srgbClr val="2075A3"/>
                </a:solidFill>
                <a:effectLst/>
                <a:latin typeface="inherit"/>
                <a:hlinkClick r:id="rId2"/>
              </a:rPr>
              <a:t>https</a:t>
            </a:r>
            <a:r>
              <a:rPr lang="en-US" u="sng" dirty="0">
                <a:solidFill>
                  <a:srgbClr val="2075A3"/>
                </a:solidFill>
                <a:effectLst/>
                <a:latin typeface="inherit"/>
                <a:hlinkClick r:id="rId2"/>
              </a:rPr>
              <a:t>://</a:t>
            </a:r>
            <a:r>
              <a:rPr lang="en-US" u="sng" dirty="0" smtClean="0">
                <a:solidFill>
                  <a:srgbClr val="2075A3"/>
                </a:solidFill>
                <a:effectLst/>
                <a:latin typeface="inherit"/>
                <a:hlinkClick r:id="rId2"/>
              </a:rPr>
              <a:t>www.science4all.org/article/duality-in-linear-programming/</a:t>
            </a:r>
            <a:endParaRPr lang="en-US" dirty="0">
              <a:latin typeface="inherit"/>
            </a:endParaRPr>
          </a:p>
          <a:p>
            <a:pPr marL="0" indent="0">
              <a:buNone/>
            </a:pPr>
            <a:r>
              <a:rPr lang="en-US" u="sng" dirty="0" smtClean="0">
                <a:solidFill>
                  <a:srgbClr val="2075A3"/>
                </a:solidFill>
                <a:effectLst/>
                <a:latin typeface="inherit"/>
                <a:hlinkClick r:id="rId3"/>
              </a:rPr>
              <a:t>http</a:t>
            </a:r>
            <a:r>
              <a:rPr lang="en-US" u="sng" dirty="0">
                <a:solidFill>
                  <a:srgbClr val="2075A3"/>
                </a:solidFill>
                <a:effectLst/>
                <a:latin typeface="inherit"/>
                <a:hlinkClick r:id="rId3"/>
              </a:rPr>
              <a:t>://discrete.openmathbooks.org/pdfs/dmoi-tablet.pdf</a:t>
            </a:r>
            <a:endParaRPr lang="en-US" dirty="0">
              <a:effectLst/>
              <a:latin typeface="inherit"/>
            </a:endParaRPr>
          </a:p>
          <a:p>
            <a:pPr marL="0" indent="0">
              <a:buNone/>
            </a:pPr>
            <a:r>
              <a:rPr lang="en-US" b="1">
                <a:effectLst/>
                <a:latin typeface="inherit"/>
              </a:rPr>
              <a:t>Other </a:t>
            </a:r>
            <a:r>
              <a:rPr lang="en-US" b="1" smtClean="0">
                <a:effectLst/>
                <a:latin typeface="inherit"/>
              </a:rPr>
              <a:t>Resources/webs links </a:t>
            </a:r>
            <a:r>
              <a:rPr lang="en-US" b="1" dirty="0" smtClean="0">
                <a:effectLst/>
                <a:latin typeface="inherit"/>
              </a:rPr>
              <a:t>:</a:t>
            </a:r>
          </a:p>
          <a:p>
            <a:pPr marL="0" indent="0">
              <a:buNone/>
            </a:pPr>
            <a:r>
              <a:rPr lang="en-US" dirty="0" smtClean="0">
                <a:latin typeface="inherit"/>
                <a:hlinkClick r:id="rId4"/>
              </a:rPr>
              <a:t>       https://www.javatpoint.com/algebra-of-sets</a:t>
            </a:r>
            <a:endParaRPr lang="en-US" b="0" dirty="0">
              <a:effectLst/>
              <a:latin typeface="inherit"/>
            </a:endParaRPr>
          </a:p>
          <a:p>
            <a:r>
              <a:rPr lang="en-US" b="0" u="sng" dirty="0">
                <a:solidFill>
                  <a:srgbClr val="2075A3"/>
                </a:solidFill>
                <a:effectLst/>
                <a:latin typeface="inherit"/>
                <a:hlinkClick r:id="rId5"/>
              </a:rPr>
              <a:t>https://www.javatpoint.com/principle-of-duality-in-discrete-mathematics</a:t>
            </a:r>
            <a:endParaRPr lang="en-US" b="0" dirty="0">
              <a:effectLst/>
              <a:latin typeface="inherit"/>
            </a:endParaRPr>
          </a:p>
          <a:p>
            <a:r>
              <a:rPr lang="en-US" dirty="0">
                <a:hlinkClick r:id="rId6"/>
              </a:rPr>
              <a:t>PPT - Discrete Mathematics SETS PowerPoint Presentation, free download - ID:4004039 (slideserve.com)</a:t>
            </a:r>
            <a:endParaRPr lang="en-US" dirty="0"/>
          </a:p>
          <a:p>
            <a:r>
              <a:rPr lang="en-US" dirty="0">
                <a:hlinkClick r:id="rId7"/>
              </a:rPr>
              <a:t>PPT - Discrete Mathematics: Set Operations and Identities PowerPoint Presentation - ID:5559797 (slideserve.com</a:t>
            </a:r>
            <a:r>
              <a:rPr lang="en-US" dirty="0" smtClean="0">
                <a:hlinkClick r:id="rId7"/>
              </a:rPr>
              <a:t>)</a:t>
            </a:r>
            <a:endParaRPr lang="en-US" dirty="0" smtClean="0"/>
          </a:p>
          <a:p>
            <a:r>
              <a:rPr lang="en-US" b="1" dirty="0" smtClean="0"/>
              <a:t>VEDIOLINK:</a:t>
            </a:r>
          </a:p>
          <a:p>
            <a:r>
              <a:rPr lang="en-US" b="1" dirty="0" smtClean="0">
                <a:hlinkClick r:id="rId8"/>
              </a:rPr>
              <a:t>https://www.youtube.com/watch?v=wGLTV8MgLlA&amp;list=PLU6SqdYcYsfJ27O0dvuMwafS3X8CecqUg</a:t>
            </a:r>
            <a:endParaRPr lang="en-US" b="1" dirty="0" smtClean="0"/>
          </a:p>
          <a:p>
            <a:r>
              <a:rPr lang="en-US" b="1" dirty="0" smtClean="0">
                <a:hlinkClick r:id="rId9"/>
              </a:rPr>
              <a:t>https://www.youtube.com/watch?v=RW42KXPaw_A&amp;list=PLmXKhU9FNesRORH5XXsErmamVvUT_zbG4</a:t>
            </a:r>
            <a:endParaRPr lang="en-US" b="1" dirty="0" smtClean="0"/>
          </a:p>
          <a:p>
            <a:endParaRPr lang="en-US" b="1" dirty="0" smtClean="0"/>
          </a:p>
          <a:p>
            <a:endParaRPr lang="en-US" b="1" dirty="0" smtClean="0"/>
          </a:p>
          <a:p>
            <a:endParaRPr lang="en-IN" b="1" dirty="0"/>
          </a:p>
        </p:txBody>
      </p:sp>
      <p:pic>
        <p:nvPicPr>
          <p:cNvPr id="4" name="Picture 3">
            <a:extLst>
              <a:ext uri="{FF2B5EF4-FFF2-40B4-BE49-F238E27FC236}">
                <a16:creationId xmlns:a16="http://schemas.microsoft.com/office/drawing/2014/main" xmlns="" id="{79E0FD77-9DF9-3903-60FF-7FE408C3ECD7}"/>
              </a:ext>
            </a:extLst>
          </p:cNvPr>
          <p:cNvPicPr>
            <a:picLocks noChangeAspect="1"/>
          </p:cNvPicPr>
          <p:nvPr/>
        </p:nvPicPr>
        <p:blipFill>
          <a:blip r:embed="rId10"/>
          <a:stretch>
            <a:fillRect/>
          </a:stretch>
        </p:blipFill>
        <p:spPr>
          <a:xfrm>
            <a:off x="-26464" y="-35485"/>
            <a:ext cx="690607" cy="1087943"/>
          </a:xfrm>
          <a:prstGeom prst="rect">
            <a:avLst/>
          </a:prstGeom>
        </p:spPr>
      </p:pic>
    </p:spTree>
    <p:extLst>
      <p:ext uri="{BB962C8B-B14F-4D97-AF65-F5344CB8AC3E}">
        <p14:creationId xmlns:p14="http://schemas.microsoft.com/office/powerpoint/2010/main" xmlns="" val="147301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Notation</a:t>
            </a:r>
            <a:endParaRPr/>
          </a:p>
        </p:txBody>
      </p:sp>
      <p:sp>
        <p:nvSpPr>
          <p:cNvPr id="126" name="Google Shape;126;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Example: A = {1,2,3,4,5,6} </a:t>
            </a:r>
            <a:endParaRPr b="0" i="0">
              <a:solidFill>
                <a:srgbClr val="262626"/>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Verbal description of set A is:</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A is the set of all integers from 1 to 6, inclusive</a:t>
            </a:r>
            <a:endParaRPr/>
          </a:p>
          <a:p>
            <a:pPr marL="228600" lvl="0" indent="-228600" algn="just" rtl="0">
              <a:lnSpc>
                <a:spcPct val="90000"/>
              </a:lnSpc>
              <a:spcBef>
                <a:spcPts val="1000"/>
              </a:spcBef>
              <a:spcAft>
                <a:spcPts val="0"/>
              </a:spcAft>
              <a:buClr>
                <a:srgbClr val="2B2A2A"/>
              </a:buClr>
              <a:buSzPts val="2800"/>
              <a:buChar char="•"/>
            </a:pPr>
            <a:r>
              <a:rPr lang="en-US" b="0" i="0">
                <a:solidFill>
                  <a:srgbClr val="2B2A2A"/>
                </a:solidFill>
                <a:latin typeface="Times New Roman"/>
                <a:ea typeface="Times New Roman"/>
                <a:cs typeface="Times New Roman"/>
                <a:sym typeface="Times New Roman"/>
              </a:rPr>
              <a:t>Mathematical inclusion rule for the set A is:</a:t>
            </a:r>
            <a:endParaRPr b="0" i="0">
              <a:solidFill>
                <a:srgbClr val="262626"/>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A ={Integers x|1 ≤ x ≤ 6}</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following notation is used to show set membership:</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x € A means that x is a member of the set A</a:t>
            </a:r>
            <a:endParaRPr/>
          </a:p>
          <a:p>
            <a:pPr marL="685800" lvl="1" indent="-228600" algn="just" rtl="0">
              <a:lnSpc>
                <a:spcPct val="90000"/>
              </a:lnSpc>
              <a:spcBef>
                <a:spcPts val="500"/>
              </a:spcBef>
              <a:spcAft>
                <a:spcPts val="0"/>
              </a:spcAft>
              <a:buClr>
                <a:srgbClr val="262626"/>
              </a:buClr>
              <a:buSzPts val="2400"/>
              <a:buFont typeface="Noto Sans Symbols"/>
              <a:buChar char="⮚"/>
            </a:pPr>
            <a:r>
              <a:rPr lang="en-US" b="0" i="0">
                <a:solidFill>
                  <a:srgbClr val="262626"/>
                </a:solidFill>
                <a:latin typeface="Times New Roman"/>
                <a:ea typeface="Times New Roman"/>
                <a:cs typeface="Times New Roman"/>
                <a:sym typeface="Times New Roman"/>
              </a:rPr>
              <a:t>x ∉A means that x is not a member of the set A</a:t>
            </a:r>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27" name="Google Shape;127;p7"/>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Representation of a Set</a:t>
            </a:r>
            <a:endParaRPr/>
          </a:p>
        </p:txBody>
      </p:sp>
      <p:sp>
        <p:nvSpPr>
          <p:cNvPr id="133" name="Google Shape;13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62626"/>
              </a:buClr>
              <a:buSzPts val="2800"/>
              <a:buNone/>
            </a:pPr>
            <a:r>
              <a:rPr lang="en-US" b="0" i="0">
                <a:solidFill>
                  <a:srgbClr val="262626"/>
                </a:solidFill>
                <a:latin typeface="Times New Roman"/>
                <a:ea typeface="Times New Roman"/>
                <a:cs typeface="Times New Roman"/>
                <a:sym typeface="Times New Roman"/>
              </a:rPr>
              <a:t>Sets can be represented in two ways −</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Roster or Tabular Form</a:t>
            </a:r>
            <a:endParaRPr/>
          </a:p>
          <a:p>
            <a:pPr marL="228600" lvl="0" indent="-228600" algn="just" rtl="0">
              <a:lnSpc>
                <a:spcPct val="90000"/>
              </a:lnSpc>
              <a:spcBef>
                <a:spcPts val="1000"/>
              </a:spcBef>
              <a:spcAft>
                <a:spcPts val="0"/>
              </a:spcAft>
              <a:buClr>
                <a:srgbClr val="262626"/>
              </a:buClr>
              <a:buSzPts val="2800"/>
              <a:buFont typeface="Arial"/>
              <a:buChar char="•"/>
            </a:pPr>
            <a:r>
              <a:rPr lang="en-US" b="0" i="0">
                <a:solidFill>
                  <a:srgbClr val="262626"/>
                </a:solidFill>
                <a:latin typeface="Times New Roman"/>
                <a:ea typeface="Times New Roman"/>
                <a:cs typeface="Times New Roman"/>
                <a:sym typeface="Times New Roman"/>
              </a:rPr>
              <a:t>Set Builder Notation</a:t>
            </a:r>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34" name="Google Shape;134;p8"/>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Roaster or Tabular Form</a:t>
            </a:r>
            <a:endParaRPr/>
          </a:p>
        </p:txBody>
      </p:sp>
      <p:sp>
        <p:nvSpPr>
          <p:cNvPr id="140" name="Google Shape;140;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set is represented by listing all the elements comprising it. </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The elements are enclosed within braces and separated by commas.</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Example 1 − Set of vowels in English alphabet, A={a,e,i,o,u}</a:t>
            </a:r>
            <a:endParaRPr/>
          </a:p>
          <a:p>
            <a:pPr marL="228600" lvl="0" indent="-228600" algn="just" rtl="0">
              <a:lnSpc>
                <a:spcPct val="90000"/>
              </a:lnSpc>
              <a:spcBef>
                <a:spcPts val="1000"/>
              </a:spcBef>
              <a:spcAft>
                <a:spcPts val="0"/>
              </a:spcAft>
              <a:buClr>
                <a:srgbClr val="262626"/>
              </a:buClr>
              <a:buSzPts val="2800"/>
              <a:buChar char="•"/>
            </a:pPr>
            <a:r>
              <a:rPr lang="en-US" b="0" i="0">
                <a:solidFill>
                  <a:srgbClr val="262626"/>
                </a:solidFill>
                <a:latin typeface="Times New Roman"/>
                <a:ea typeface="Times New Roman"/>
                <a:cs typeface="Times New Roman"/>
                <a:sym typeface="Times New Roman"/>
              </a:rPr>
              <a:t>Example 2 − Set of odd numbers less than 10, B={1,3,5,7,9}</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41" name="Google Shape;141;p9"/>
          <p:cNvPicPr preferRelativeResize="0"/>
          <p:nvPr/>
        </p:nvPicPr>
        <p:blipFill rotWithShape="1">
          <a:blip r:embed="rId3">
            <a:alphaModFix/>
          </a:blip>
          <a:srcRect/>
          <a:stretch/>
        </p:blipFill>
        <p:spPr>
          <a:xfrm>
            <a:off x="-7214" y="-35487"/>
            <a:ext cx="690607" cy="108794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3610</Words>
  <Application>Microsoft Office PowerPoint</Application>
  <PresentationFormat>Custom</PresentationFormat>
  <Paragraphs>372</Paragraphs>
  <Slides>66</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Times New Roman</vt:lpstr>
      <vt:lpstr>Calibri</vt:lpstr>
      <vt:lpstr>Noto Sans Symbols</vt:lpstr>
      <vt:lpstr>Open Sans</vt:lpstr>
      <vt:lpstr>inherit</vt:lpstr>
      <vt:lpstr>Office Theme</vt:lpstr>
      <vt:lpstr>UNIVERSITY INSTITUTE OF ENGINEERING  CHANDIGARH UNIVERSITY  Bachelor of  Engineering   Subject Name: Discrete Structure Subject Code: CST-352     Introduction to Set Theory</vt:lpstr>
      <vt:lpstr>Course Outcome </vt:lpstr>
      <vt:lpstr>Why to learn Set Theory?</vt:lpstr>
      <vt:lpstr>Introduction to Set Theory</vt:lpstr>
      <vt:lpstr>Examples</vt:lpstr>
      <vt:lpstr>Notation</vt:lpstr>
      <vt:lpstr>Notation</vt:lpstr>
      <vt:lpstr>Representation of a Set</vt:lpstr>
      <vt:lpstr>Roaster or Tabular Form</vt:lpstr>
      <vt:lpstr>Set Builder Form</vt:lpstr>
      <vt:lpstr>Set Builder Notation</vt:lpstr>
      <vt:lpstr>Set Builder Notation</vt:lpstr>
      <vt:lpstr>Example - subset</vt:lpstr>
      <vt:lpstr>Example – not a subset of</vt:lpstr>
      <vt:lpstr>Some Important Sets</vt:lpstr>
      <vt:lpstr>Basic Operations on Sets</vt:lpstr>
      <vt:lpstr>Slide 17</vt:lpstr>
      <vt:lpstr>Union of Sets </vt:lpstr>
      <vt:lpstr>Intersection of Sets</vt:lpstr>
      <vt:lpstr>Intersection of Sets</vt:lpstr>
      <vt:lpstr>Difference of Sets</vt:lpstr>
      <vt:lpstr>Algebra of sets  Complement Sets</vt:lpstr>
      <vt:lpstr>Sets of Sets</vt:lpstr>
      <vt:lpstr>Empty Set</vt:lpstr>
      <vt:lpstr>To Prove Set Identity</vt:lpstr>
      <vt:lpstr>Set Identities</vt:lpstr>
      <vt:lpstr>De Morgan’s Law</vt:lpstr>
      <vt:lpstr>Solve Examples</vt:lpstr>
      <vt:lpstr>Set Identities</vt:lpstr>
      <vt:lpstr>Combination of Set</vt:lpstr>
      <vt:lpstr>Types Or Classes of Sets</vt:lpstr>
      <vt:lpstr>Types of Sets</vt:lpstr>
      <vt:lpstr>Finite Sets</vt:lpstr>
      <vt:lpstr>Finite Sets</vt:lpstr>
      <vt:lpstr>Properties of Finite Sets</vt:lpstr>
      <vt:lpstr>Infinite Sets</vt:lpstr>
      <vt:lpstr>Infinite Sets</vt:lpstr>
      <vt:lpstr>Properties of Infinite Sets</vt:lpstr>
      <vt:lpstr>Difference between Finite and Infinite sets</vt:lpstr>
      <vt:lpstr>Notes on Finite Sets and Infinite Sets</vt:lpstr>
      <vt:lpstr>Equal Sets</vt:lpstr>
      <vt:lpstr>Subset</vt:lpstr>
      <vt:lpstr>Proper Subset</vt:lpstr>
      <vt:lpstr>Universal Set</vt:lpstr>
      <vt:lpstr>Empty Set or Null Set</vt:lpstr>
      <vt:lpstr>Singleton Set</vt:lpstr>
      <vt:lpstr>Overlapping Set</vt:lpstr>
      <vt:lpstr>Disjoint Set</vt:lpstr>
      <vt:lpstr>Venn Diagram </vt:lpstr>
      <vt:lpstr>Cardinality of a Set</vt:lpstr>
      <vt:lpstr>Cardinality of a Set</vt:lpstr>
      <vt:lpstr>How to Find Cardinality of a Set</vt:lpstr>
      <vt:lpstr>How to Find Cardinality of a Set</vt:lpstr>
      <vt:lpstr>Power Set</vt:lpstr>
      <vt:lpstr>Power Set</vt:lpstr>
      <vt:lpstr>Proper Power Set</vt:lpstr>
      <vt:lpstr>Cardinality of Power Set</vt:lpstr>
      <vt:lpstr>Cardinality of Power Set</vt:lpstr>
      <vt:lpstr>Properties of Power Set</vt:lpstr>
      <vt:lpstr>Properties of Power Set</vt:lpstr>
      <vt:lpstr>Cartesian product of two sets</vt:lpstr>
      <vt:lpstr> Inclusion-Exclusion Principle </vt:lpstr>
      <vt:lpstr>Examples </vt:lpstr>
      <vt:lpstr>Examples </vt:lpstr>
      <vt:lpstr>Relevant Books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INSTITUTE OF ENGINEERING  CHANDIGARH UNIVERSITY   Introduction to Set Theory</dc:title>
  <dc:creator>Rajneet Kaur</dc:creator>
  <cp:lastModifiedBy>SAMSUNG</cp:lastModifiedBy>
  <cp:revision>23</cp:revision>
  <dcterms:created xsi:type="dcterms:W3CDTF">2022-07-21T09:49:21Z</dcterms:created>
  <dcterms:modified xsi:type="dcterms:W3CDTF">2023-01-17T15:04:06Z</dcterms:modified>
</cp:coreProperties>
</file>