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8"/>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551" r:id="rId27"/>
  </p:sldIdLst>
  <p:sldSz cx="9144000" cy="6858000" type="screen4x3"/>
  <p:notesSz cx="6858000" cy="9144000"/>
  <p:embeddedFontLst>
    <p:embeddedFont>
      <p:font typeface="Arial Black" panose="020B0A04020102020204" pitchFamily="34" charset="0"/>
      <p:regular r:id="rId29"/>
      <p:bold r:id="rId30"/>
    </p:embeddedFont>
    <p:embeddedFont>
      <p:font typeface="Calibri" panose="020F0502020204030204" pitchFamily="34" charset="0"/>
      <p:regular r:id="rId31"/>
      <p:bold r:id="rId32"/>
      <p:italic r:id="rId33"/>
      <p:boldItalic r:id="rId34"/>
    </p:embeddedFont>
    <p:embeddedFont>
      <p:font typeface="Cambria" panose="02040503050406030204" pitchFamily="18" charset="0"/>
      <p:regular r:id="rId35"/>
      <p:bold r:id="rId36"/>
      <p:italic r:id="rId37"/>
      <p:boldItalic r:id="rId38"/>
    </p:embeddedFont>
    <p:embeddedFont>
      <p:font typeface="Georgia" panose="02040502050405020303" pitchFamily="18" charset="0"/>
      <p:regular r:id="rId39"/>
      <p:bold r:id="rId40"/>
      <p:italic r:id="rId41"/>
      <p:boldItalic r:id="rId42"/>
    </p:embeddedFont>
    <p:embeddedFont>
      <p:font typeface="Raleway Thin" panose="020B0604020202020204" charset="0"/>
      <p:bold r:id="rId43"/>
      <p:boldItalic r:id="rId44"/>
    </p:embeddedFont>
    <p:embeddedFont>
      <p:font typeface="Times" panose="02020603050405020304" pitchFamily="18"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BD0AF1-A503-40BE-A2C4-BF397986A4C6}">
  <a:tblStyle styleId="{4FBD0AF1-A503-40BE-A2C4-BF397986A4C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C428EBC-A932-4AD5-B0EB-B3B6A23F597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7567-616A-4274-9C7F-A56FEEF1F13A}"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2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31af50436_0_3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31af50436_0_3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b31af50436_0_37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31af50436_0_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31af50436_0_2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b31af50436_0_25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31af50436_0_2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31af50436_0_2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b31af50436_0_2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31af50436_0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31af50436_0_2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b31af50436_0_26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31af50436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31af50436_0_2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gb31af50436_0_28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31af50436_0_2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31af50436_0_2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b31af50436_0_28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31af50436_0_2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b31af50436_0_2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b31af50436_0_29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31af50436_0_3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b31af50436_0_3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b31af50436_0_38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b31af50436_0_3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b31af50436_0_3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b31af50436_0_30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31af50436_0_3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31af50436_0_3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b31af50436_0_3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b31af50436_0_3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b31af50436_0_3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b31af50436_0_32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31af50436_0_3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31af50436_0_3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b31af50436_0_3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b31af50436_0_3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b31af50436_0_3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b31af50436_0_34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31af50436_0_3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31af50436_0_3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b31af50436_0_35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b31af50436_0_3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b31af50436_0_3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b31af50436_0_35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b31af50436_0_3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b31af50436_0_3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b31af50436_0_37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31af50436_0_2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31af50436_0_2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b31af50436_0_20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31af50436_0_2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b31af50436_0_2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b31af50436_0_21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31af50436_0_2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31af50436_0_2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b31af50436_0_2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b31af50436_0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b31af50436_0_2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b31af50436_0_2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31af50436_0_2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31af50436_0_2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b31af50436_0_23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31af50436_0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31af50436_0_2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b31af50436_0_2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31af50436_0_2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31af50436_0_2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b31af50436_0_24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990600" y="1066800"/>
            <a:ext cx="7924800" cy="609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2400"/>
              <a:buFont typeface="Cambria"/>
              <a:buNone/>
              <a:defRPr sz="2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
          <p:cNvSpPr txBox="1">
            <a:spLocks noGrp="1"/>
          </p:cNvSpPr>
          <p:nvPr>
            <p:ph type="body" idx="1"/>
          </p:nvPr>
        </p:nvSpPr>
        <p:spPr>
          <a:xfrm>
            <a:off x="914400" y="1752600"/>
            <a:ext cx="8001000" cy="4495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p:nvPr/>
        </p:nvSpPr>
        <p:spPr>
          <a:xfrm>
            <a:off x="2804329" y="0"/>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Google Shape;7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4400"/>
              <a:buFont typeface="Cambria"/>
              <a:buNone/>
              <a:defRPr sz="4400" b="1" i="0" u="none" strike="noStrike" cap="non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3"/>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78" name="Google Shape;78;p13"/>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79" name="Google Shape;79;p13"/>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lt1"/>
                </a:solidFill>
                <a:latin typeface="Calibri"/>
                <a:ea typeface="Calibri"/>
                <a:cs typeface="Calibri"/>
                <a:sym typeface="Calibri"/>
              </a:defRPr>
            </a:lvl1pPr>
            <a:lvl2pPr marL="0" marR="0" lvl="1" indent="0" algn="r">
              <a:spcBef>
                <a:spcPts val="0"/>
              </a:spcBef>
              <a:buNone/>
              <a:defRPr sz="1200">
                <a:solidFill>
                  <a:schemeClr val="lt1"/>
                </a:solidFill>
                <a:latin typeface="Calibri"/>
                <a:ea typeface="Calibri"/>
                <a:cs typeface="Calibri"/>
                <a:sym typeface="Calibri"/>
              </a:defRPr>
            </a:lvl2pPr>
            <a:lvl3pPr marL="0" marR="0" lvl="2" indent="0" algn="r">
              <a:spcBef>
                <a:spcPts val="0"/>
              </a:spcBef>
              <a:buNone/>
              <a:defRPr sz="1200">
                <a:solidFill>
                  <a:schemeClr val="lt1"/>
                </a:solidFill>
                <a:latin typeface="Calibri"/>
                <a:ea typeface="Calibri"/>
                <a:cs typeface="Calibri"/>
                <a:sym typeface="Calibri"/>
              </a:defRPr>
            </a:lvl3pPr>
            <a:lvl4pPr marL="0" marR="0" lvl="3" indent="0" algn="r">
              <a:spcBef>
                <a:spcPts val="0"/>
              </a:spcBef>
              <a:buNone/>
              <a:defRPr sz="1200">
                <a:solidFill>
                  <a:schemeClr val="lt1"/>
                </a:solidFill>
                <a:latin typeface="Calibri"/>
                <a:ea typeface="Calibri"/>
                <a:cs typeface="Calibri"/>
                <a:sym typeface="Calibri"/>
              </a:defRPr>
            </a:lvl4pPr>
            <a:lvl5pPr marL="0" marR="0" lvl="4" indent="0" algn="r">
              <a:spcBef>
                <a:spcPts val="0"/>
              </a:spcBef>
              <a:buNone/>
              <a:defRPr sz="1200">
                <a:solidFill>
                  <a:schemeClr val="lt1"/>
                </a:solidFill>
                <a:latin typeface="Calibri"/>
                <a:ea typeface="Calibri"/>
                <a:cs typeface="Calibri"/>
                <a:sym typeface="Calibri"/>
              </a:defRPr>
            </a:lvl5pPr>
            <a:lvl6pPr marL="0" marR="0" lvl="5" indent="0" algn="r">
              <a:spcBef>
                <a:spcPts val="0"/>
              </a:spcBef>
              <a:buNone/>
              <a:defRPr sz="1200">
                <a:solidFill>
                  <a:schemeClr val="lt1"/>
                </a:solidFill>
                <a:latin typeface="Calibri"/>
                <a:ea typeface="Calibri"/>
                <a:cs typeface="Calibri"/>
                <a:sym typeface="Calibri"/>
              </a:defRPr>
            </a:lvl6pPr>
            <a:lvl7pPr marL="0" marR="0" lvl="6" indent="0" algn="r">
              <a:spcBef>
                <a:spcPts val="0"/>
              </a:spcBef>
              <a:buNone/>
              <a:defRPr sz="1200">
                <a:solidFill>
                  <a:schemeClr val="lt1"/>
                </a:solidFill>
                <a:latin typeface="Calibri"/>
                <a:ea typeface="Calibri"/>
                <a:cs typeface="Calibri"/>
                <a:sym typeface="Calibri"/>
              </a:defRPr>
            </a:lvl7pPr>
            <a:lvl8pPr marL="0" marR="0" lvl="7" indent="0" algn="r">
              <a:spcBef>
                <a:spcPts val="0"/>
              </a:spcBef>
              <a:buNone/>
              <a:defRPr sz="1200">
                <a:solidFill>
                  <a:schemeClr val="lt1"/>
                </a:solidFill>
                <a:latin typeface="Calibri"/>
                <a:ea typeface="Calibri"/>
                <a:cs typeface="Calibri"/>
                <a:sym typeface="Calibri"/>
              </a:defRPr>
            </a:lvl8pPr>
            <a:lvl9pPr marL="0" marR="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Department of Computer Science and Engineering (CSE)</a:t>
            </a:r>
            <a:endParaRPr sz="17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5"/>
          <p:cNvSpPr txBox="1">
            <a:spLocks noGrp="1"/>
          </p:cNvSpPr>
          <p:nvPr>
            <p:ph type="body" idx="1"/>
          </p:nvPr>
        </p:nvSpPr>
        <p:spPr>
          <a:xfrm>
            <a:off x="762000" y="1447800"/>
            <a:ext cx="8229600" cy="48006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dk1"/>
              </a:buClr>
              <a:buSzPts val="2200"/>
              <a:buFont typeface="Arial"/>
              <a:buChar char="•"/>
              <a:defRPr sz="22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1066800" y="609600"/>
            <a:ext cx="7924800" cy="685800"/>
          </a:xfrm>
          <a:prstGeom prst="rect">
            <a:avLst/>
          </a:prstGeom>
          <a:solidFill>
            <a:schemeClr val="lt1"/>
          </a:solidFill>
          <a:ln>
            <a:noFill/>
          </a:ln>
        </p:spPr>
        <p:txBody>
          <a:bodyPr spcFirstLastPara="1" wrap="square" lIns="91425" tIns="45700" rIns="91425" bIns="45700" anchor="ctr" anchorCtr="0">
            <a:noAutofit/>
          </a:bodyPr>
          <a:lstStyle>
            <a:lvl1pPr marL="457200" marR="0" lvl="0" indent="-228600" algn="ctr" rtl="0">
              <a:spcBef>
                <a:spcPts val="640"/>
              </a:spcBef>
              <a:spcAft>
                <a:spcPts val="0"/>
              </a:spcAft>
              <a:buClr>
                <a:srgbClr val="C00000"/>
              </a:buClr>
              <a:buSzPts val="3200"/>
              <a:buFont typeface="Arial"/>
              <a:buNone/>
              <a:defRPr sz="3200" b="1" i="0" u="none" strike="noStrike" cap="none">
                <a:solidFill>
                  <a:srgbClr val="C00000"/>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p:nvPr/>
        </p:nvSpPr>
        <p:spPr>
          <a:xfrm>
            <a:off x="2804329" y="87868"/>
            <a:ext cx="61872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and Communication Engineering (CCE)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6"/>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9"/>
        <p:cNvGrpSpPr/>
        <p:nvPr/>
      </p:nvGrpSpPr>
      <p:grpSpPr>
        <a:xfrm>
          <a:off x="0" y="0"/>
          <a:ext cx="0" cy="0"/>
          <a:chOff x="0" y="0"/>
          <a:chExt cx="0" cy="0"/>
        </a:xfrm>
      </p:grpSpPr>
      <p:sp>
        <p:nvSpPr>
          <p:cNvPr id="40" name="Google Shape;40;p7"/>
          <p:cNvSpPr txBox="1">
            <a:spLocks noGrp="1"/>
          </p:cNvSpPr>
          <p:nvPr>
            <p:ph type="ctrTitle"/>
          </p:nvPr>
        </p:nvSpPr>
        <p:spPr>
          <a:xfrm>
            <a:off x="1143000" y="3429000"/>
            <a:ext cx="7772400" cy="1066799"/>
          </a:xfrm>
          <a:prstGeom prst="rect">
            <a:avLst/>
          </a:prstGeom>
          <a:solidFill>
            <a:schemeClr val="lt1"/>
          </a:solidFill>
          <a:ln w="19050" cap="sq" cmpd="thinThick">
            <a:solidFill>
              <a:schemeClr val="dk1"/>
            </a:solidFill>
            <a:prstDash val="solid"/>
            <a:bevel/>
            <a:headEnd type="none" w="sm" len="sm"/>
            <a:tailEnd type="none" w="sm" len="sm"/>
          </a:ln>
        </p:spPr>
        <p:txBody>
          <a:bodyPr spcFirstLastPara="1" wrap="square" lIns="91425" tIns="45700" rIns="91425" bIns="45700" anchor="ctr" anchorCtr="0">
            <a:noAutofit/>
          </a:bodyPr>
          <a:lstStyle>
            <a:lvl1pPr marR="0" lvl="0" algn="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7"/>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Science and Engineering (CSE)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sp>
        <p:nvSpPr>
          <p:cNvPr id="46" name="Google Shape;4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8"/>
          <p:cNvSpPr>
            <a:spLocks noGrp="1"/>
          </p:cNvSpPr>
          <p:nvPr>
            <p:ph type="pic" idx="2"/>
          </p:nvPr>
        </p:nvSpPr>
        <p:spPr>
          <a:xfrm>
            <a:off x="2895600" y="1371600"/>
            <a:ext cx="6019800" cy="4724400"/>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0" name="Google Shape;50;p8"/>
          <p:cNvSpPr txBox="1">
            <a:spLocks noGrp="1"/>
          </p:cNvSpPr>
          <p:nvPr>
            <p:ph type="body" idx="1"/>
          </p:nvPr>
        </p:nvSpPr>
        <p:spPr>
          <a:xfrm>
            <a:off x="228600" y="1371600"/>
            <a:ext cx="2590800" cy="47244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1" name="Google Shape;51;p8"/>
          <p:cNvSpPr txBox="1"/>
          <p:nvPr/>
        </p:nvSpPr>
        <p:spPr>
          <a:xfrm>
            <a:off x="2804328" y="87868"/>
            <a:ext cx="6339671" cy="369332"/>
          </a:xfrm>
          <a:prstGeom prst="rect">
            <a:avLst/>
          </a:prstGeom>
          <a:noFill/>
          <a:ln w="50800" cap="flat" cmpd="dbl">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a:solidFill>
                  <a:schemeClr val="dk1"/>
                </a:solidFill>
                <a:latin typeface="Calibri"/>
                <a:ea typeface="Calibri"/>
                <a:cs typeface="Calibri"/>
                <a:sym typeface="Calibri"/>
              </a:rPr>
              <a:t>Department of Computer Science and Engineering (CSE)</a:t>
            </a:r>
            <a:endParaRPr sz="1700" b="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2"/>
        <p:cNvGrpSpPr/>
        <p:nvPr/>
      </p:nvGrpSpPr>
      <p:grpSpPr>
        <a:xfrm>
          <a:off x="0" y="0"/>
          <a:ext cx="0" cy="0"/>
          <a:chOff x="0" y="0"/>
          <a:chExt cx="0" cy="0"/>
        </a:xfrm>
      </p:grpSpPr>
      <p:sp>
        <p:nvSpPr>
          <p:cNvPr id="53" name="Google Shape;53;p9"/>
          <p:cNvSpPr txBox="1">
            <a:spLocks noGrp="1"/>
          </p:cNvSpPr>
          <p:nvPr>
            <p:ph type="body" idx="1"/>
          </p:nvPr>
        </p:nvSpPr>
        <p:spPr>
          <a:xfrm>
            <a:off x="609600" y="1524000"/>
            <a:ext cx="8305800" cy="48768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body" idx="2"/>
          </p:nvPr>
        </p:nvSpPr>
        <p:spPr>
          <a:xfrm>
            <a:off x="1066800" y="533400"/>
            <a:ext cx="7848600" cy="685800"/>
          </a:xfrm>
          <a:prstGeom prst="rect">
            <a:avLst/>
          </a:prstGeom>
          <a:solidFill>
            <a:schemeClr val="lt1"/>
          </a:solidFill>
          <a:ln>
            <a:noFill/>
          </a:ln>
        </p:spPr>
        <p:txBody>
          <a:bodyPr spcFirstLastPara="1" wrap="square" lIns="91425" tIns="45700" rIns="91425" bIns="45700" anchor="ctr" anchorCtr="0">
            <a:noAutofit/>
          </a:bodyPr>
          <a:lstStyle>
            <a:lvl1pPr marL="457200" marR="0" lvl="0" indent="-228600" algn="ctr" rtl="0">
              <a:spcBef>
                <a:spcPts val="640"/>
              </a:spcBef>
              <a:spcAft>
                <a:spcPts val="0"/>
              </a:spcAft>
              <a:buClr>
                <a:schemeClr val="dk1"/>
              </a:buClr>
              <a:buSzPts val="3200"/>
              <a:buFont typeface="Arial"/>
              <a:buNone/>
              <a:defRPr sz="3200" b="1"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p:nvPr/>
        </p:nvSpPr>
        <p:spPr>
          <a:xfrm>
            <a:off x="3009795" y="0"/>
            <a:ext cx="6058005" cy="353943"/>
          </a:xfrm>
          <a:prstGeom prst="rect">
            <a:avLst/>
          </a:prstGeom>
          <a:solidFill>
            <a:srgbClr val="63242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lt1"/>
                </a:solidFill>
                <a:latin typeface="Calibri"/>
                <a:ea typeface="Calibri"/>
                <a:cs typeface="Calibri"/>
                <a:sym typeface="Calibri"/>
              </a:rPr>
              <a:t>Department of Computer and Communicationq Engineering (CCE)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mbria"/>
              <a:buNone/>
              <a:defRPr sz="20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mbria"/>
                <a:ea typeface="Cambria"/>
                <a:cs typeface="Cambria"/>
                <a:sym typeface="Cambria"/>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Google Shape;59;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mbria"/>
                <a:ea typeface="Cambria"/>
                <a:cs typeface="Cambria"/>
                <a:sym typeface="Cambria"/>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p11"/>
          <p:cNvSpPr txBox="1">
            <a:spLocks noGrp="1"/>
          </p:cNvSpPr>
          <p:nvPr>
            <p:ph type="title"/>
          </p:nvPr>
        </p:nvSpPr>
        <p:spPr>
          <a:xfrm>
            <a:off x="304800" y="1371600"/>
            <a:ext cx="8229600" cy="685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mbria"/>
              <a:buNone/>
              <a:defRPr sz="4400" b="1" i="0" u="none" strike="noStrike" cap="non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1"/>
          <p:cNvSpPr txBox="1">
            <a:spLocks noGrp="1"/>
          </p:cNvSpPr>
          <p:nvPr>
            <p:ph type="body" idx="1"/>
          </p:nvPr>
        </p:nvSpPr>
        <p:spPr>
          <a:xfrm rot="5400000">
            <a:off x="2286000" y="228600"/>
            <a:ext cx="4267200" cy="82296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7010400" y="6492875"/>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p:nvPr/>
        </p:nvSpPr>
        <p:spPr>
          <a:xfrm>
            <a:off x="0" y="6457890"/>
            <a:ext cx="9144000"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i="0" u="none" strike="noStrike" cap="none">
                <a:solidFill>
                  <a:schemeClr val="dk1"/>
                </a:solidFill>
                <a:latin typeface="Calibri"/>
                <a:ea typeface="Calibri"/>
                <a:cs typeface="Calibri"/>
                <a:sym typeface="Calibri"/>
              </a:rPr>
              <a:t>University Institute of Engineering (UIE)</a:t>
            </a:r>
            <a:endParaRPr sz="2000" b="1" i="0" u="none" strike="noStrike" cap="none">
              <a:solidFill>
                <a:schemeClr val="dk1"/>
              </a:solidFill>
              <a:latin typeface="Calibri"/>
              <a:ea typeface="Calibri"/>
              <a:cs typeface="Calibri"/>
              <a:sym typeface="Calibri"/>
            </a:endParaRPr>
          </a:p>
        </p:txBody>
      </p:sp>
      <p:cxnSp>
        <p:nvCxnSpPr>
          <p:cNvPr id="12" name="Google Shape;12;p1"/>
          <p:cNvCxnSpPr/>
          <p:nvPr/>
        </p:nvCxnSpPr>
        <p:spPr>
          <a:xfrm>
            <a:off x="0" y="6400800"/>
            <a:ext cx="9144000" cy="0"/>
          </a:xfrm>
          <a:prstGeom prst="straightConnector1">
            <a:avLst/>
          </a:prstGeom>
          <a:noFill/>
          <a:ln w="88900" cap="flat" cmpd="thickThin">
            <a:solidFill>
              <a:srgbClr val="C00000"/>
            </a:solidFill>
            <a:prstDash val="solid"/>
            <a:round/>
            <a:headEnd type="none" w="sm" len="sm"/>
            <a:tailEnd type="none" w="sm" len="sm"/>
          </a:ln>
        </p:spPr>
      </p:cxnSp>
      <p:pic>
        <p:nvPicPr>
          <p:cNvPr id="13" name="Google Shape;13;p1" descr="https://encrypted-tbn3.gstatic.com/images?q=tbn:ANd9GcTyg3Gq4WoxkxO75aZWNEjYFvavmMfWdiMvs57jpDF8YRR3yCybqQ">
            <a:hlinkClick r:id="rId13"/>
          </p:cNvPr>
          <p:cNvPicPr preferRelativeResize="0"/>
          <p:nvPr/>
        </p:nvPicPr>
        <p:blipFill rotWithShape="1">
          <a:blip r:embed="rId14">
            <a:alphaModFix/>
          </a:blip>
          <a:srcRect/>
          <a:stretch/>
        </p:blipFill>
        <p:spPr>
          <a:xfrm>
            <a:off x="152400" y="152400"/>
            <a:ext cx="768000" cy="1219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n.wikipedia.org/wiki/Multiplicative_function" TargetMode="External"/><Relationship Id="rId13" Type="http://schemas.openxmlformats.org/officeDocument/2006/relationships/hyperlink" Target="https://en.wikipedia.org/wiki/RSA_(cryptosystem)" TargetMode="External"/><Relationship Id="rId3" Type="http://schemas.openxmlformats.org/officeDocument/2006/relationships/hyperlink" Target="https://en.wikipedia.org/wiki/Number_theory" TargetMode="External"/><Relationship Id="rId7" Type="http://schemas.openxmlformats.org/officeDocument/2006/relationships/hyperlink" Target="https://en.wikipedia.org/wiki/Totative" TargetMode="External"/><Relationship Id="rId12" Type="http://schemas.openxmlformats.org/officeDocument/2006/relationships/hyperlink" Target="https://en.wikipedia.org/wiki/Ring_(algebra)"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en.wikipedia.org/wiki/Greatest_common_divisor" TargetMode="External"/><Relationship Id="rId11" Type="http://schemas.openxmlformats.org/officeDocument/2006/relationships/hyperlink" Target="https://en.wikipedia.org/wiki/Unit_(ring_theory)" TargetMode="External"/><Relationship Id="rId5" Type="http://schemas.openxmlformats.org/officeDocument/2006/relationships/hyperlink" Target="https://en.wikipedia.org/wiki/Phi" TargetMode="External"/><Relationship Id="rId10" Type="http://schemas.openxmlformats.org/officeDocument/2006/relationships/hyperlink" Target="https://en.wikipedia.org/wiki/Multiplicative_group_of_integers_modulo_n" TargetMode="External"/><Relationship Id="rId4" Type="http://schemas.openxmlformats.org/officeDocument/2006/relationships/hyperlink" Target="https://en.wikipedia.org/wiki/Relatively_prime" TargetMode="External"/><Relationship Id="rId9" Type="http://schemas.openxmlformats.org/officeDocument/2006/relationships/hyperlink" Target="https://en.wikipedia.org/wiki/Order_(group_theory)"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1.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britannica.com/science/number-theory" TargetMode="External"/><Relationship Id="rId7" Type="http://schemas.openxmlformats.org/officeDocument/2006/relationships/hyperlink" Target="https://www.britannica.com/science/pseudoprim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britannica.com/science/integer" TargetMode="External"/><Relationship Id="rId5" Type="http://schemas.openxmlformats.org/officeDocument/2006/relationships/hyperlink" Target="https://www.britannica.com/science/prime-number" TargetMode="External"/><Relationship Id="rId4" Type="http://schemas.openxmlformats.org/officeDocument/2006/relationships/hyperlink" Target="https://www.britannica.com/biography/Pierre-de-Ferma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Fermat_primality_test" TargetMode="External"/><Relationship Id="rId3" Type="http://schemas.openxmlformats.org/officeDocument/2006/relationships/hyperlink" Target="https://en.wikipedia.org/wiki/Prime_number" TargetMode="External"/><Relationship Id="rId7" Type="http://schemas.openxmlformats.org/officeDocument/2006/relationships/hyperlink" Target="https://en.wikipedia.org/wiki/Fermat%27s_little_theorem#cite_note-2" TargetMode="External"/><Relationship Id="rId12" Type="http://schemas.openxmlformats.org/officeDocument/2006/relationships/hyperlink" Target="https://en.wikipedia.org/wiki/Euler%27s_theore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ki/Fermat%27s_little_theorem#cite_note-1" TargetMode="External"/><Relationship Id="rId11" Type="http://schemas.openxmlformats.org/officeDocument/2006/relationships/hyperlink" Target="https://en.wikipedia.org/wiki/Fermat%27s_last_theorem" TargetMode="External"/><Relationship Id="rId5" Type="http://schemas.openxmlformats.org/officeDocument/2006/relationships/hyperlink" Target="https://en.wikipedia.org/wiki/Modular_arithmetic" TargetMode="External"/><Relationship Id="rId10" Type="http://schemas.openxmlformats.org/officeDocument/2006/relationships/hyperlink" Target="https://en.wikipedia.org/wiki/Pierre_de_Fermat" TargetMode="External"/><Relationship Id="rId4" Type="http://schemas.openxmlformats.org/officeDocument/2006/relationships/hyperlink" Target="https://en.wikipedia.org/wiki/Integer" TargetMode="External"/><Relationship Id="rId9" Type="http://schemas.openxmlformats.org/officeDocument/2006/relationships/hyperlink" Target="https://en.wikipedia.org/wiki/Elementary_number_theory"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Leonhard_Euler" TargetMode="External"/><Relationship Id="rId13" Type="http://schemas.openxmlformats.org/officeDocument/2006/relationships/hyperlink" Target="https://en.wikipedia.org/wiki/Carmichael_function" TargetMode="External"/><Relationship Id="rId3" Type="http://schemas.openxmlformats.org/officeDocument/2006/relationships/hyperlink" Target="https://en.wikipedia.org/wiki/Number_theory" TargetMode="External"/><Relationship Id="rId7" Type="http://schemas.openxmlformats.org/officeDocument/2006/relationships/hyperlink" Target="https://en.wikipedia.org/wiki/Euler%27s_totient_function" TargetMode="External"/><Relationship Id="rId12" Type="http://schemas.openxmlformats.org/officeDocument/2006/relationships/hyperlink" Target="https://en.wikipedia.org/wiki/Euler%27s_theorem#cite_note-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en.wikipedia.org/wiki/Modular_arithmetic" TargetMode="External"/><Relationship Id="rId11" Type="http://schemas.openxmlformats.org/officeDocument/2006/relationships/hyperlink" Target="https://en.wikipedia.org/wiki/Pierre_de_Fermat" TargetMode="External"/><Relationship Id="rId5" Type="http://schemas.openxmlformats.org/officeDocument/2006/relationships/hyperlink" Target="https://en.wikipedia.org/wiki/Totient" TargetMode="External"/><Relationship Id="rId10" Type="http://schemas.openxmlformats.org/officeDocument/2006/relationships/hyperlink" Target="https://en.wikipedia.org/wiki/Euler%27s_theorem#cite_note-1" TargetMode="External"/><Relationship Id="rId4" Type="http://schemas.openxmlformats.org/officeDocument/2006/relationships/hyperlink" Target="https://en.wikipedia.org/wiki/Coprime" TargetMode="External"/><Relationship Id="rId9" Type="http://schemas.openxmlformats.org/officeDocument/2006/relationships/hyperlink" Target="https://en.wikipedia.org/wiki/Fermat%27s_little_theore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en.wikipedia.org/wiki/Integer_factorization" TargetMode="External"/><Relationship Id="rId5" Type="http://schemas.openxmlformats.org/officeDocument/2006/relationships/hyperlink" Target="https://en.wikipedia.org/wiki/Prime_number" TargetMode="External"/><Relationship Id="rId4" Type="http://schemas.openxmlformats.org/officeDocument/2006/relationships/hyperlink" Target="https://en.wikipedia.org/wiki/Internet"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Finite_group" TargetMode="External"/><Relationship Id="rId13" Type="http://schemas.openxmlformats.org/officeDocument/2006/relationships/hyperlink" Target="https://en.wikipedia.org/wiki/Multiplicative_group_of_integers_modulo_n#Group_axioms" TargetMode="External"/><Relationship Id="rId3" Type="http://schemas.openxmlformats.org/officeDocument/2006/relationships/hyperlink" Target="https://en.wikipedia.org/wiki/Group_(mathematics)" TargetMode="External"/><Relationship Id="rId7" Type="http://schemas.openxmlformats.org/officeDocument/2006/relationships/hyperlink" Target="https://en.wikipedia.org/wiki/Lagrange%27s_theorem_(group_theory)" TargetMode="External"/><Relationship Id="rId12" Type="http://schemas.openxmlformats.org/officeDocument/2006/relationships/hyperlink" Target="https://en.wikipedia.org/wiki/Reduced_residue_syste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en.wikipedia.org/wiki/Order_(group_theory)" TargetMode="External"/><Relationship Id="rId11" Type="http://schemas.openxmlformats.org/officeDocument/2006/relationships/hyperlink" Target="https://en.wikipedia.org/wiki/Euler%27s_theorem#cite_note-5" TargetMode="External"/><Relationship Id="rId5" Type="http://schemas.openxmlformats.org/officeDocument/2006/relationships/hyperlink" Target="https://en.wikipedia.org/wiki/Multiplicative_group_of_integers_modulo_n" TargetMode="External"/><Relationship Id="rId10" Type="http://schemas.openxmlformats.org/officeDocument/2006/relationships/hyperlink" Target="https://en.wikipedia.org/wiki/Euler%27s_theorem#cite_note-4" TargetMode="External"/><Relationship Id="rId4" Type="http://schemas.openxmlformats.org/officeDocument/2006/relationships/hyperlink" Target="https://en.wikipedia.org/wiki/Euler%27s_theorem#cite_note-3" TargetMode="External"/><Relationship Id="rId9" Type="http://schemas.openxmlformats.org/officeDocument/2006/relationships/hyperlink" Target="https://en.wikipedia.org/wiki/Coprime" TargetMode="External"/><Relationship Id="rId14" Type="http://schemas.openxmlformats.org/officeDocument/2006/relationships/hyperlink" Target="https://en.wikipedia.org/wiki/Euler%27s_theorem#cite_note-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ermat_quotient"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en.wikipedia.org/wiki/Wieferich_number"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84"/>
        <p:cNvGrpSpPr/>
        <p:nvPr/>
      </p:nvGrpSpPr>
      <p:grpSpPr>
        <a:xfrm>
          <a:off x="0" y="0"/>
          <a:ext cx="0" cy="0"/>
          <a:chOff x="0" y="0"/>
          <a:chExt cx="0" cy="0"/>
        </a:xfrm>
      </p:grpSpPr>
      <p:sp>
        <p:nvSpPr>
          <p:cNvPr id="85" name="Google Shape;85;p14"/>
          <p:cNvSpPr/>
          <p:nvPr/>
        </p:nvSpPr>
        <p:spPr>
          <a:xfrm>
            <a:off x="-3175" y="5340350"/>
            <a:ext cx="9147300" cy="151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4"/>
          <p:cNvSpPr/>
          <p:nvPr/>
        </p:nvSpPr>
        <p:spPr>
          <a:xfrm>
            <a:off x="227013" y="5902325"/>
            <a:ext cx="33300" cy="612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4"/>
          <p:cNvSpPr txBox="1"/>
          <p:nvPr/>
        </p:nvSpPr>
        <p:spPr>
          <a:xfrm>
            <a:off x="6572250" y="65087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98989"/>
              </a:solidFill>
              <a:latin typeface="Calibri"/>
              <a:ea typeface="Calibri"/>
              <a:cs typeface="Calibri"/>
              <a:sym typeface="Calibri"/>
            </a:endParaRPr>
          </a:p>
        </p:txBody>
      </p:sp>
      <p:sp>
        <p:nvSpPr>
          <p:cNvPr id="88" name="Google Shape;88;p14"/>
          <p:cNvSpPr/>
          <p:nvPr/>
        </p:nvSpPr>
        <p:spPr>
          <a:xfrm rot="10800000" flipH="1">
            <a:off x="7131050" y="5940313"/>
            <a:ext cx="968400" cy="11574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0" y="2833688"/>
            <a:ext cx="2478087" cy="3148012"/>
          </a:xfrm>
          <a:prstGeom prst="rect">
            <a:avLst/>
          </a:prstGeom>
          <a:noFill/>
          <a:ln>
            <a:noFill/>
          </a:ln>
        </p:spPr>
      </p:pic>
      <p:sp>
        <p:nvSpPr>
          <p:cNvPr id="90" name="Google Shape;90;p14"/>
          <p:cNvSpPr/>
          <p:nvPr/>
        </p:nvSpPr>
        <p:spPr>
          <a:xfrm flipH="1">
            <a:off x="5284800" y="-65088"/>
            <a:ext cx="3859200" cy="5853000"/>
          </a:xfrm>
          <a:prstGeom prst="rtTriangle">
            <a:avLst/>
          </a:prstGeom>
          <a:solidFill>
            <a:srgbClr val="F2F2F2">
              <a:alpha val="1686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4"/>
          <p:cNvSpPr/>
          <p:nvPr/>
        </p:nvSpPr>
        <p:spPr>
          <a:xfrm>
            <a:off x="1593056" y="2025526"/>
            <a:ext cx="5122200" cy="1580700"/>
          </a:xfrm>
          <a:prstGeom prst="rect">
            <a:avLst/>
          </a:prstGeom>
          <a:gradFill>
            <a:gsLst>
              <a:gs pos="0">
                <a:srgbClr val="FFFFFF">
                  <a:alpha val="0"/>
                </a:srgbClr>
              </a:gs>
              <a:gs pos="2659">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2" name="Google Shape;92;p14"/>
          <p:cNvPicPr preferRelativeResize="0"/>
          <p:nvPr/>
        </p:nvPicPr>
        <p:blipFill rotWithShape="1">
          <a:blip r:embed="rId4">
            <a:alphaModFix/>
          </a:blip>
          <a:srcRect/>
          <a:stretch/>
        </p:blipFill>
        <p:spPr>
          <a:xfrm>
            <a:off x="9525" y="23813"/>
            <a:ext cx="2894014" cy="1538287"/>
          </a:xfrm>
          <a:prstGeom prst="rect">
            <a:avLst/>
          </a:prstGeom>
          <a:noFill/>
          <a:ln>
            <a:noFill/>
          </a:ln>
        </p:spPr>
      </p:pic>
      <p:sp>
        <p:nvSpPr>
          <p:cNvPr id="93" name="Google Shape;93;p14"/>
          <p:cNvSpPr/>
          <p:nvPr/>
        </p:nvSpPr>
        <p:spPr>
          <a:xfrm flipH="1">
            <a:off x="7372375" y="5334000"/>
            <a:ext cx="1774800" cy="1600200"/>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txBox="1"/>
          <p:nvPr/>
        </p:nvSpPr>
        <p:spPr>
          <a:xfrm>
            <a:off x="5160963" y="6019800"/>
            <a:ext cx="3695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95" name="Google Shape;95;p14"/>
          <p:cNvSpPr/>
          <p:nvPr/>
        </p:nvSpPr>
        <p:spPr>
          <a:xfrm>
            <a:off x="5164138" y="6043613"/>
            <a:ext cx="34800" cy="369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4"/>
          <p:cNvSpPr txBox="1"/>
          <p:nvPr/>
        </p:nvSpPr>
        <p:spPr>
          <a:xfrm>
            <a:off x="127000" y="6013450"/>
            <a:ext cx="4203600" cy="33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0" i="0" u="none" strike="noStrike" cap="none">
                <a:solidFill>
                  <a:schemeClr val="dk1"/>
                </a:solidFill>
                <a:latin typeface="Raleway Thin"/>
                <a:ea typeface="Raleway Thin"/>
                <a:cs typeface="Raleway Thin"/>
                <a:sym typeface="Raleway Thin"/>
              </a:rPr>
              <a:t>INTRODUCTION</a:t>
            </a:r>
            <a:endParaRPr/>
          </a:p>
        </p:txBody>
      </p:sp>
      <p:sp>
        <p:nvSpPr>
          <p:cNvPr id="97" name="Google Shape;97;p14"/>
          <p:cNvSpPr txBox="1"/>
          <p:nvPr/>
        </p:nvSpPr>
        <p:spPr>
          <a:xfrm>
            <a:off x="950913" y="1477963"/>
            <a:ext cx="7392900" cy="57186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3200" b="1" i="0" u="none" strike="noStrike" cap="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US" sz="3200" b="1" i="0" u="none" strike="noStrike" cap="none">
                <a:solidFill>
                  <a:schemeClr val="dk1"/>
                </a:solidFill>
                <a:latin typeface="Arial Black"/>
                <a:ea typeface="Arial Black"/>
                <a:cs typeface="Arial Black"/>
                <a:sym typeface="Arial Black"/>
              </a:rPr>
              <a:t>COMPUTER SCIENCE &amp; ENGINEERING</a:t>
            </a:r>
            <a:endParaRPr sz="2800" b="0" i="0" u="none" strike="noStrike" cap="none">
              <a:solidFill>
                <a:schemeClr val="dk1"/>
              </a:solidFill>
              <a:latin typeface="Times New Roman"/>
              <a:ea typeface="Times New Roman"/>
              <a:cs typeface="Times New Roman"/>
              <a:sym typeface="Times New Roman"/>
            </a:endParaRPr>
          </a:p>
          <a:p>
            <a:pPr marL="0" marR="0" lvl="0" indent="0" algn="ctr" rtl="0">
              <a:spcBef>
                <a:spcPts val="1120"/>
              </a:spcBef>
              <a:spcAft>
                <a:spcPts val="0"/>
              </a:spcAft>
              <a:buNone/>
            </a:pPr>
            <a:r>
              <a:rPr lang="en-US" sz="3200" b="0" i="0" u="none" strike="noStrike" cap="none">
                <a:solidFill>
                  <a:srgbClr val="000000"/>
                </a:solidFill>
                <a:latin typeface="Times"/>
                <a:ea typeface="Times"/>
                <a:cs typeface="Times"/>
                <a:sym typeface="Times"/>
              </a:rPr>
              <a:t>Introduction to Information Security </a:t>
            </a:r>
            <a:endParaRPr/>
          </a:p>
          <a:p>
            <a:pPr marL="0" marR="0" lvl="0" indent="0" algn="ctr" rtl="0">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(Subject Code: CSB-371)</a:t>
            </a:r>
            <a:endParaRPr/>
          </a:p>
          <a:p>
            <a:pPr marL="0" marR="0" lvl="0" indent="0" algn="ctr" rtl="0">
              <a:lnSpc>
                <a:spcPct val="90000"/>
              </a:lnSpc>
              <a:spcBef>
                <a:spcPts val="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0" i="0" u="none" strike="noStrike" cap="none">
                <a:solidFill>
                  <a:schemeClr val="dk1"/>
                </a:solidFill>
                <a:latin typeface="Times New Roman"/>
                <a:ea typeface="Times New Roman"/>
                <a:cs typeface="Times New Roman"/>
                <a:sym typeface="Times New Roman"/>
              </a:rPr>
              <a:t>Prepared By : Kulvinder Singh (E8770)</a:t>
            </a:r>
            <a:endParaRPr/>
          </a:p>
          <a:p>
            <a:pPr marL="0" marR="0" lvl="0" indent="0" algn="ctr" rtl="0">
              <a:lnSpc>
                <a:spcPct val="90000"/>
              </a:lnSpc>
              <a:spcBef>
                <a:spcPts val="1120"/>
              </a:spcBef>
              <a:spcAft>
                <a:spcPts val="0"/>
              </a:spcAft>
              <a:buNone/>
            </a:pPr>
            <a:endParaRPr sz="3200" b="1" i="0" u="none" strike="noStrike" cap="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i="0" u="none" strike="noStrike" cap="none">
                <a:solidFill>
                  <a:srgbClr val="262626"/>
                </a:solidFill>
                <a:latin typeface="Times New Roman"/>
                <a:ea typeface="Times New Roman"/>
                <a:cs typeface="Times New Roman"/>
                <a:sym typeface="Times New Roman"/>
              </a:rPr>
              <a:t> </a:t>
            </a:r>
            <a:endParaRPr/>
          </a:p>
          <a:p>
            <a:pPr marL="0" marR="0" lvl="0" indent="0" algn="l" rtl="0">
              <a:spcBef>
                <a:spcPts val="1120"/>
              </a:spcBef>
              <a:spcAft>
                <a:spcPts val="0"/>
              </a:spcAft>
              <a:buNone/>
            </a:pPr>
            <a:endParaRPr sz="1600" b="0" i="0" u="none" strike="noStrike" cap="none">
              <a:solidFill>
                <a:schemeClr val="dk1"/>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solidFill>
                  <a:srgbClr val="000000"/>
                </a:solidFill>
                <a:highlight>
                  <a:srgbClr val="FFFFFF"/>
                </a:highlight>
                <a:latin typeface="Arial"/>
                <a:ea typeface="Arial"/>
                <a:cs typeface="Arial"/>
                <a:sym typeface="Arial"/>
              </a:rPr>
              <a:t>FERMAT’S Proof</a:t>
            </a:r>
            <a:br>
              <a:rPr lang="en-US" sz="2400" b="1" dirty="0">
                <a:solidFill>
                  <a:srgbClr val="000000"/>
                </a:solidFill>
                <a:highlight>
                  <a:srgbClr val="FFFFFF"/>
                </a:highlight>
                <a:latin typeface="Arial"/>
                <a:ea typeface="Arial"/>
                <a:cs typeface="Arial"/>
                <a:sym typeface="Arial"/>
              </a:rPr>
            </a:br>
            <a:endParaRPr dirty="0"/>
          </a:p>
        </p:txBody>
      </p:sp>
      <p:sp>
        <p:nvSpPr>
          <p:cNvPr id="173" name="Google Shape;173;p24"/>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43181"/>
              </a:lnSpc>
              <a:spcBef>
                <a:spcPts val="0"/>
              </a:spcBef>
              <a:spcAft>
                <a:spcPts val="800"/>
              </a:spcAft>
              <a:buClr>
                <a:schemeClr val="dk1"/>
              </a:buClr>
              <a:buSzPts val="1100"/>
              <a:buFont typeface="Arial"/>
              <a:buNone/>
            </a:pPr>
            <a:r>
              <a:rPr lang="en-US" sz="1400">
                <a:highlight>
                  <a:srgbClr val="FFFFFF"/>
                </a:highlight>
                <a:latin typeface="Arial"/>
                <a:ea typeface="Arial"/>
                <a:cs typeface="Arial"/>
                <a:sym typeface="Arial"/>
              </a:rPr>
              <a:t>Proof: Consider the set of positive integers less than p: {1, 2,  ......., p  -   1}  and multiply   each   element  by a,  modulo p,   to   get   the  set X = {a mod p,  2a mod p, ..... , (p - 1)a mod p}. None of the elements of X is equal to zero because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does not divide </a:t>
            </a:r>
            <a:r>
              <a:rPr lang="en-US" sz="1400" i="1">
                <a:highlight>
                  <a:srgbClr val="FFFFFF"/>
                </a:highlight>
                <a:latin typeface="Arial"/>
                <a:ea typeface="Arial"/>
                <a:cs typeface="Arial"/>
                <a:sym typeface="Arial"/>
              </a:rPr>
              <a:t>a</a:t>
            </a:r>
            <a:r>
              <a:rPr lang="en-US" sz="1400">
                <a:highlight>
                  <a:srgbClr val="FFFFFF"/>
                </a:highlight>
                <a:latin typeface="Arial"/>
                <a:ea typeface="Arial"/>
                <a:cs typeface="Arial"/>
                <a:sym typeface="Arial"/>
              </a:rPr>
              <a:t>. Furthermore, no two of the integers in </a:t>
            </a:r>
            <a:r>
              <a:rPr lang="en-US" sz="1400" i="1">
                <a:highlight>
                  <a:srgbClr val="FFFFFF"/>
                </a:highlight>
                <a:latin typeface="Arial"/>
                <a:ea typeface="Arial"/>
                <a:cs typeface="Arial"/>
                <a:sym typeface="Arial"/>
              </a:rPr>
              <a:t>X </a:t>
            </a:r>
            <a:r>
              <a:rPr lang="en-US" sz="1400">
                <a:highlight>
                  <a:srgbClr val="FFFFFF"/>
                </a:highlight>
                <a:latin typeface="Arial"/>
                <a:ea typeface="Arial"/>
                <a:cs typeface="Arial"/>
                <a:sym typeface="Arial"/>
              </a:rPr>
              <a:t>are equal. To see this, assume that </a:t>
            </a:r>
            <a:r>
              <a:rPr lang="en-US" sz="1400" i="1">
                <a:highlight>
                  <a:srgbClr val="FFFFFF"/>
                </a:highlight>
                <a:latin typeface="Arial"/>
                <a:ea typeface="Arial"/>
                <a:cs typeface="Arial"/>
                <a:sym typeface="Arial"/>
              </a:rPr>
              <a:t>ja </a:t>
            </a:r>
            <a:r>
              <a:rPr lang="en-US" sz="1400">
                <a:highlight>
                  <a:srgbClr val="FFFFFF"/>
                </a:highlight>
                <a:latin typeface="Arial"/>
                <a:ea typeface="Arial"/>
                <a:cs typeface="Arial"/>
                <a:sym typeface="Arial"/>
              </a:rPr>
              <a:t>== </a:t>
            </a:r>
            <a:r>
              <a:rPr lang="en-US" sz="1400" i="1">
                <a:highlight>
                  <a:srgbClr val="FFFFFF"/>
                </a:highlight>
                <a:latin typeface="Arial"/>
                <a:ea typeface="Arial"/>
                <a:cs typeface="Arial"/>
                <a:sym typeface="Arial"/>
              </a:rPr>
              <a:t>ka </a:t>
            </a:r>
            <a:r>
              <a:rPr lang="en-US" sz="1400">
                <a:highlight>
                  <a:srgbClr val="FFFFFF"/>
                </a:highlight>
                <a:latin typeface="Arial"/>
                <a:ea typeface="Arial"/>
                <a:cs typeface="Arial"/>
                <a:sym typeface="Arial"/>
              </a:rPr>
              <a:t>(mod </a:t>
            </a:r>
            <a:r>
              <a:rPr lang="en-US" sz="1400" i="1">
                <a:highlight>
                  <a:srgbClr val="FFFFFF"/>
                </a:highlight>
                <a:latin typeface="Arial"/>
                <a:ea typeface="Arial"/>
                <a:cs typeface="Arial"/>
                <a:sym typeface="Arial"/>
              </a:rPr>
              <a:t>p</a:t>
            </a:r>
            <a:r>
              <a:rPr lang="en-US" sz="1400">
                <a:highlight>
                  <a:srgbClr val="FFFFFF"/>
                </a:highlight>
                <a:latin typeface="Arial"/>
                <a:ea typeface="Arial"/>
                <a:cs typeface="Arial"/>
                <a:sym typeface="Arial"/>
              </a:rPr>
              <a:t>)), where 1 &lt;= </a:t>
            </a:r>
            <a:r>
              <a:rPr lang="en-US" sz="1400" i="1">
                <a:highlight>
                  <a:srgbClr val="FFFFFF"/>
                </a:highlight>
                <a:latin typeface="Arial"/>
                <a:ea typeface="Arial"/>
                <a:cs typeface="Arial"/>
                <a:sym typeface="Arial"/>
              </a:rPr>
              <a:t>j </a:t>
            </a:r>
            <a:r>
              <a:rPr lang="en-US" sz="1400">
                <a:highlight>
                  <a:srgbClr val="FFFFFF"/>
                </a:highlight>
                <a:latin typeface="Arial"/>
                <a:ea typeface="Arial"/>
                <a:cs typeface="Arial"/>
                <a:sym typeface="Arial"/>
              </a:rPr>
              <a:t>&lt; </a:t>
            </a:r>
            <a:r>
              <a:rPr lang="en-US" sz="1400" i="1">
                <a:highlight>
                  <a:srgbClr val="FFFFFF"/>
                </a:highlight>
                <a:latin typeface="Arial"/>
                <a:ea typeface="Arial"/>
                <a:cs typeface="Arial"/>
                <a:sym typeface="Arial"/>
              </a:rPr>
              <a:t>k </a:t>
            </a:r>
            <a:r>
              <a:rPr lang="en-US" sz="1400">
                <a:highlight>
                  <a:srgbClr val="FFFFFF"/>
                </a:highlight>
                <a:latin typeface="Arial"/>
                <a:ea typeface="Arial"/>
                <a:cs typeface="Arial"/>
                <a:sym typeface="Arial"/>
              </a:rPr>
              <a:t>&lt;=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- 1. Because </a:t>
            </a:r>
            <a:r>
              <a:rPr lang="en-US" sz="1400" i="1">
                <a:highlight>
                  <a:srgbClr val="FFFFFF"/>
                </a:highlight>
                <a:latin typeface="Arial"/>
                <a:ea typeface="Arial"/>
                <a:cs typeface="Arial"/>
                <a:sym typeface="Arial"/>
              </a:rPr>
              <a:t>a </a:t>
            </a:r>
            <a:r>
              <a:rPr lang="en-US" sz="1400">
                <a:highlight>
                  <a:srgbClr val="FFFFFF"/>
                </a:highlight>
                <a:latin typeface="Arial"/>
                <a:ea typeface="Arial"/>
                <a:cs typeface="Arial"/>
                <a:sym typeface="Arial"/>
              </a:rPr>
              <a:t>is relatively prime</a:t>
            </a:r>
            <a:r>
              <a:rPr lang="en-US" sz="1050">
                <a:highlight>
                  <a:srgbClr val="FFFFFF"/>
                </a:highlight>
                <a:latin typeface="Arial"/>
                <a:ea typeface="Arial"/>
                <a:cs typeface="Arial"/>
                <a:sym typeface="Arial"/>
              </a:rPr>
              <a:t>5 </a:t>
            </a:r>
            <a:r>
              <a:rPr lang="en-US" sz="1400">
                <a:highlight>
                  <a:srgbClr val="FFFFFF"/>
                </a:highlight>
                <a:latin typeface="Arial"/>
                <a:ea typeface="Arial"/>
                <a:cs typeface="Arial"/>
                <a:sym typeface="Arial"/>
              </a:rPr>
              <a:t>to </a:t>
            </a:r>
            <a:r>
              <a:rPr lang="en-US" sz="1400" i="1">
                <a:highlight>
                  <a:srgbClr val="FFFFFF"/>
                </a:highlight>
                <a:latin typeface="Arial"/>
                <a:ea typeface="Arial"/>
                <a:cs typeface="Arial"/>
                <a:sym typeface="Arial"/>
              </a:rPr>
              <a:t>p</a:t>
            </a:r>
            <a:r>
              <a:rPr lang="en-US" sz="1400">
                <a:highlight>
                  <a:srgbClr val="FFFFFF"/>
                </a:highlight>
                <a:latin typeface="Arial"/>
                <a:ea typeface="Arial"/>
                <a:cs typeface="Arial"/>
                <a:sym typeface="Arial"/>
              </a:rPr>
              <a:t>, we can eliminate </a:t>
            </a:r>
            <a:r>
              <a:rPr lang="en-US" sz="1400" i="1">
                <a:highlight>
                  <a:srgbClr val="FFFFFF"/>
                </a:highlight>
                <a:latin typeface="Arial"/>
                <a:ea typeface="Arial"/>
                <a:cs typeface="Arial"/>
                <a:sym typeface="Arial"/>
              </a:rPr>
              <a:t>a </a:t>
            </a:r>
            <a:r>
              <a:rPr lang="en-US" sz="1400">
                <a:highlight>
                  <a:srgbClr val="FFFFFF"/>
                </a:highlight>
                <a:latin typeface="Arial"/>
                <a:ea typeface="Arial"/>
                <a:cs typeface="Arial"/>
                <a:sym typeface="Arial"/>
              </a:rPr>
              <a:t>from both sides of the equation [see Equation (4.3)] resulting in </a:t>
            </a:r>
            <a:r>
              <a:rPr lang="en-US" sz="1400" i="1">
                <a:highlight>
                  <a:srgbClr val="FFFFFF"/>
                </a:highlight>
                <a:latin typeface="Arial"/>
                <a:ea typeface="Arial"/>
                <a:cs typeface="Arial"/>
                <a:sym typeface="Arial"/>
              </a:rPr>
              <a:t>j </a:t>
            </a:r>
            <a:r>
              <a:rPr lang="en-US" sz="1400">
                <a:highlight>
                  <a:srgbClr val="FFFFFF"/>
                </a:highlight>
                <a:latin typeface="Arial"/>
                <a:ea typeface="Arial"/>
                <a:cs typeface="Arial"/>
                <a:sym typeface="Arial"/>
              </a:rPr>
              <a:t>=== </a:t>
            </a:r>
            <a:r>
              <a:rPr lang="en-US" sz="1400" i="1">
                <a:highlight>
                  <a:srgbClr val="FFFFFF"/>
                </a:highlight>
                <a:latin typeface="Arial"/>
                <a:ea typeface="Arial"/>
                <a:cs typeface="Arial"/>
                <a:sym typeface="Arial"/>
              </a:rPr>
              <a:t>k </a:t>
            </a:r>
            <a:r>
              <a:rPr lang="en-US" sz="1400">
                <a:highlight>
                  <a:srgbClr val="FFFFFF"/>
                </a:highlight>
                <a:latin typeface="Arial"/>
                <a:ea typeface="Arial"/>
                <a:cs typeface="Arial"/>
                <a:sym typeface="Arial"/>
              </a:rPr>
              <a:t>(mod </a:t>
            </a:r>
            <a:r>
              <a:rPr lang="en-US" sz="1400" i="1">
                <a:highlight>
                  <a:srgbClr val="FFFFFF"/>
                </a:highlight>
                <a:latin typeface="Arial"/>
                <a:ea typeface="Arial"/>
                <a:cs typeface="Arial"/>
                <a:sym typeface="Arial"/>
              </a:rPr>
              <a:t>p</a:t>
            </a:r>
            <a:r>
              <a:rPr lang="en-US" sz="1400">
                <a:highlight>
                  <a:srgbClr val="FFFFFF"/>
                </a:highlight>
                <a:latin typeface="Arial"/>
                <a:ea typeface="Arial"/>
                <a:cs typeface="Arial"/>
                <a:sym typeface="Arial"/>
              </a:rPr>
              <a:t>). This last equality is impossible, because </a:t>
            </a:r>
            <a:r>
              <a:rPr lang="en-US" sz="1400" i="1">
                <a:highlight>
                  <a:srgbClr val="FFFFFF"/>
                </a:highlight>
                <a:latin typeface="Arial"/>
                <a:ea typeface="Arial"/>
                <a:cs typeface="Arial"/>
                <a:sym typeface="Arial"/>
              </a:rPr>
              <a:t>j </a:t>
            </a:r>
            <a:r>
              <a:rPr lang="en-US" sz="1400">
                <a:highlight>
                  <a:srgbClr val="FFFFFF"/>
                </a:highlight>
                <a:latin typeface="Arial"/>
                <a:ea typeface="Arial"/>
                <a:cs typeface="Arial"/>
                <a:sym typeface="Arial"/>
              </a:rPr>
              <a:t>and </a:t>
            </a:r>
            <a:r>
              <a:rPr lang="en-US" sz="1400" i="1">
                <a:highlight>
                  <a:srgbClr val="FFFFFF"/>
                </a:highlight>
                <a:latin typeface="Arial"/>
                <a:ea typeface="Arial"/>
                <a:cs typeface="Arial"/>
                <a:sym typeface="Arial"/>
              </a:rPr>
              <a:t>k </a:t>
            </a:r>
            <a:r>
              <a:rPr lang="en-US" sz="1400">
                <a:highlight>
                  <a:srgbClr val="FFFFFF"/>
                </a:highlight>
                <a:latin typeface="Arial"/>
                <a:ea typeface="Arial"/>
                <a:cs typeface="Arial"/>
                <a:sym typeface="Arial"/>
              </a:rPr>
              <a:t>are both positive integers less than </a:t>
            </a:r>
            <a:r>
              <a:rPr lang="en-US" sz="1400" i="1">
                <a:highlight>
                  <a:srgbClr val="FFFFFF"/>
                </a:highlight>
                <a:latin typeface="Arial"/>
                <a:ea typeface="Arial"/>
                <a:cs typeface="Arial"/>
                <a:sym typeface="Arial"/>
              </a:rPr>
              <a:t>p</a:t>
            </a:r>
            <a:r>
              <a:rPr lang="en-US" sz="1400">
                <a:highlight>
                  <a:srgbClr val="FFFFFF"/>
                </a:highlight>
                <a:latin typeface="Arial"/>
                <a:ea typeface="Arial"/>
                <a:cs typeface="Arial"/>
                <a:sym typeface="Arial"/>
              </a:rPr>
              <a:t>. Therefore, we know that the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- 1) elements of </a:t>
            </a:r>
            <a:r>
              <a:rPr lang="en-US" sz="1400" i="1">
                <a:highlight>
                  <a:srgbClr val="FFFFFF"/>
                </a:highlight>
                <a:latin typeface="Arial"/>
                <a:ea typeface="Arial"/>
                <a:cs typeface="Arial"/>
                <a:sym typeface="Arial"/>
              </a:rPr>
              <a:t>X </a:t>
            </a:r>
            <a:r>
              <a:rPr lang="en-US" sz="1400">
                <a:highlight>
                  <a:srgbClr val="FFFFFF"/>
                </a:highlight>
                <a:latin typeface="Arial"/>
                <a:ea typeface="Arial"/>
                <a:cs typeface="Arial"/>
                <a:sym typeface="Arial"/>
              </a:rPr>
              <a:t>are all positive integers with no two elements equal. We can conclude the </a:t>
            </a:r>
            <a:r>
              <a:rPr lang="en-US" sz="1400" i="1">
                <a:highlight>
                  <a:srgbClr val="FFFFFF"/>
                </a:highlight>
                <a:latin typeface="Arial"/>
                <a:ea typeface="Arial"/>
                <a:cs typeface="Arial"/>
                <a:sym typeface="Arial"/>
              </a:rPr>
              <a:t>X </a:t>
            </a:r>
            <a:r>
              <a:rPr lang="en-US" sz="1400">
                <a:highlight>
                  <a:srgbClr val="FFFFFF"/>
                </a:highlight>
                <a:latin typeface="Arial"/>
                <a:ea typeface="Arial"/>
                <a:cs typeface="Arial"/>
                <a:sym typeface="Arial"/>
              </a:rPr>
              <a:t>consists of the set of integers {1, 2, ....,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- 1} in some order. Multiplying the numbers in both sets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and </a:t>
            </a:r>
            <a:r>
              <a:rPr lang="en-US" sz="1400" i="1">
                <a:highlight>
                  <a:srgbClr val="FFFFFF"/>
                </a:highlight>
                <a:latin typeface="Arial"/>
                <a:ea typeface="Arial"/>
                <a:cs typeface="Arial"/>
                <a:sym typeface="Arial"/>
              </a:rPr>
              <a:t>X</a:t>
            </a:r>
            <a:r>
              <a:rPr lang="en-US" sz="1400">
                <a:highlight>
                  <a:srgbClr val="FFFFFF"/>
                </a:highlight>
                <a:latin typeface="Arial"/>
                <a:ea typeface="Arial"/>
                <a:cs typeface="Arial"/>
                <a:sym typeface="Arial"/>
              </a:rPr>
              <a:t>) and taking the result mod </a:t>
            </a:r>
            <a:r>
              <a:rPr lang="en-US" sz="1400" i="1">
                <a:highlight>
                  <a:srgbClr val="FFFFFF"/>
                </a:highlight>
                <a:latin typeface="Arial"/>
                <a:ea typeface="Arial"/>
                <a:cs typeface="Arial"/>
                <a:sym typeface="Arial"/>
              </a:rPr>
              <a:t>p </a:t>
            </a:r>
            <a:r>
              <a:rPr lang="en-US" sz="1400">
                <a:highlight>
                  <a:srgbClr val="FFFFFF"/>
                </a:highlight>
                <a:latin typeface="Arial"/>
                <a:ea typeface="Arial"/>
                <a:cs typeface="Arial"/>
                <a:sym typeface="Arial"/>
              </a:rPr>
              <a:t>yields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solidFill>
                  <a:srgbClr val="000000"/>
                </a:solidFill>
                <a:highlight>
                  <a:srgbClr val="FFFFFF"/>
                </a:highlight>
                <a:latin typeface="Arial"/>
                <a:ea typeface="Arial"/>
                <a:cs typeface="Arial"/>
                <a:sym typeface="Arial"/>
              </a:rPr>
              <a:t>FERMAT’S THEOREMS</a:t>
            </a:r>
            <a:br>
              <a:rPr lang="en-US" sz="2400" b="1" dirty="0">
                <a:solidFill>
                  <a:srgbClr val="000000"/>
                </a:solidFill>
                <a:highlight>
                  <a:srgbClr val="FFFFFF"/>
                </a:highlight>
                <a:latin typeface="Arial"/>
                <a:ea typeface="Arial"/>
                <a:cs typeface="Arial"/>
                <a:sym typeface="Arial"/>
              </a:rPr>
            </a:br>
            <a:endParaRPr dirty="0"/>
          </a:p>
        </p:txBody>
      </p:sp>
      <p:sp>
        <p:nvSpPr>
          <p:cNvPr id="180" name="Google Shape;180;p25"/>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None/>
            </a:pPr>
            <a:r>
              <a:rPr lang="en-US" sz="1600" b="1">
                <a:solidFill>
                  <a:srgbClr val="000000"/>
                </a:solidFill>
                <a:highlight>
                  <a:srgbClr val="FFFFFF"/>
                </a:highlight>
                <a:latin typeface="Arial"/>
                <a:ea typeface="Arial"/>
                <a:cs typeface="Arial"/>
                <a:sym typeface="Arial"/>
              </a:rPr>
              <a:t> </a:t>
            </a:r>
            <a:endParaRPr sz="1600" b="1">
              <a:solidFill>
                <a:srgbClr val="000000"/>
              </a:solidFill>
              <a:highlight>
                <a:srgbClr val="FFFFFF"/>
              </a:highlight>
              <a:latin typeface="Arial"/>
              <a:ea typeface="Arial"/>
              <a:cs typeface="Arial"/>
              <a:sym typeface="Arial"/>
            </a:endParaRPr>
          </a:p>
          <a:p>
            <a:pPr marL="0" lvl="0" indent="0" algn="just" rtl="0">
              <a:lnSpc>
                <a:spcPct val="143181"/>
              </a:lnSpc>
              <a:spcBef>
                <a:spcPts val="600"/>
              </a:spcBef>
              <a:spcAft>
                <a:spcPts val="0"/>
              </a:spcAft>
              <a:buNone/>
            </a:pPr>
            <a:r>
              <a:rPr lang="en-US" sz="800">
                <a:solidFill>
                  <a:srgbClr val="000000"/>
                </a:solidFill>
                <a:highlight>
                  <a:srgbClr val="FFFFFF"/>
                </a:highlight>
                <a:latin typeface="Arial"/>
                <a:ea typeface="Arial"/>
                <a:cs typeface="Arial"/>
                <a:sym typeface="Arial"/>
              </a:rPr>
              <a:t> </a:t>
            </a:r>
            <a:endParaRPr sz="80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a:solidFill>
                  <a:srgbClr val="000000"/>
                </a:solidFill>
                <a:highlight>
                  <a:srgbClr val="FFFFFF"/>
                </a:highlight>
                <a:latin typeface="Arial"/>
                <a:ea typeface="Arial"/>
                <a:cs typeface="Arial"/>
                <a:sym typeface="Arial"/>
              </a:rPr>
              <a:t>We can cancel the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- 1)! term because it is relatively prime to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[see Equation (4.5)]. This yields Equation (8.2), which completes the proof.</a:t>
            </a:r>
            <a:endParaRPr sz="140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a:solidFill>
                  <a:srgbClr val="000000"/>
                </a:solidFill>
                <a:highlight>
                  <a:srgbClr val="FFFFFF"/>
                </a:highlight>
                <a:latin typeface="Arial"/>
                <a:ea typeface="Arial"/>
                <a:cs typeface="Arial"/>
                <a:sym typeface="Arial"/>
              </a:rPr>
              <a:t>An alternative form of Fermat’s theorem is also useful: If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is prime and </a:t>
            </a:r>
            <a:r>
              <a:rPr lang="en-US" sz="1400" i="1">
                <a:solidFill>
                  <a:srgbClr val="000000"/>
                </a:solidFill>
                <a:highlight>
                  <a:srgbClr val="FFFFFF"/>
                </a:highlight>
                <a:latin typeface="Arial"/>
                <a:ea typeface="Arial"/>
                <a:cs typeface="Arial"/>
                <a:sym typeface="Arial"/>
              </a:rPr>
              <a:t>a </a:t>
            </a:r>
            <a:r>
              <a:rPr lang="en-US" sz="1400">
                <a:solidFill>
                  <a:srgbClr val="000000"/>
                </a:solidFill>
                <a:highlight>
                  <a:srgbClr val="FFFFFF"/>
                </a:highlight>
                <a:latin typeface="Arial"/>
                <a:ea typeface="Arial"/>
                <a:cs typeface="Arial"/>
                <a:sym typeface="Arial"/>
              </a:rPr>
              <a:t>is a positive  integer, then</a:t>
            </a:r>
            <a:endParaRPr sz="140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Totient Function</a:t>
            </a:r>
            <a:br>
              <a:rPr lang="en-US" sz="2400" dirty="0">
                <a:solidFill>
                  <a:srgbClr val="000000"/>
                </a:solidFill>
                <a:highlight>
                  <a:srgbClr val="FFFFFF"/>
                </a:highlight>
                <a:latin typeface="Arial"/>
                <a:ea typeface="Arial"/>
                <a:cs typeface="Arial"/>
                <a:sym typeface="Arial"/>
              </a:rPr>
            </a:br>
            <a:endParaRPr dirty="0"/>
          </a:p>
        </p:txBody>
      </p:sp>
      <p:sp>
        <p:nvSpPr>
          <p:cNvPr id="187" name="Google Shape;187;p26"/>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43181"/>
              </a:lnSpc>
              <a:spcBef>
                <a:spcPts val="400"/>
              </a:spcBef>
              <a:spcAft>
                <a:spcPts val="0"/>
              </a:spcAft>
              <a:buNone/>
            </a:pPr>
            <a:r>
              <a:rPr lang="en-US" sz="1400" dirty="0">
                <a:solidFill>
                  <a:srgbClr val="000000"/>
                </a:solidFill>
                <a:highlight>
                  <a:srgbClr val="FFFFFF"/>
                </a:highlight>
                <a:latin typeface="Arial"/>
                <a:ea typeface="Arial"/>
                <a:cs typeface="Arial"/>
                <a:sym typeface="Arial"/>
              </a:rPr>
              <a:t>Note that the first form of the theorem [Equation (8.2)] requires that </a:t>
            </a:r>
            <a:r>
              <a:rPr lang="en-US" sz="1400" i="1" dirty="0">
                <a:solidFill>
                  <a:srgbClr val="000000"/>
                </a:solidFill>
                <a:highlight>
                  <a:srgbClr val="FFFFFF"/>
                </a:highlight>
                <a:latin typeface="Arial"/>
                <a:ea typeface="Arial"/>
                <a:cs typeface="Arial"/>
                <a:sym typeface="Arial"/>
              </a:rPr>
              <a:t>a </a:t>
            </a:r>
            <a:r>
              <a:rPr lang="en-US" sz="1400" dirty="0">
                <a:solidFill>
                  <a:srgbClr val="000000"/>
                </a:solidFill>
                <a:highlight>
                  <a:srgbClr val="FFFFFF"/>
                </a:highlight>
                <a:latin typeface="Arial"/>
                <a:ea typeface="Arial"/>
                <a:cs typeface="Arial"/>
                <a:sym typeface="Arial"/>
              </a:rPr>
              <a:t>be relatively prime to </a:t>
            </a:r>
            <a:r>
              <a:rPr lang="en-US" sz="1400" i="1" dirty="0">
                <a:solidFill>
                  <a:srgbClr val="000000"/>
                </a:solidFill>
                <a:highlight>
                  <a:srgbClr val="FFFFFF"/>
                </a:highlight>
                <a:latin typeface="Arial"/>
                <a:ea typeface="Arial"/>
                <a:cs typeface="Arial"/>
                <a:sym typeface="Arial"/>
              </a:rPr>
              <a:t>p</a:t>
            </a:r>
            <a:r>
              <a:rPr lang="en-US" sz="1400" dirty="0">
                <a:solidFill>
                  <a:srgbClr val="000000"/>
                </a:solidFill>
                <a:highlight>
                  <a:srgbClr val="FFFFFF"/>
                </a:highlight>
                <a:latin typeface="Arial"/>
                <a:ea typeface="Arial"/>
                <a:cs typeface="Arial"/>
                <a:sym typeface="Arial"/>
              </a:rPr>
              <a:t>, but this form does not.</a:t>
            </a:r>
            <a:endParaRPr sz="1400" dirty="0">
              <a:solidFill>
                <a:srgbClr val="000000"/>
              </a:solidFill>
              <a:highlight>
                <a:srgbClr val="FFFFFF"/>
              </a:highlight>
              <a:latin typeface="Arial"/>
              <a:ea typeface="Arial"/>
              <a:cs typeface="Arial"/>
              <a:sym typeface="Arial"/>
            </a:endParaRPr>
          </a:p>
          <a:p>
            <a:pPr marL="0" lvl="0" indent="0" algn="l" rtl="0">
              <a:lnSpc>
                <a:spcPct val="115000"/>
              </a:lnSpc>
              <a:spcBef>
                <a:spcPts val="800"/>
              </a:spcBef>
              <a:spcAft>
                <a:spcPts val="0"/>
              </a:spcAft>
              <a:buNone/>
            </a:pPr>
            <a:r>
              <a:rPr lang="en-US" sz="1800" dirty="0">
                <a:solidFill>
                  <a:srgbClr val="000000"/>
                </a:solidFill>
                <a:highlight>
                  <a:srgbClr val="FFFFFF"/>
                </a:highlight>
                <a:latin typeface="Arial"/>
                <a:ea typeface="Arial"/>
                <a:cs typeface="Arial"/>
                <a:sym typeface="Arial"/>
              </a:rPr>
              <a:t>Euler’s Totient Function</a:t>
            </a:r>
            <a:endParaRPr sz="1800" dirty="0">
              <a:solidFill>
                <a:srgbClr val="000000"/>
              </a:solidFill>
              <a:highlight>
                <a:srgbClr val="FFFFFF"/>
              </a:highlight>
              <a:latin typeface="Arial"/>
              <a:ea typeface="Arial"/>
              <a:cs typeface="Arial"/>
              <a:sym typeface="Arial"/>
            </a:endParaRPr>
          </a:p>
          <a:p>
            <a:pPr marL="0" lvl="0" indent="0" algn="just" rtl="0">
              <a:lnSpc>
                <a:spcPct val="143181"/>
              </a:lnSpc>
              <a:spcBef>
                <a:spcPts val="1200"/>
              </a:spcBef>
              <a:spcAft>
                <a:spcPts val="0"/>
              </a:spcAft>
              <a:buNone/>
            </a:pPr>
            <a:r>
              <a:rPr lang="en-US" sz="1400" dirty="0">
                <a:solidFill>
                  <a:srgbClr val="000000"/>
                </a:solidFill>
                <a:highlight>
                  <a:srgbClr val="FFFFFF"/>
                </a:highlight>
                <a:latin typeface="Arial"/>
                <a:ea typeface="Arial"/>
                <a:cs typeface="Arial"/>
                <a:sym typeface="Arial"/>
              </a:rPr>
              <a:t>Before presenting Euler’s theorem, we need to introduce an important quantity in number theory, referred to as </a:t>
            </a:r>
            <a:r>
              <a:rPr lang="en-US" sz="1400" b="1" dirty="0">
                <a:solidFill>
                  <a:srgbClr val="000000"/>
                </a:solidFill>
                <a:highlight>
                  <a:srgbClr val="FFFFFF"/>
                </a:highlight>
                <a:latin typeface="Arial"/>
                <a:ea typeface="Arial"/>
                <a:cs typeface="Arial"/>
                <a:sym typeface="Arial"/>
              </a:rPr>
              <a:t>Euler’s totient function</a:t>
            </a:r>
            <a:r>
              <a:rPr lang="en-US" sz="1400" dirty="0">
                <a:solidFill>
                  <a:srgbClr val="000000"/>
                </a:solidFill>
                <a:highlight>
                  <a:srgbClr val="FFFFFF"/>
                </a:highlight>
                <a:latin typeface="Arial"/>
                <a:ea typeface="Arial"/>
                <a:cs typeface="Arial"/>
                <a:sym typeface="Arial"/>
              </a:rPr>
              <a:t>, written </a:t>
            </a:r>
            <a:r>
              <a:rPr lang="en-US" sz="1400" dirty="0">
                <a:solidFill>
                  <a:srgbClr val="000000"/>
                </a:solidFill>
                <a:highlight>
                  <a:srgbClr val="FFFFFF"/>
                </a:highlight>
                <a:latin typeface="Calibri"/>
                <a:ea typeface="Calibri"/>
                <a:cs typeface="Calibri"/>
                <a:sym typeface="Calibri"/>
              </a:rPr>
              <a:t>ϕ</a:t>
            </a:r>
            <a:r>
              <a:rPr lang="en-US" sz="1400" dirty="0">
                <a:solidFill>
                  <a:srgbClr val="000000"/>
                </a:solidFill>
                <a:highlight>
                  <a:srgbClr val="FFFFFF"/>
                </a:highlight>
                <a:latin typeface="Arial"/>
                <a:ea typeface="Arial"/>
                <a:cs typeface="Arial"/>
                <a:sym typeface="Arial"/>
              </a:rPr>
              <a:t>(</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and defined as the number of positive integers less than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and relatively prime to </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By convention, </a:t>
            </a:r>
            <a:r>
              <a:rPr lang="en-US" sz="1400" dirty="0">
                <a:solidFill>
                  <a:srgbClr val="000000"/>
                </a:solidFill>
                <a:highlight>
                  <a:srgbClr val="FFFFFF"/>
                </a:highlight>
                <a:latin typeface="Calibri"/>
                <a:ea typeface="Calibri"/>
                <a:cs typeface="Calibri"/>
                <a:sym typeface="Calibri"/>
              </a:rPr>
              <a:t>ϕ</a:t>
            </a:r>
            <a:r>
              <a:rPr lang="en-US" sz="1400" dirty="0">
                <a:solidFill>
                  <a:srgbClr val="000000"/>
                </a:solidFill>
                <a:highlight>
                  <a:srgbClr val="FFFFFF"/>
                </a:highlight>
                <a:latin typeface="Arial"/>
                <a:ea typeface="Arial"/>
                <a:cs typeface="Arial"/>
                <a:sym typeface="Arial"/>
              </a:rPr>
              <a:t>(1)   =   1.</a:t>
            </a:r>
            <a:endParaRPr sz="1400" dirty="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b="1" dirty="0">
                <a:solidFill>
                  <a:srgbClr val="000000"/>
                </a:solidFill>
                <a:highlight>
                  <a:srgbClr val="FFFFFF"/>
                </a:highlight>
                <a:latin typeface="Arial"/>
                <a:ea typeface="Arial"/>
                <a:cs typeface="Arial"/>
                <a:sym typeface="Arial"/>
              </a:rPr>
              <a:t> </a:t>
            </a:r>
            <a:endParaRPr sz="1400" b="1" dirty="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Example</a:t>
            </a:r>
          </a:p>
        </p:txBody>
      </p:sp>
      <p:sp>
        <p:nvSpPr>
          <p:cNvPr id="194" name="Google Shape;194;p27"/>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15000"/>
              </a:lnSpc>
              <a:spcBef>
                <a:spcPts val="400"/>
              </a:spcBef>
              <a:spcAft>
                <a:spcPts val="0"/>
              </a:spcAft>
              <a:buClr>
                <a:schemeClr val="dk1"/>
              </a:buClr>
              <a:buSzPts val="1100"/>
              <a:buFont typeface="Arial"/>
              <a:buNone/>
            </a:pPr>
            <a:r>
              <a:rPr lang="en-US" sz="1800" b="1">
                <a:highlight>
                  <a:srgbClr val="FFFFFF"/>
                </a:highlight>
                <a:latin typeface="Arial"/>
                <a:ea typeface="Arial"/>
                <a:cs typeface="Arial"/>
                <a:sym typeface="Arial"/>
              </a:rPr>
              <a:t>DETERMINE </a:t>
            </a:r>
            <a:r>
              <a:rPr lang="en-US" sz="1400">
                <a:highlight>
                  <a:srgbClr val="FFFFFF"/>
                </a:highlight>
                <a:latin typeface="Arial"/>
                <a:ea typeface="Arial"/>
                <a:cs typeface="Arial"/>
                <a:sym typeface="Arial"/>
              </a:rPr>
              <a:t>ϕ</a:t>
            </a:r>
            <a:r>
              <a:rPr lang="en-US" sz="1800" b="1">
                <a:highlight>
                  <a:srgbClr val="FFFFFF"/>
                </a:highlight>
                <a:latin typeface="Arial"/>
                <a:ea typeface="Arial"/>
                <a:cs typeface="Arial"/>
                <a:sym typeface="Arial"/>
              </a:rPr>
              <a:t>(37) AND </a:t>
            </a:r>
            <a:r>
              <a:rPr lang="en-US" sz="1400">
                <a:highlight>
                  <a:srgbClr val="FFFFFF"/>
                </a:highlight>
                <a:latin typeface="Arial"/>
                <a:ea typeface="Arial"/>
                <a:cs typeface="Arial"/>
                <a:sym typeface="Arial"/>
              </a:rPr>
              <a:t>ϕ</a:t>
            </a:r>
            <a:r>
              <a:rPr lang="en-US" sz="1800" b="1">
                <a:highlight>
                  <a:srgbClr val="FFFFFF"/>
                </a:highlight>
                <a:latin typeface="Arial"/>
                <a:ea typeface="Arial"/>
                <a:cs typeface="Arial"/>
                <a:sym typeface="Arial"/>
              </a:rPr>
              <a:t>(35).</a:t>
            </a:r>
            <a:endParaRPr sz="1800" b="1">
              <a:highlight>
                <a:srgbClr val="FFFFFF"/>
              </a:highlight>
              <a:latin typeface="Arial"/>
              <a:ea typeface="Arial"/>
              <a:cs typeface="Arial"/>
              <a:sym typeface="Arial"/>
            </a:endParaRPr>
          </a:p>
          <a:p>
            <a:pPr marL="0" lvl="0" indent="0" algn="just" rtl="0">
              <a:lnSpc>
                <a:spcPct val="143181"/>
              </a:lnSpc>
              <a:spcBef>
                <a:spcPts val="1200"/>
              </a:spcBef>
              <a:spcAft>
                <a:spcPts val="0"/>
              </a:spcAft>
              <a:buClr>
                <a:schemeClr val="dk1"/>
              </a:buClr>
              <a:buSzPts val="1100"/>
              <a:buFont typeface="Arial"/>
              <a:buNone/>
            </a:pPr>
            <a:r>
              <a:rPr lang="en-US" sz="1400" b="1">
                <a:highlight>
                  <a:srgbClr val="FFFFFF"/>
                </a:highlight>
                <a:latin typeface="Arial"/>
                <a:ea typeface="Arial"/>
                <a:cs typeface="Arial"/>
                <a:sym typeface="Arial"/>
              </a:rPr>
              <a:t>Because 37 is prime, all of the positive integers from 1 through 36 are rela- tively prime to 37. Thus </a:t>
            </a:r>
            <a:r>
              <a:rPr lang="en-US" sz="1400">
                <a:highlight>
                  <a:srgbClr val="FFFFFF"/>
                </a:highlight>
                <a:latin typeface="Calibri"/>
                <a:ea typeface="Calibri"/>
                <a:cs typeface="Calibri"/>
                <a:sym typeface="Calibri"/>
              </a:rPr>
              <a:t>ϕ</a:t>
            </a:r>
            <a:r>
              <a:rPr lang="en-US" sz="1400" b="1">
                <a:highlight>
                  <a:srgbClr val="FFFFFF"/>
                </a:highlight>
                <a:latin typeface="Arial"/>
                <a:ea typeface="Arial"/>
                <a:cs typeface="Arial"/>
                <a:sym typeface="Arial"/>
              </a:rPr>
              <a:t>(37)   =   36.</a:t>
            </a:r>
            <a:endParaRPr sz="140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b="1">
                <a:highlight>
                  <a:srgbClr val="FFFFFF"/>
                </a:highlight>
                <a:latin typeface="Arial"/>
                <a:ea typeface="Arial"/>
                <a:cs typeface="Arial"/>
                <a:sym typeface="Arial"/>
              </a:rPr>
              <a:t>To determine </a:t>
            </a:r>
            <a:r>
              <a:rPr lang="en-US" sz="1400">
                <a:highlight>
                  <a:srgbClr val="FFFFFF"/>
                </a:highlight>
                <a:latin typeface="Calibri"/>
                <a:ea typeface="Calibri"/>
                <a:cs typeface="Calibri"/>
                <a:sym typeface="Calibri"/>
              </a:rPr>
              <a:t>ϕ</a:t>
            </a:r>
            <a:r>
              <a:rPr lang="en-US" sz="1400" b="1">
                <a:highlight>
                  <a:srgbClr val="FFFFFF"/>
                </a:highlight>
                <a:latin typeface="Arial"/>
                <a:ea typeface="Arial"/>
                <a:cs typeface="Arial"/>
                <a:sym typeface="Arial"/>
              </a:rPr>
              <a:t>(35), we list all of the positive integers less than 35 that are rela- tively prime to it:</a:t>
            </a:r>
            <a:endParaRPr sz="140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050" b="1">
                <a:highlight>
                  <a:srgbClr val="FFFFFF"/>
                </a:highlight>
                <a:latin typeface="Arial"/>
                <a:ea typeface="Arial"/>
                <a:cs typeface="Arial"/>
                <a:sym typeface="Arial"/>
              </a:rPr>
              <a:t> </a:t>
            </a:r>
            <a:endParaRPr sz="105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b="1">
                <a:highlight>
                  <a:srgbClr val="FFFFFF"/>
                </a:highlight>
                <a:latin typeface="Arial"/>
                <a:ea typeface="Arial"/>
                <a:cs typeface="Arial"/>
                <a:sym typeface="Arial"/>
              </a:rPr>
              <a:t>1, 2, 3, 4, 6, 8, 9, 11, 12, 13, 16, 17, 18</a:t>
            </a:r>
            <a:endParaRPr sz="140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b="1">
                <a:highlight>
                  <a:srgbClr val="FFFFFF"/>
                </a:highlight>
                <a:latin typeface="Arial"/>
                <a:ea typeface="Arial"/>
                <a:cs typeface="Arial"/>
                <a:sym typeface="Arial"/>
              </a:rPr>
              <a:t>19, 22, 23, 24, 26, 27, 29, 31, 32, 33, 34</a:t>
            </a:r>
            <a:endParaRPr sz="140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b="1">
                <a:highlight>
                  <a:srgbClr val="FFFFFF"/>
                </a:highlight>
                <a:latin typeface="Arial"/>
                <a:ea typeface="Arial"/>
                <a:cs typeface="Arial"/>
                <a:sym typeface="Arial"/>
              </a:rPr>
              <a:t>There are 24 numbers on the list, so </a:t>
            </a:r>
            <a:r>
              <a:rPr lang="en-US" sz="1400">
                <a:highlight>
                  <a:srgbClr val="FFFFFF"/>
                </a:highlight>
                <a:latin typeface="Calibri"/>
                <a:ea typeface="Calibri"/>
                <a:cs typeface="Calibri"/>
                <a:sym typeface="Calibri"/>
              </a:rPr>
              <a:t>ϕ</a:t>
            </a:r>
            <a:r>
              <a:rPr lang="en-US" sz="1400" b="1">
                <a:highlight>
                  <a:srgbClr val="FFFFFF"/>
                </a:highlight>
                <a:latin typeface="Arial"/>
                <a:ea typeface="Arial"/>
                <a:cs typeface="Arial"/>
                <a:sym typeface="Arial"/>
              </a:rPr>
              <a:t>(35)  =  24.</a:t>
            </a:r>
            <a:endParaRPr sz="1400" b="1">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a:highlight>
                  <a:srgbClr val="FFFFFF"/>
                </a:highlight>
                <a:latin typeface="Arial"/>
                <a:ea typeface="Arial"/>
                <a:cs typeface="Arial"/>
                <a:sym typeface="Arial"/>
              </a:rPr>
              <a:t>Table 8.2 lists the first 30 values of </a:t>
            </a:r>
            <a:r>
              <a:rPr lang="en-US" sz="1400">
                <a:highlight>
                  <a:srgbClr val="FFFFFF"/>
                </a:highlight>
                <a:latin typeface="Calibri"/>
                <a:ea typeface="Calibri"/>
                <a:cs typeface="Calibri"/>
                <a:sym typeface="Calibri"/>
              </a:rPr>
              <a:t>ϕ</a:t>
            </a:r>
            <a:r>
              <a:rPr lang="en-US" sz="1400">
                <a:highlight>
                  <a:srgbClr val="FFFFFF"/>
                </a:highlight>
                <a:latin typeface="Arial"/>
                <a:ea typeface="Arial"/>
                <a:cs typeface="Arial"/>
                <a:sym typeface="Arial"/>
              </a:rPr>
              <a:t>(</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 The value </a:t>
            </a:r>
            <a:r>
              <a:rPr lang="en-US" sz="1400">
                <a:highlight>
                  <a:srgbClr val="FFFFFF"/>
                </a:highlight>
                <a:latin typeface="Calibri"/>
                <a:ea typeface="Calibri"/>
                <a:cs typeface="Calibri"/>
                <a:sym typeface="Calibri"/>
              </a:rPr>
              <a:t>ϕ</a:t>
            </a:r>
            <a:r>
              <a:rPr lang="en-US" sz="1400">
                <a:highlight>
                  <a:srgbClr val="FFFFFF"/>
                </a:highlight>
                <a:latin typeface="Arial"/>
                <a:ea typeface="Arial"/>
                <a:cs typeface="Arial"/>
                <a:sym typeface="Arial"/>
              </a:rPr>
              <a:t>(1) is without meaning but is defined to have the value 1.</a:t>
            </a:r>
            <a:endParaRPr sz="1400">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a:highlight>
                  <a:srgbClr val="FFFFFF"/>
                </a:highlight>
                <a:latin typeface="Arial"/>
                <a:ea typeface="Arial"/>
                <a:cs typeface="Arial"/>
                <a:sym typeface="Arial"/>
              </a:rPr>
              <a:t>It should be clear that, for a prime number </a:t>
            </a:r>
            <a:r>
              <a:rPr lang="en-US" sz="1400" i="1">
                <a:highlight>
                  <a:srgbClr val="FFFFFF"/>
                </a:highlight>
                <a:latin typeface="Arial"/>
                <a:ea typeface="Arial"/>
                <a:cs typeface="Arial"/>
                <a:sym typeface="Arial"/>
              </a:rPr>
              <a:t>p</a:t>
            </a:r>
            <a:r>
              <a:rPr lang="en-US" sz="1400">
                <a:highlight>
                  <a:srgbClr val="FFFFFF"/>
                </a:highlight>
                <a:latin typeface="Arial"/>
                <a:ea typeface="Arial"/>
                <a:cs typeface="Arial"/>
                <a:sym typeface="Arial"/>
              </a:rPr>
              <a:t>,</a:t>
            </a:r>
            <a:endParaRPr sz="1400">
              <a:highlight>
                <a:srgbClr val="FFFFFF"/>
              </a:highlight>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Example</a:t>
            </a:r>
            <a:endParaRPr dirty="0"/>
          </a:p>
        </p:txBody>
      </p:sp>
      <p:sp>
        <p:nvSpPr>
          <p:cNvPr id="201" name="Google Shape;201;p28"/>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43181"/>
              </a:lnSpc>
              <a:spcBef>
                <a:spcPts val="1200"/>
              </a:spcBef>
              <a:spcAft>
                <a:spcPts val="0"/>
              </a:spcAft>
              <a:buNone/>
            </a:pPr>
            <a:r>
              <a:rPr lang="en-US" sz="1400">
                <a:solidFill>
                  <a:srgbClr val="000000"/>
                </a:solidFill>
                <a:highlight>
                  <a:srgbClr val="FFFFFF"/>
                </a:highlight>
                <a:latin typeface="Arial"/>
                <a:ea typeface="Arial"/>
                <a:cs typeface="Arial"/>
                <a:sym typeface="Arial"/>
              </a:rPr>
              <a:t>ϕ(</a:t>
            </a:r>
            <a:r>
              <a:rPr lang="en-US" sz="1400" i="1">
                <a:solidFill>
                  <a:srgbClr val="000000"/>
                </a:solidFill>
                <a:highlight>
                  <a:srgbClr val="FFFFFF"/>
                </a:highlight>
                <a:latin typeface="Arial"/>
                <a:ea typeface="Arial"/>
                <a:cs typeface="Arial"/>
                <a:sym typeface="Arial"/>
              </a:rPr>
              <a:t>p</a:t>
            </a:r>
            <a:r>
              <a:rPr lang="en-US" sz="1400">
                <a:solidFill>
                  <a:srgbClr val="000000"/>
                </a:solidFill>
                <a:highlight>
                  <a:srgbClr val="FFFFFF"/>
                </a:highlight>
                <a:latin typeface="Arial"/>
                <a:ea typeface="Arial"/>
                <a:cs typeface="Arial"/>
                <a:sym typeface="Arial"/>
              </a:rPr>
              <a:t>)  =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  1</a:t>
            </a:r>
            <a:endParaRPr sz="1400">
              <a:solidFill>
                <a:srgbClr val="000000"/>
              </a:solidFill>
              <a:highlight>
                <a:srgbClr val="FFFFFF"/>
              </a:highlight>
              <a:latin typeface="Arial"/>
              <a:ea typeface="Arial"/>
              <a:cs typeface="Arial"/>
              <a:sym typeface="Arial"/>
            </a:endParaRPr>
          </a:p>
          <a:p>
            <a:pPr marL="0" lvl="0" indent="0" algn="just" rtl="0">
              <a:lnSpc>
                <a:spcPct val="143181"/>
              </a:lnSpc>
              <a:spcBef>
                <a:spcPts val="900"/>
              </a:spcBef>
              <a:spcAft>
                <a:spcPts val="0"/>
              </a:spcAft>
              <a:buNone/>
            </a:pPr>
            <a:r>
              <a:rPr lang="en-US" sz="1400">
                <a:solidFill>
                  <a:srgbClr val="000000"/>
                </a:solidFill>
                <a:highlight>
                  <a:srgbClr val="FFFFFF"/>
                </a:highlight>
                <a:latin typeface="Arial"/>
                <a:ea typeface="Arial"/>
                <a:cs typeface="Arial"/>
                <a:sym typeface="Arial"/>
              </a:rPr>
              <a:t>Now suppose that we have two prime numbers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and </a:t>
            </a:r>
            <a:r>
              <a:rPr lang="en-US" sz="1400" i="1">
                <a:solidFill>
                  <a:srgbClr val="000000"/>
                </a:solidFill>
                <a:highlight>
                  <a:srgbClr val="FFFFFF"/>
                </a:highlight>
                <a:latin typeface="Arial"/>
                <a:ea typeface="Arial"/>
                <a:cs typeface="Arial"/>
                <a:sym typeface="Arial"/>
              </a:rPr>
              <a:t>q </a:t>
            </a:r>
            <a:r>
              <a:rPr lang="en-US" sz="1400">
                <a:solidFill>
                  <a:srgbClr val="000000"/>
                </a:solidFill>
                <a:highlight>
                  <a:srgbClr val="FFFFFF"/>
                </a:highlight>
                <a:latin typeface="Arial"/>
                <a:ea typeface="Arial"/>
                <a:cs typeface="Arial"/>
                <a:sym typeface="Arial"/>
              </a:rPr>
              <a:t>with </a:t>
            </a:r>
            <a:r>
              <a:rPr lang="en-US" sz="1400" i="1">
                <a:solidFill>
                  <a:srgbClr val="000000"/>
                </a:solidFill>
                <a:highlight>
                  <a:srgbClr val="FFFFFF"/>
                </a:highlight>
                <a:latin typeface="Arial"/>
                <a:ea typeface="Arial"/>
                <a:cs typeface="Arial"/>
                <a:sym typeface="Arial"/>
              </a:rPr>
              <a:t>p </a:t>
            </a:r>
            <a:r>
              <a:rPr lang="en-US" sz="1400">
                <a:solidFill>
                  <a:srgbClr val="000000"/>
                </a:solidFill>
                <a:highlight>
                  <a:srgbClr val="FFFFFF"/>
                </a:highlight>
                <a:latin typeface="Arial"/>
                <a:ea typeface="Arial"/>
                <a:cs typeface="Arial"/>
                <a:sym typeface="Arial"/>
              </a:rPr>
              <a:t>!= </a:t>
            </a:r>
            <a:r>
              <a:rPr lang="en-US" sz="1400" i="1">
                <a:solidFill>
                  <a:srgbClr val="000000"/>
                </a:solidFill>
                <a:highlight>
                  <a:srgbClr val="FFFFFF"/>
                </a:highlight>
                <a:latin typeface="Arial"/>
                <a:ea typeface="Arial"/>
                <a:cs typeface="Arial"/>
                <a:sym typeface="Arial"/>
              </a:rPr>
              <a:t>q</a:t>
            </a:r>
            <a:r>
              <a:rPr lang="en-US" sz="1400">
                <a:solidFill>
                  <a:srgbClr val="000000"/>
                </a:solidFill>
                <a:highlight>
                  <a:srgbClr val="FFFFFF"/>
                </a:highlight>
                <a:latin typeface="Arial"/>
                <a:ea typeface="Arial"/>
                <a:cs typeface="Arial"/>
                <a:sym typeface="Arial"/>
              </a:rPr>
              <a:t>. Then we can show that, for </a:t>
            </a:r>
            <a:r>
              <a:rPr lang="en-US" sz="1400" i="1">
                <a:solidFill>
                  <a:srgbClr val="000000"/>
                </a:solidFill>
                <a:highlight>
                  <a:srgbClr val="FFFFFF"/>
                </a:highlight>
                <a:latin typeface="Arial"/>
                <a:ea typeface="Arial"/>
                <a:cs typeface="Arial"/>
                <a:sym typeface="Arial"/>
              </a:rPr>
              <a:t>n </a:t>
            </a:r>
            <a:r>
              <a:rPr lang="en-US" sz="1400">
                <a:solidFill>
                  <a:srgbClr val="000000"/>
                </a:solidFill>
                <a:highlight>
                  <a:srgbClr val="FFFFFF"/>
                </a:highlight>
                <a:latin typeface="Arial"/>
                <a:ea typeface="Arial"/>
                <a:cs typeface="Arial"/>
                <a:sym typeface="Arial"/>
              </a:rPr>
              <a:t>= </a:t>
            </a:r>
            <a:r>
              <a:rPr lang="en-US" sz="1400" i="1">
                <a:solidFill>
                  <a:srgbClr val="000000"/>
                </a:solidFill>
                <a:highlight>
                  <a:srgbClr val="FFFFFF"/>
                </a:highlight>
                <a:latin typeface="Arial"/>
                <a:ea typeface="Arial"/>
                <a:cs typeface="Arial"/>
                <a:sym typeface="Arial"/>
              </a:rPr>
              <a:t>pq</a:t>
            </a:r>
            <a:r>
              <a:rPr lang="en-US"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marL="0" lvl="0" indent="0" algn="just" rtl="0">
              <a:lnSpc>
                <a:spcPct val="143181"/>
              </a:lnSpc>
              <a:spcBef>
                <a:spcPts val="900"/>
              </a:spcBef>
              <a:spcAft>
                <a:spcPts val="0"/>
              </a:spcAft>
              <a:buNone/>
            </a:pPr>
            <a:endParaRPr sz="1400">
              <a:solidFill>
                <a:srgbClr val="000000"/>
              </a:solidFill>
              <a:highlight>
                <a:srgbClr val="FFFFFF"/>
              </a:highlight>
              <a:latin typeface="Arial"/>
              <a:ea typeface="Arial"/>
              <a:cs typeface="Arial"/>
              <a:sym typeface="Arial"/>
            </a:endParaRPr>
          </a:p>
          <a:p>
            <a:pPr marL="0" lvl="0" indent="0" algn="just" rtl="0">
              <a:lnSpc>
                <a:spcPct val="143181"/>
              </a:lnSpc>
              <a:spcBef>
                <a:spcPts val="900"/>
              </a:spcBef>
              <a:spcAft>
                <a:spcPts val="0"/>
              </a:spcAft>
              <a:buNone/>
            </a:pPr>
            <a:endParaRPr sz="140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Totient Function</a:t>
            </a:r>
            <a:br>
              <a:rPr lang="en-US" sz="2400" dirty="0">
                <a:solidFill>
                  <a:srgbClr val="000000"/>
                </a:solidFill>
                <a:highlight>
                  <a:srgbClr val="FFFFFF"/>
                </a:highlight>
                <a:latin typeface="Arial"/>
                <a:ea typeface="Arial"/>
                <a:cs typeface="Arial"/>
                <a:sym typeface="Arial"/>
              </a:rPr>
            </a:br>
            <a:endParaRPr dirty="0"/>
          </a:p>
        </p:txBody>
      </p:sp>
      <p:sp>
        <p:nvSpPr>
          <p:cNvPr id="208" name="Google Shape;208;p29"/>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pic>
        <p:nvPicPr>
          <p:cNvPr id="209" name="Google Shape;209;p29"/>
          <p:cNvPicPr preferRelativeResize="0"/>
          <p:nvPr/>
        </p:nvPicPr>
        <p:blipFill>
          <a:blip r:embed="rId3">
            <a:alphaModFix/>
          </a:blip>
          <a:stretch>
            <a:fillRect/>
          </a:stretch>
        </p:blipFill>
        <p:spPr>
          <a:xfrm>
            <a:off x="1704975" y="1714500"/>
            <a:ext cx="573405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Theorem</a:t>
            </a:r>
            <a:br>
              <a:rPr lang="en-US" sz="2400" dirty="0">
                <a:solidFill>
                  <a:srgbClr val="000000"/>
                </a:solidFill>
                <a:highlight>
                  <a:srgbClr val="FFFFFF"/>
                </a:highlight>
                <a:latin typeface="Arial"/>
                <a:ea typeface="Arial"/>
                <a:cs typeface="Arial"/>
                <a:sym typeface="Arial"/>
              </a:rPr>
            </a:br>
            <a:endParaRPr dirty="0"/>
          </a:p>
        </p:txBody>
      </p:sp>
      <p:sp>
        <p:nvSpPr>
          <p:cNvPr id="216" name="Google Shape;216;p30"/>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43181"/>
              </a:lnSpc>
              <a:spcBef>
                <a:spcPts val="1200"/>
              </a:spcBef>
              <a:spcAft>
                <a:spcPts val="0"/>
              </a:spcAft>
              <a:buNone/>
            </a:pPr>
            <a:r>
              <a:rPr lang="en-US" sz="1400" dirty="0">
                <a:solidFill>
                  <a:srgbClr val="000000"/>
                </a:solidFill>
                <a:highlight>
                  <a:srgbClr val="FFFFFF"/>
                </a:highlight>
                <a:latin typeface="Arial"/>
                <a:ea typeface="Arial"/>
                <a:cs typeface="Arial"/>
                <a:sym typeface="Arial"/>
              </a:rPr>
              <a:t>Euler’s theorem states that for every </a:t>
            </a:r>
            <a:r>
              <a:rPr lang="en-US" sz="1400" i="1" dirty="0">
                <a:solidFill>
                  <a:srgbClr val="000000"/>
                </a:solidFill>
                <a:highlight>
                  <a:srgbClr val="FFFFFF"/>
                </a:highlight>
                <a:latin typeface="Arial"/>
                <a:ea typeface="Arial"/>
                <a:cs typeface="Arial"/>
                <a:sym typeface="Arial"/>
              </a:rPr>
              <a:t>a </a:t>
            </a:r>
            <a:r>
              <a:rPr lang="en-US" sz="1400" dirty="0">
                <a:solidFill>
                  <a:srgbClr val="000000"/>
                </a:solidFill>
                <a:highlight>
                  <a:srgbClr val="FFFFFF"/>
                </a:highlight>
                <a:latin typeface="Arial"/>
                <a:ea typeface="Arial"/>
                <a:cs typeface="Arial"/>
                <a:sym typeface="Arial"/>
              </a:rPr>
              <a:t>and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that are relatively   prime:</a:t>
            </a:r>
            <a:endParaRPr sz="1400" dirty="0">
              <a:solidFill>
                <a:srgbClr val="000000"/>
              </a:solidFill>
              <a:highlight>
                <a:srgbClr val="FFFFFF"/>
              </a:highlight>
              <a:latin typeface="Arial"/>
              <a:ea typeface="Arial"/>
              <a:cs typeface="Arial"/>
              <a:sym typeface="Arial"/>
            </a:endParaRPr>
          </a:p>
          <a:p>
            <a:pPr marL="0" lvl="0" indent="0" algn="just" rtl="0">
              <a:lnSpc>
                <a:spcPct val="115000"/>
              </a:lnSpc>
              <a:spcBef>
                <a:spcPts val="800"/>
              </a:spcBef>
              <a:spcAft>
                <a:spcPts val="0"/>
              </a:spcAft>
              <a:buNone/>
            </a:pPr>
            <a:r>
              <a:rPr lang="en-US" sz="1800" b="1" i="1" dirty="0">
                <a:solidFill>
                  <a:srgbClr val="000000"/>
                </a:solidFill>
                <a:highlight>
                  <a:srgbClr val="FFFFFF"/>
                </a:highlight>
                <a:latin typeface="Arial"/>
                <a:ea typeface="Arial"/>
                <a:cs typeface="Arial"/>
                <a:sym typeface="Arial"/>
              </a:rPr>
              <a:t>Proof:   </a:t>
            </a:r>
            <a:r>
              <a:rPr lang="en-US" sz="1400" dirty="0">
                <a:solidFill>
                  <a:srgbClr val="000000"/>
                </a:solidFill>
                <a:highlight>
                  <a:srgbClr val="FFFFFF"/>
                </a:highlight>
                <a:latin typeface="Arial"/>
                <a:ea typeface="Arial"/>
                <a:cs typeface="Arial"/>
                <a:sym typeface="Arial"/>
              </a:rPr>
              <a:t>Equation (8.4) is true if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is prime, because in that case, </a:t>
            </a:r>
            <a:r>
              <a:rPr lang="en-US" sz="1400" dirty="0">
                <a:solidFill>
                  <a:srgbClr val="000000"/>
                </a:solidFill>
                <a:highlight>
                  <a:srgbClr val="FFFFFF"/>
                </a:highlight>
                <a:latin typeface="Calibri"/>
                <a:ea typeface="Calibri"/>
                <a:cs typeface="Calibri"/>
                <a:sym typeface="Calibri"/>
              </a:rPr>
              <a:t>ϕ</a:t>
            </a:r>
            <a:r>
              <a:rPr lang="en-US" sz="1400" dirty="0">
                <a:solidFill>
                  <a:srgbClr val="000000"/>
                </a:solidFill>
                <a:highlight>
                  <a:srgbClr val="FFFFFF"/>
                </a:highlight>
                <a:latin typeface="Arial"/>
                <a:ea typeface="Arial"/>
                <a:cs typeface="Arial"/>
                <a:sym typeface="Arial"/>
              </a:rPr>
              <a:t>(</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  1) and Fermat’s theorem holds. However, it also holds for any integer </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Recall that </a:t>
            </a:r>
            <a:r>
              <a:rPr lang="en-US" sz="1400" i="1" dirty="0">
                <a:solidFill>
                  <a:srgbClr val="000000"/>
                </a:solidFill>
                <a:highlight>
                  <a:srgbClr val="FFFFFF"/>
                </a:highlight>
                <a:latin typeface="Arial"/>
                <a:ea typeface="Arial"/>
                <a:cs typeface="Arial"/>
                <a:sym typeface="Arial"/>
              </a:rPr>
              <a:t>f</a:t>
            </a:r>
            <a:r>
              <a:rPr lang="en-US" sz="1400" dirty="0">
                <a:solidFill>
                  <a:srgbClr val="000000"/>
                </a:solidFill>
                <a:highlight>
                  <a:srgbClr val="FFFFFF"/>
                </a:highlight>
                <a:latin typeface="Arial"/>
                <a:ea typeface="Arial"/>
                <a:cs typeface="Arial"/>
                <a:sym typeface="Arial"/>
              </a:rPr>
              <a:t>(</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is the number of positive integers less than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that are relatively prime to </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Consider the set of such integers, labeled as</a:t>
            </a:r>
            <a:endParaRPr sz="1400" dirty="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i="1" dirty="0">
                <a:solidFill>
                  <a:srgbClr val="000000"/>
                </a:solidFill>
                <a:highlight>
                  <a:srgbClr val="FFFFFF"/>
                </a:highlight>
                <a:latin typeface="Arial"/>
                <a:ea typeface="Arial"/>
                <a:cs typeface="Arial"/>
                <a:sym typeface="Arial"/>
              </a:rPr>
              <a:t>R  </a:t>
            </a:r>
            <a:r>
              <a:rPr lang="en-US" sz="1400" dirty="0">
                <a:solidFill>
                  <a:srgbClr val="000000"/>
                </a:solidFill>
                <a:highlight>
                  <a:srgbClr val="FFFFFF"/>
                </a:highlight>
                <a:latin typeface="Arial"/>
                <a:ea typeface="Arial"/>
                <a:cs typeface="Arial"/>
                <a:sym typeface="Arial"/>
              </a:rPr>
              <a:t>=  {</a:t>
            </a:r>
            <a:r>
              <a:rPr lang="en-US" sz="1400" i="1" dirty="0">
                <a:solidFill>
                  <a:srgbClr val="000000"/>
                </a:solidFill>
                <a:highlight>
                  <a:srgbClr val="FFFFFF"/>
                </a:highlight>
                <a:latin typeface="Arial"/>
                <a:ea typeface="Arial"/>
                <a:cs typeface="Arial"/>
                <a:sym typeface="Arial"/>
              </a:rPr>
              <a:t>x</a:t>
            </a:r>
            <a:r>
              <a:rPr lang="en-US" sz="1050" dirty="0">
                <a:solidFill>
                  <a:srgbClr val="000000"/>
                </a:solidFill>
                <a:highlight>
                  <a:srgbClr val="FFFFFF"/>
                </a:highlight>
                <a:latin typeface="Arial"/>
                <a:ea typeface="Arial"/>
                <a:cs typeface="Arial"/>
                <a:sym typeface="Arial"/>
              </a:rPr>
              <a:t>1</a:t>
            </a:r>
            <a:r>
              <a:rPr lang="en-US" sz="1400" dirty="0">
                <a:solidFill>
                  <a:srgbClr val="000000"/>
                </a:solidFill>
                <a:highlight>
                  <a:srgbClr val="FFFFFF"/>
                </a:highlight>
                <a:latin typeface="Arial"/>
                <a:ea typeface="Arial"/>
                <a:cs typeface="Arial"/>
                <a:sym typeface="Arial"/>
              </a:rPr>
              <a:t>, </a:t>
            </a:r>
            <a:r>
              <a:rPr lang="en-US" sz="1400" i="1" dirty="0">
                <a:solidFill>
                  <a:srgbClr val="000000"/>
                </a:solidFill>
                <a:highlight>
                  <a:srgbClr val="FFFFFF"/>
                </a:highlight>
                <a:latin typeface="Arial"/>
                <a:ea typeface="Arial"/>
                <a:cs typeface="Arial"/>
                <a:sym typeface="Arial"/>
              </a:rPr>
              <a:t>x</a:t>
            </a:r>
            <a:r>
              <a:rPr lang="en-US" sz="1050" dirty="0">
                <a:solidFill>
                  <a:srgbClr val="000000"/>
                </a:solidFill>
                <a:highlight>
                  <a:srgbClr val="FFFFFF"/>
                </a:highlight>
                <a:latin typeface="Arial"/>
                <a:ea typeface="Arial"/>
                <a:cs typeface="Arial"/>
                <a:sym typeface="Arial"/>
              </a:rPr>
              <a:t>2</a:t>
            </a:r>
            <a:r>
              <a:rPr lang="en-US" sz="1400" dirty="0">
                <a:solidFill>
                  <a:srgbClr val="000000"/>
                </a:solidFill>
                <a:highlight>
                  <a:srgbClr val="FFFFFF"/>
                </a:highlight>
                <a:latin typeface="Arial"/>
                <a:ea typeface="Arial"/>
                <a:cs typeface="Arial"/>
                <a:sym typeface="Arial"/>
              </a:rPr>
              <a:t>,  ...... , </a:t>
            </a:r>
            <a:r>
              <a:rPr lang="en-US" sz="1400" i="1" dirty="0" err="1">
                <a:solidFill>
                  <a:srgbClr val="000000"/>
                </a:solidFill>
                <a:highlight>
                  <a:srgbClr val="FFFFFF"/>
                </a:highlight>
                <a:latin typeface="Arial"/>
                <a:ea typeface="Arial"/>
                <a:cs typeface="Arial"/>
                <a:sym typeface="Arial"/>
              </a:rPr>
              <a:t>x</a:t>
            </a:r>
            <a:r>
              <a:rPr lang="en-US" sz="1400" dirty="0" err="1">
                <a:solidFill>
                  <a:srgbClr val="000000"/>
                </a:solidFill>
                <a:highlight>
                  <a:srgbClr val="FFFFFF"/>
                </a:highlight>
                <a:latin typeface="Calibri"/>
                <a:ea typeface="Calibri"/>
                <a:cs typeface="Calibri"/>
                <a:sym typeface="Calibri"/>
              </a:rPr>
              <a:t>ϕ</a:t>
            </a:r>
            <a:r>
              <a:rPr lang="en-US" sz="1050" dirty="0">
                <a:solidFill>
                  <a:srgbClr val="000000"/>
                </a:solidFill>
                <a:highlight>
                  <a:srgbClr val="FFFFFF"/>
                </a:highlight>
                <a:latin typeface="Arial"/>
                <a:ea typeface="Arial"/>
                <a:cs typeface="Arial"/>
                <a:sym typeface="Arial"/>
              </a:rPr>
              <a:t>(</a:t>
            </a:r>
            <a:r>
              <a:rPr lang="en-US" sz="1050" i="1" dirty="0">
                <a:solidFill>
                  <a:srgbClr val="000000"/>
                </a:solidFill>
                <a:highlight>
                  <a:srgbClr val="FFFFFF"/>
                </a:highlight>
                <a:latin typeface="Arial"/>
                <a:ea typeface="Arial"/>
                <a:cs typeface="Arial"/>
                <a:sym typeface="Arial"/>
              </a:rPr>
              <a:t>n</a:t>
            </a:r>
            <a:r>
              <a:rPr lang="en-US" sz="1050" dirty="0">
                <a:solidFill>
                  <a:srgbClr val="000000"/>
                </a:solidFill>
                <a:highlight>
                  <a:srgbClr val="FFFFFF"/>
                </a:highlight>
                <a:latin typeface="Arial"/>
                <a:ea typeface="Arial"/>
                <a:cs typeface="Arial"/>
                <a:sym typeface="Arial"/>
              </a:rPr>
              <a:t>)</a:t>
            </a:r>
            <a:r>
              <a:rPr lang="en-US" sz="1400" dirty="0">
                <a:solidFill>
                  <a:srgbClr val="000000"/>
                </a:solidFill>
                <a:highlight>
                  <a:srgbClr val="FFFFFF"/>
                </a:highlight>
                <a:latin typeface="Arial"/>
                <a:ea typeface="Arial"/>
                <a:cs typeface="Arial"/>
                <a:sym typeface="Arial"/>
              </a:rPr>
              <a:t>}</a:t>
            </a:r>
            <a:endParaRPr sz="1400" dirty="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dirty="0">
                <a:solidFill>
                  <a:srgbClr val="000000"/>
                </a:solidFill>
                <a:highlight>
                  <a:srgbClr val="FFFFFF"/>
                </a:highlight>
                <a:latin typeface="Arial"/>
                <a:ea typeface="Arial"/>
                <a:cs typeface="Arial"/>
                <a:sym typeface="Arial"/>
              </a:rPr>
              <a:t>That  is,  each  element </a:t>
            </a:r>
            <a:r>
              <a:rPr lang="en-US" sz="1400" i="1" dirty="0">
                <a:solidFill>
                  <a:srgbClr val="000000"/>
                </a:solidFill>
                <a:highlight>
                  <a:srgbClr val="FFFFFF"/>
                </a:highlight>
                <a:latin typeface="Arial"/>
                <a:ea typeface="Arial"/>
                <a:cs typeface="Arial"/>
                <a:sym typeface="Arial"/>
              </a:rPr>
              <a:t>x</a:t>
            </a:r>
            <a:r>
              <a:rPr lang="en-US" sz="1050" i="1" dirty="0">
                <a:solidFill>
                  <a:srgbClr val="000000"/>
                </a:solidFill>
                <a:highlight>
                  <a:srgbClr val="FFFFFF"/>
                </a:highlight>
                <a:latin typeface="Arial"/>
                <a:ea typeface="Arial"/>
                <a:cs typeface="Arial"/>
                <a:sym typeface="Arial"/>
              </a:rPr>
              <a:t>i </a:t>
            </a:r>
            <a:r>
              <a:rPr lang="en-US" sz="1400" dirty="0">
                <a:solidFill>
                  <a:srgbClr val="000000"/>
                </a:solidFill>
                <a:highlight>
                  <a:srgbClr val="FFFFFF"/>
                </a:highlight>
                <a:latin typeface="Arial"/>
                <a:ea typeface="Arial"/>
                <a:cs typeface="Arial"/>
                <a:sym typeface="Arial"/>
              </a:rPr>
              <a:t>is  a  unique  positive  integer  less  than  </a:t>
            </a:r>
            <a:r>
              <a:rPr lang="en-US" sz="1400" i="1" dirty="0">
                <a:solidFill>
                  <a:srgbClr val="000000"/>
                </a:solidFill>
                <a:highlight>
                  <a:srgbClr val="FFFFFF"/>
                </a:highlight>
                <a:latin typeface="Arial"/>
                <a:ea typeface="Arial"/>
                <a:cs typeface="Arial"/>
                <a:sym typeface="Arial"/>
              </a:rPr>
              <a:t>n </a:t>
            </a:r>
            <a:r>
              <a:rPr lang="en-US" sz="1400" dirty="0">
                <a:solidFill>
                  <a:srgbClr val="000000"/>
                </a:solidFill>
                <a:highlight>
                  <a:srgbClr val="FFFFFF"/>
                </a:highlight>
                <a:latin typeface="Arial"/>
                <a:ea typeface="Arial"/>
                <a:cs typeface="Arial"/>
                <a:sym typeface="Arial"/>
              </a:rPr>
              <a:t>with </a:t>
            </a:r>
            <a:r>
              <a:rPr lang="en-US" sz="1400" dirty="0" err="1">
                <a:solidFill>
                  <a:srgbClr val="000000"/>
                </a:solidFill>
                <a:highlight>
                  <a:srgbClr val="FFFFFF"/>
                </a:highlight>
                <a:latin typeface="Arial"/>
                <a:ea typeface="Arial"/>
                <a:cs typeface="Arial"/>
                <a:sym typeface="Arial"/>
              </a:rPr>
              <a:t>gcd</a:t>
            </a:r>
            <a:r>
              <a:rPr lang="en-US" sz="1400" dirty="0">
                <a:solidFill>
                  <a:srgbClr val="000000"/>
                </a:solidFill>
                <a:highlight>
                  <a:srgbClr val="FFFFFF"/>
                </a:highlight>
                <a:latin typeface="Arial"/>
                <a:ea typeface="Arial"/>
                <a:cs typeface="Arial"/>
                <a:sym typeface="Arial"/>
              </a:rPr>
              <a:t>(</a:t>
            </a:r>
            <a:r>
              <a:rPr lang="en-US" sz="1400" i="1" dirty="0">
                <a:solidFill>
                  <a:srgbClr val="000000"/>
                </a:solidFill>
                <a:highlight>
                  <a:srgbClr val="FFFFFF"/>
                </a:highlight>
                <a:latin typeface="Arial"/>
                <a:ea typeface="Arial"/>
                <a:cs typeface="Arial"/>
                <a:sym typeface="Arial"/>
              </a:rPr>
              <a:t>x</a:t>
            </a:r>
            <a:r>
              <a:rPr lang="en-US" sz="1050" i="1" dirty="0">
                <a:solidFill>
                  <a:srgbClr val="000000"/>
                </a:solidFill>
                <a:highlight>
                  <a:srgbClr val="FFFFFF"/>
                </a:highlight>
                <a:latin typeface="Arial"/>
                <a:ea typeface="Arial"/>
                <a:cs typeface="Arial"/>
                <a:sym typeface="Arial"/>
              </a:rPr>
              <a:t>i</a:t>
            </a:r>
            <a:r>
              <a:rPr lang="en-US" sz="1400" dirty="0">
                <a:solidFill>
                  <a:srgbClr val="000000"/>
                </a:solidFill>
                <a:highlight>
                  <a:srgbClr val="FFFFFF"/>
                </a:highlight>
                <a:latin typeface="Arial"/>
                <a:ea typeface="Arial"/>
                <a:cs typeface="Arial"/>
                <a:sym typeface="Arial"/>
              </a:rPr>
              <a:t>, </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  = 1. Now multiply each element by </a:t>
            </a:r>
            <a:r>
              <a:rPr lang="en-US" sz="1400" i="1" dirty="0">
                <a:solidFill>
                  <a:srgbClr val="000000"/>
                </a:solidFill>
                <a:highlight>
                  <a:srgbClr val="FFFFFF"/>
                </a:highlight>
                <a:latin typeface="Arial"/>
                <a:ea typeface="Arial"/>
                <a:cs typeface="Arial"/>
                <a:sym typeface="Arial"/>
              </a:rPr>
              <a:t>a</a:t>
            </a:r>
            <a:r>
              <a:rPr lang="en-US" sz="1400" dirty="0">
                <a:solidFill>
                  <a:srgbClr val="000000"/>
                </a:solidFill>
                <a:highlight>
                  <a:srgbClr val="FFFFFF"/>
                </a:highlight>
                <a:latin typeface="Arial"/>
                <a:ea typeface="Arial"/>
                <a:cs typeface="Arial"/>
                <a:sym typeface="Arial"/>
              </a:rPr>
              <a:t>, modulo </a:t>
            </a:r>
            <a:r>
              <a:rPr lang="en-US" sz="1400" i="1" dirty="0">
                <a:solidFill>
                  <a:srgbClr val="000000"/>
                </a:solidFill>
                <a:highlight>
                  <a:srgbClr val="FFFFFF"/>
                </a:highlight>
                <a:latin typeface="Arial"/>
                <a:ea typeface="Arial"/>
                <a:cs typeface="Arial"/>
                <a:sym typeface="Arial"/>
              </a:rPr>
              <a:t>n</a:t>
            </a:r>
            <a:r>
              <a:rPr lang="en-US" sz="1400" dirty="0">
                <a:solidFill>
                  <a:srgbClr val="000000"/>
                </a:solidFill>
                <a:highlight>
                  <a:srgbClr val="FFFFFF"/>
                </a:highlight>
                <a:latin typeface="Arial"/>
                <a:ea typeface="Arial"/>
                <a:cs typeface="Arial"/>
                <a:sym typeface="Arial"/>
              </a:rPr>
              <a:t>:</a:t>
            </a:r>
            <a:endParaRPr sz="1400" dirty="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Theorem</a:t>
            </a:r>
            <a:br>
              <a:rPr lang="en-US" sz="2400" dirty="0">
                <a:solidFill>
                  <a:srgbClr val="000000"/>
                </a:solidFill>
                <a:highlight>
                  <a:srgbClr val="FFFFFF"/>
                </a:highlight>
                <a:latin typeface="Arial"/>
                <a:ea typeface="Arial"/>
                <a:cs typeface="Arial"/>
                <a:sym typeface="Arial"/>
              </a:rPr>
            </a:br>
            <a:endParaRPr dirty="0"/>
          </a:p>
        </p:txBody>
      </p:sp>
      <p:sp>
        <p:nvSpPr>
          <p:cNvPr id="223" name="Google Shape;223;p31"/>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43181"/>
              </a:lnSpc>
              <a:spcBef>
                <a:spcPts val="800"/>
              </a:spcBef>
              <a:spcAft>
                <a:spcPts val="0"/>
              </a:spcAft>
              <a:buClr>
                <a:schemeClr val="dk1"/>
              </a:buClr>
              <a:buSzPts val="1100"/>
              <a:buFont typeface="Arial"/>
              <a:buNone/>
            </a:pPr>
            <a:r>
              <a:rPr lang="en-US" sz="1400" i="1">
                <a:highlight>
                  <a:srgbClr val="FFFFFF"/>
                </a:highlight>
                <a:latin typeface="Arial"/>
                <a:ea typeface="Arial"/>
                <a:cs typeface="Arial"/>
                <a:sym typeface="Arial"/>
              </a:rPr>
              <a:t>S  </a:t>
            </a:r>
            <a:r>
              <a:rPr lang="en-US" sz="1400">
                <a:highlight>
                  <a:srgbClr val="FFFFFF"/>
                </a:highlight>
                <a:latin typeface="Arial"/>
                <a:ea typeface="Arial"/>
                <a:cs typeface="Arial"/>
                <a:sym typeface="Arial"/>
              </a:rPr>
              <a:t>=  {(</a:t>
            </a:r>
            <a:r>
              <a:rPr lang="en-US" sz="1400" i="1">
                <a:highlight>
                  <a:srgbClr val="FFFFFF"/>
                </a:highlight>
                <a:latin typeface="Arial"/>
                <a:ea typeface="Arial"/>
                <a:cs typeface="Arial"/>
                <a:sym typeface="Arial"/>
              </a:rPr>
              <a:t>ax</a:t>
            </a:r>
            <a:r>
              <a:rPr lang="en-US" sz="1000">
                <a:highlight>
                  <a:srgbClr val="FFFFFF"/>
                </a:highlight>
                <a:latin typeface="Arial"/>
                <a:ea typeface="Arial"/>
                <a:cs typeface="Arial"/>
                <a:sym typeface="Arial"/>
              </a:rPr>
              <a:t>1 </a:t>
            </a:r>
            <a:r>
              <a:rPr lang="en-US" sz="1400">
                <a:highlight>
                  <a:srgbClr val="FFFFFF"/>
                </a:highlight>
                <a:latin typeface="Arial"/>
                <a:ea typeface="Arial"/>
                <a:cs typeface="Arial"/>
                <a:sym typeface="Arial"/>
              </a:rPr>
              <a:t>mod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 (</a:t>
            </a:r>
            <a:r>
              <a:rPr lang="en-US" sz="1400" i="1">
                <a:highlight>
                  <a:srgbClr val="FFFFFF"/>
                </a:highlight>
                <a:latin typeface="Arial"/>
                <a:ea typeface="Arial"/>
                <a:cs typeface="Arial"/>
                <a:sym typeface="Arial"/>
              </a:rPr>
              <a:t>ax</a:t>
            </a:r>
            <a:r>
              <a:rPr lang="en-US" sz="1000">
                <a:highlight>
                  <a:srgbClr val="FFFFFF"/>
                </a:highlight>
                <a:latin typeface="Arial"/>
                <a:ea typeface="Arial"/>
                <a:cs typeface="Arial"/>
                <a:sym typeface="Arial"/>
              </a:rPr>
              <a:t>2 </a:t>
            </a:r>
            <a:r>
              <a:rPr lang="en-US" sz="1400">
                <a:highlight>
                  <a:srgbClr val="FFFFFF"/>
                </a:highlight>
                <a:latin typeface="Arial"/>
                <a:ea typeface="Arial"/>
                <a:cs typeface="Arial"/>
                <a:sym typeface="Arial"/>
              </a:rPr>
              <a:t>mod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  ....., (</a:t>
            </a:r>
            <a:r>
              <a:rPr lang="en-US" sz="1400" i="1">
                <a:highlight>
                  <a:srgbClr val="FFFFFF"/>
                </a:highlight>
                <a:latin typeface="Arial"/>
                <a:ea typeface="Arial"/>
                <a:cs typeface="Arial"/>
                <a:sym typeface="Arial"/>
              </a:rPr>
              <a:t>ax</a:t>
            </a:r>
            <a:r>
              <a:rPr lang="en-US" sz="1400">
                <a:highlight>
                  <a:srgbClr val="FFFFFF"/>
                </a:highlight>
                <a:latin typeface="Arial"/>
                <a:ea typeface="Arial"/>
                <a:cs typeface="Arial"/>
                <a:sym typeface="Arial"/>
              </a:rPr>
              <a:t>ϕ</a:t>
            </a:r>
            <a:r>
              <a:rPr lang="en-US" sz="1000">
                <a:highlight>
                  <a:srgbClr val="FFFFFF"/>
                </a:highlight>
                <a:latin typeface="Arial"/>
                <a:ea typeface="Arial"/>
                <a:cs typeface="Arial"/>
                <a:sym typeface="Arial"/>
              </a:rPr>
              <a:t>(</a:t>
            </a:r>
            <a:r>
              <a:rPr lang="en-US" sz="1000" i="1">
                <a:highlight>
                  <a:srgbClr val="FFFFFF"/>
                </a:highlight>
                <a:latin typeface="Arial"/>
                <a:ea typeface="Arial"/>
                <a:cs typeface="Arial"/>
                <a:sym typeface="Arial"/>
              </a:rPr>
              <a:t>n</a:t>
            </a:r>
            <a:r>
              <a:rPr lang="en-US" sz="1000">
                <a:highlight>
                  <a:srgbClr val="FFFFFF"/>
                </a:highlight>
                <a:latin typeface="Arial"/>
                <a:ea typeface="Arial"/>
                <a:cs typeface="Arial"/>
                <a:sym typeface="Arial"/>
              </a:rPr>
              <a:t>) </a:t>
            </a:r>
            <a:r>
              <a:rPr lang="en-US" sz="1400">
                <a:highlight>
                  <a:srgbClr val="FFFFFF"/>
                </a:highlight>
                <a:latin typeface="Arial"/>
                <a:ea typeface="Arial"/>
                <a:cs typeface="Arial"/>
                <a:sym typeface="Arial"/>
              </a:rPr>
              <a:t>mod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a:t>
            </a:r>
            <a:endParaRPr sz="1400">
              <a:highlight>
                <a:srgbClr val="FFFFFF"/>
              </a:highlight>
              <a:latin typeface="Arial"/>
              <a:ea typeface="Arial"/>
              <a:cs typeface="Arial"/>
              <a:sym typeface="Arial"/>
            </a:endParaRPr>
          </a:p>
          <a:p>
            <a:pPr marL="0" lvl="0" indent="0" algn="just" rtl="0">
              <a:lnSpc>
                <a:spcPct val="143181"/>
              </a:lnSpc>
              <a:spcBef>
                <a:spcPts val="800"/>
              </a:spcBef>
              <a:spcAft>
                <a:spcPts val="0"/>
              </a:spcAft>
              <a:buClr>
                <a:schemeClr val="dk1"/>
              </a:buClr>
              <a:buSzPts val="1100"/>
              <a:buFont typeface="Arial"/>
              <a:buNone/>
            </a:pPr>
            <a:r>
              <a:rPr lang="en-US" sz="1400">
                <a:highlight>
                  <a:srgbClr val="FFFFFF"/>
                </a:highlight>
                <a:latin typeface="Arial"/>
                <a:ea typeface="Arial"/>
                <a:cs typeface="Arial"/>
                <a:sym typeface="Arial"/>
              </a:rPr>
              <a:t>The set </a:t>
            </a:r>
            <a:r>
              <a:rPr lang="en-US" sz="1400" i="1">
                <a:highlight>
                  <a:srgbClr val="FFFFFF"/>
                </a:highlight>
                <a:latin typeface="Arial"/>
                <a:ea typeface="Arial"/>
                <a:cs typeface="Arial"/>
                <a:sym typeface="Arial"/>
              </a:rPr>
              <a:t>S </a:t>
            </a:r>
            <a:r>
              <a:rPr lang="en-US" sz="1400">
                <a:highlight>
                  <a:srgbClr val="FFFFFF"/>
                </a:highlight>
                <a:latin typeface="Arial"/>
                <a:ea typeface="Arial"/>
                <a:cs typeface="Arial"/>
                <a:sym typeface="Arial"/>
              </a:rPr>
              <a:t>is a permutation</a:t>
            </a:r>
            <a:r>
              <a:rPr lang="en-US" sz="1050">
                <a:highlight>
                  <a:srgbClr val="FFFFFF"/>
                </a:highlight>
                <a:latin typeface="Arial"/>
                <a:ea typeface="Arial"/>
                <a:cs typeface="Arial"/>
                <a:sym typeface="Arial"/>
              </a:rPr>
              <a:t>6 </a:t>
            </a:r>
            <a:r>
              <a:rPr lang="en-US" sz="1400">
                <a:highlight>
                  <a:srgbClr val="FFFFFF"/>
                </a:highlight>
                <a:latin typeface="Arial"/>
                <a:ea typeface="Arial"/>
                <a:cs typeface="Arial"/>
                <a:sym typeface="Arial"/>
              </a:rPr>
              <a:t>of </a:t>
            </a:r>
            <a:r>
              <a:rPr lang="en-US" sz="1400" i="1">
                <a:highlight>
                  <a:srgbClr val="FFFFFF"/>
                </a:highlight>
                <a:latin typeface="Arial"/>
                <a:ea typeface="Arial"/>
                <a:cs typeface="Arial"/>
                <a:sym typeface="Arial"/>
              </a:rPr>
              <a:t>R</a:t>
            </a:r>
            <a:r>
              <a:rPr lang="en-US" sz="1400">
                <a:highlight>
                  <a:srgbClr val="FFFFFF"/>
                </a:highlight>
                <a:latin typeface="Arial"/>
                <a:ea typeface="Arial"/>
                <a:cs typeface="Arial"/>
                <a:sym typeface="Arial"/>
              </a:rPr>
              <a:t>, by the following line of reasoning:</a:t>
            </a:r>
            <a:endParaRPr sz="1400">
              <a:highlight>
                <a:srgbClr val="FFFFFF"/>
              </a:highlight>
              <a:latin typeface="Arial"/>
              <a:ea typeface="Arial"/>
              <a:cs typeface="Arial"/>
              <a:sym typeface="Arial"/>
            </a:endParaRPr>
          </a:p>
          <a:p>
            <a:pPr marL="0" lvl="0" indent="0" algn="just" rtl="0">
              <a:lnSpc>
                <a:spcPct val="143181"/>
              </a:lnSpc>
              <a:spcBef>
                <a:spcPts val="900"/>
              </a:spcBef>
              <a:spcAft>
                <a:spcPts val="0"/>
              </a:spcAft>
              <a:buClr>
                <a:schemeClr val="dk1"/>
              </a:buClr>
              <a:buSzPts val="1100"/>
              <a:buFont typeface="Arial"/>
              <a:buNone/>
            </a:pPr>
            <a:r>
              <a:rPr lang="en-US" sz="1000" b="1">
                <a:highlight>
                  <a:srgbClr val="FFFFFF"/>
                </a:highlight>
                <a:latin typeface="Arial"/>
                <a:ea typeface="Arial"/>
                <a:cs typeface="Arial"/>
                <a:sym typeface="Arial"/>
              </a:rPr>
              <a:t>1.</a:t>
            </a:r>
            <a:r>
              <a:rPr lang="en-US" sz="700">
                <a:highlight>
                  <a:srgbClr val="FFFFFF"/>
                </a:highlight>
                <a:latin typeface="Arial"/>
                <a:ea typeface="Arial"/>
                <a:cs typeface="Arial"/>
                <a:sym typeface="Arial"/>
              </a:rPr>
              <a:t>                                                                                  </a:t>
            </a:r>
            <a:r>
              <a:rPr lang="en-US" sz="1400">
                <a:highlight>
                  <a:srgbClr val="FFFFFF"/>
                </a:highlight>
                <a:latin typeface="Arial"/>
                <a:ea typeface="Arial"/>
                <a:cs typeface="Arial"/>
                <a:sym typeface="Arial"/>
              </a:rPr>
              <a:t>Because </a:t>
            </a:r>
            <a:r>
              <a:rPr lang="en-US" sz="1400" i="1">
                <a:highlight>
                  <a:srgbClr val="FFFFFF"/>
                </a:highlight>
                <a:latin typeface="Arial"/>
                <a:ea typeface="Arial"/>
                <a:cs typeface="Arial"/>
                <a:sym typeface="Arial"/>
              </a:rPr>
              <a:t>a </a:t>
            </a:r>
            <a:r>
              <a:rPr lang="en-US" sz="1400">
                <a:highlight>
                  <a:srgbClr val="FFFFFF"/>
                </a:highlight>
                <a:latin typeface="Arial"/>
                <a:ea typeface="Arial"/>
                <a:cs typeface="Arial"/>
                <a:sym typeface="Arial"/>
              </a:rPr>
              <a:t>is relatively prime to </a:t>
            </a:r>
            <a:r>
              <a:rPr lang="en-US" sz="1400" i="1">
                <a:highlight>
                  <a:srgbClr val="FFFFFF"/>
                </a:highlight>
                <a:latin typeface="Arial"/>
                <a:ea typeface="Arial"/>
                <a:cs typeface="Arial"/>
                <a:sym typeface="Arial"/>
              </a:rPr>
              <a:t>n </a:t>
            </a:r>
            <a:r>
              <a:rPr lang="en-US" sz="1400">
                <a:highlight>
                  <a:srgbClr val="FFFFFF"/>
                </a:highlight>
                <a:latin typeface="Arial"/>
                <a:ea typeface="Arial"/>
                <a:cs typeface="Arial"/>
                <a:sym typeface="Arial"/>
              </a:rPr>
              <a:t>and </a:t>
            </a:r>
            <a:r>
              <a:rPr lang="en-US" sz="1400" i="1">
                <a:highlight>
                  <a:srgbClr val="FFFFFF"/>
                </a:highlight>
                <a:latin typeface="Arial"/>
                <a:ea typeface="Arial"/>
                <a:cs typeface="Arial"/>
                <a:sym typeface="Arial"/>
              </a:rPr>
              <a:t>x</a:t>
            </a:r>
            <a:r>
              <a:rPr lang="en-US" sz="1000" i="1">
                <a:highlight>
                  <a:srgbClr val="FFFFFF"/>
                </a:highlight>
                <a:latin typeface="Arial"/>
                <a:ea typeface="Arial"/>
                <a:cs typeface="Arial"/>
                <a:sym typeface="Arial"/>
              </a:rPr>
              <a:t>i </a:t>
            </a:r>
            <a:r>
              <a:rPr lang="en-US" sz="1400">
                <a:highlight>
                  <a:srgbClr val="FFFFFF"/>
                </a:highlight>
                <a:latin typeface="Arial"/>
                <a:ea typeface="Arial"/>
                <a:cs typeface="Arial"/>
                <a:sym typeface="Arial"/>
              </a:rPr>
              <a:t>is relatively prime to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 </a:t>
            </a:r>
            <a:r>
              <a:rPr lang="en-US" sz="1400" i="1">
                <a:highlight>
                  <a:srgbClr val="FFFFFF"/>
                </a:highlight>
                <a:latin typeface="Arial"/>
                <a:ea typeface="Arial"/>
                <a:cs typeface="Arial"/>
                <a:sym typeface="Arial"/>
              </a:rPr>
              <a:t>ax</a:t>
            </a:r>
            <a:r>
              <a:rPr lang="en-US" sz="1000" i="1">
                <a:highlight>
                  <a:srgbClr val="FFFFFF"/>
                </a:highlight>
                <a:latin typeface="Arial"/>
                <a:ea typeface="Arial"/>
                <a:cs typeface="Arial"/>
                <a:sym typeface="Arial"/>
              </a:rPr>
              <a:t>i </a:t>
            </a:r>
            <a:r>
              <a:rPr lang="en-US" sz="1400">
                <a:highlight>
                  <a:srgbClr val="FFFFFF"/>
                </a:highlight>
                <a:latin typeface="Arial"/>
                <a:ea typeface="Arial"/>
                <a:cs typeface="Arial"/>
                <a:sym typeface="Arial"/>
              </a:rPr>
              <a:t>must also be relatively prime to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 Thus, all the members of </a:t>
            </a:r>
            <a:r>
              <a:rPr lang="en-US" sz="1400" i="1">
                <a:highlight>
                  <a:srgbClr val="FFFFFF"/>
                </a:highlight>
                <a:latin typeface="Arial"/>
                <a:ea typeface="Arial"/>
                <a:cs typeface="Arial"/>
                <a:sym typeface="Arial"/>
              </a:rPr>
              <a:t>S </a:t>
            </a:r>
            <a:r>
              <a:rPr lang="en-US" sz="1400">
                <a:highlight>
                  <a:srgbClr val="FFFFFF"/>
                </a:highlight>
                <a:latin typeface="Arial"/>
                <a:ea typeface="Arial"/>
                <a:cs typeface="Arial"/>
                <a:sym typeface="Arial"/>
              </a:rPr>
              <a:t>are integers that are less than </a:t>
            </a:r>
            <a:r>
              <a:rPr lang="en-US" sz="1400" i="1">
                <a:highlight>
                  <a:srgbClr val="FFFFFF"/>
                </a:highlight>
                <a:latin typeface="Arial"/>
                <a:ea typeface="Arial"/>
                <a:cs typeface="Arial"/>
                <a:sym typeface="Arial"/>
              </a:rPr>
              <a:t>n </a:t>
            </a:r>
            <a:r>
              <a:rPr lang="en-US" sz="1400">
                <a:highlight>
                  <a:srgbClr val="FFFFFF"/>
                </a:highlight>
                <a:latin typeface="Arial"/>
                <a:ea typeface="Arial"/>
                <a:cs typeface="Arial"/>
                <a:sym typeface="Arial"/>
              </a:rPr>
              <a:t>and that are relatively prime to  </a:t>
            </a:r>
            <a:r>
              <a:rPr lang="en-US" sz="1400" i="1">
                <a:highlight>
                  <a:srgbClr val="FFFFFF"/>
                </a:highlight>
                <a:latin typeface="Arial"/>
                <a:ea typeface="Arial"/>
                <a:cs typeface="Arial"/>
                <a:sym typeface="Arial"/>
              </a:rPr>
              <a:t>n</a:t>
            </a:r>
            <a:r>
              <a:rPr lang="en-US" sz="1400">
                <a:highlight>
                  <a:srgbClr val="FFFFFF"/>
                </a:highlight>
                <a:latin typeface="Arial"/>
                <a:ea typeface="Arial"/>
                <a:cs typeface="Arial"/>
                <a:sym typeface="Arial"/>
              </a:rPr>
              <a:t>.</a:t>
            </a:r>
            <a:endParaRPr sz="1400">
              <a:highlight>
                <a:srgbClr val="FFFFFF"/>
              </a:highlight>
              <a:latin typeface="Arial"/>
              <a:ea typeface="Arial"/>
              <a:cs typeface="Arial"/>
              <a:sym typeface="Arial"/>
            </a:endParaRPr>
          </a:p>
          <a:p>
            <a:pPr marL="0" lvl="0" indent="0" algn="just" rtl="0">
              <a:lnSpc>
                <a:spcPct val="143181"/>
              </a:lnSpc>
              <a:spcBef>
                <a:spcPts val="900"/>
              </a:spcBef>
              <a:spcAft>
                <a:spcPts val="0"/>
              </a:spcAft>
              <a:buClr>
                <a:schemeClr val="dk1"/>
              </a:buClr>
              <a:buSzPts val="1100"/>
              <a:buFont typeface="Arial"/>
              <a:buNone/>
            </a:pPr>
            <a:r>
              <a:rPr lang="en-US" sz="1400">
                <a:highlight>
                  <a:srgbClr val="FFFFFF"/>
                </a:highlight>
                <a:latin typeface="Arial"/>
                <a:ea typeface="Arial"/>
                <a:cs typeface="Arial"/>
                <a:sym typeface="Arial"/>
              </a:rPr>
              <a:t>1. There are no duplicates in S. Refer to Equation (4.5). If axi mod n = axj mod n, then xi = xj.</a:t>
            </a:r>
            <a:endParaRPr sz="1400">
              <a:highlight>
                <a:srgbClr val="FFFFFF"/>
              </a:highlight>
              <a:latin typeface="Arial"/>
              <a:ea typeface="Arial"/>
              <a:cs typeface="Arial"/>
              <a:sym typeface="Arial"/>
            </a:endParaRPr>
          </a:p>
          <a:p>
            <a:pPr marL="0" lvl="0" indent="0" algn="just" rtl="0">
              <a:lnSpc>
                <a:spcPct val="143181"/>
              </a:lnSpc>
              <a:spcBef>
                <a:spcPts val="900"/>
              </a:spcBef>
              <a:spcAft>
                <a:spcPts val="0"/>
              </a:spcAft>
              <a:buClr>
                <a:schemeClr val="dk1"/>
              </a:buClr>
              <a:buSzPts val="1100"/>
              <a:buFont typeface="Arial"/>
              <a:buNone/>
            </a:pPr>
            <a:r>
              <a:rPr lang="en-US" sz="1400">
                <a:highlight>
                  <a:srgbClr val="FFFFFF"/>
                </a:highlight>
                <a:latin typeface="Arial"/>
                <a:ea typeface="Arial"/>
                <a:cs typeface="Arial"/>
                <a:sym typeface="Arial"/>
              </a:rPr>
              <a:t>Therefore,</a:t>
            </a:r>
            <a:endParaRPr sz="1400">
              <a:highlight>
                <a:srgbClr val="FFFFFF"/>
              </a:highlight>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Theorem</a:t>
            </a:r>
            <a:br>
              <a:rPr lang="en-US" sz="2400" dirty="0">
                <a:solidFill>
                  <a:srgbClr val="000000"/>
                </a:solidFill>
                <a:highlight>
                  <a:srgbClr val="FFFFFF"/>
                </a:highlight>
                <a:latin typeface="Arial"/>
                <a:ea typeface="Arial"/>
                <a:cs typeface="Arial"/>
                <a:sym typeface="Arial"/>
              </a:rPr>
            </a:br>
            <a:endParaRPr dirty="0"/>
          </a:p>
        </p:txBody>
      </p:sp>
      <p:sp>
        <p:nvSpPr>
          <p:cNvPr id="230" name="Google Shape;230;p32"/>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pic>
        <p:nvPicPr>
          <p:cNvPr id="231" name="Google Shape;231;p32"/>
          <p:cNvPicPr preferRelativeResize="0"/>
          <p:nvPr/>
        </p:nvPicPr>
        <p:blipFill>
          <a:blip r:embed="rId3">
            <a:alphaModFix/>
          </a:blip>
          <a:stretch>
            <a:fillRect/>
          </a:stretch>
        </p:blipFill>
        <p:spPr>
          <a:xfrm>
            <a:off x="2662238" y="2243138"/>
            <a:ext cx="3819525" cy="237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dirty="0">
                <a:solidFill>
                  <a:srgbClr val="000000"/>
                </a:solidFill>
                <a:highlight>
                  <a:srgbClr val="FFFFFF"/>
                </a:highlight>
                <a:latin typeface="Arial"/>
                <a:ea typeface="Arial"/>
                <a:cs typeface="Arial"/>
                <a:sym typeface="Arial"/>
              </a:rPr>
              <a:t>Euler’s Theorem</a:t>
            </a:r>
            <a:br>
              <a:rPr lang="en-US" sz="2400" dirty="0">
                <a:solidFill>
                  <a:srgbClr val="000000"/>
                </a:solidFill>
                <a:highlight>
                  <a:srgbClr val="FFFFFF"/>
                </a:highlight>
                <a:latin typeface="Arial"/>
                <a:ea typeface="Arial"/>
                <a:cs typeface="Arial"/>
                <a:sym typeface="Arial"/>
              </a:rPr>
            </a:br>
            <a:endParaRPr dirty="0"/>
          </a:p>
        </p:txBody>
      </p:sp>
      <p:sp>
        <p:nvSpPr>
          <p:cNvPr id="238" name="Google Shape;238;p33"/>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15000"/>
              </a:lnSpc>
              <a:spcBef>
                <a:spcPts val="900"/>
              </a:spcBef>
              <a:spcAft>
                <a:spcPts val="0"/>
              </a:spcAft>
              <a:buNone/>
            </a:pPr>
            <a:r>
              <a:rPr lang="en-US" sz="1600">
                <a:solidFill>
                  <a:srgbClr val="000000"/>
                </a:solidFill>
                <a:highlight>
                  <a:srgbClr val="FFFFFF"/>
                </a:highlight>
                <a:latin typeface="Arial"/>
                <a:ea typeface="Arial"/>
                <a:cs typeface="Arial"/>
                <a:sym typeface="Arial"/>
              </a:rPr>
              <a:t>which completes the proof. This is the same line of reasoning applied to the proof of Fermat’s theorem.</a:t>
            </a:r>
            <a:endParaRPr sz="1600">
              <a:solidFill>
                <a:srgbClr val="000000"/>
              </a:solidFill>
              <a:highlight>
                <a:srgbClr val="FFFFFF"/>
              </a:highlight>
              <a:latin typeface="Arial"/>
              <a:ea typeface="Arial"/>
              <a:cs typeface="Arial"/>
              <a:sym typeface="Arial"/>
            </a:endParaRPr>
          </a:p>
          <a:p>
            <a:pPr marL="0" lvl="0" indent="0" algn="just" rtl="0">
              <a:lnSpc>
                <a:spcPct val="115000"/>
              </a:lnSpc>
              <a:spcBef>
                <a:spcPts val="900"/>
              </a:spcBef>
              <a:spcAft>
                <a:spcPts val="0"/>
              </a:spcAft>
              <a:buNone/>
            </a:pPr>
            <a:r>
              <a:rPr lang="en-US" sz="1600">
                <a:solidFill>
                  <a:srgbClr val="000000"/>
                </a:solidFill>
                <a:highlight>
                  <a:srgbClr val="FFFFFF"/>
                </a:highlight>
                <a:latin typeface="Arial"/>
                <a:ea typeface="Arial"/>
                <a:cs typeface="Arial"/>
                <a:sym typeface="Arial"/>
              </a:rPr>
              <a:t>As is the case for Fermat’s theorem, an alternative form of the theorem is also useful:</a:t>
            </a:r>
            <a:endParaRPr sz="1600">
              <a:solidFill>
                <a:srgbClr val="000000"/>
              </a:solidFill>
              <a:highlight>
                <a:srgbClr val="FFFFFF"/>
              </a:highlight>
              <a:latin typeface="Arial"/>
              <a:ea typeface="Arial"/>
              <a:cs typeface="Arial"/>
              <a:sym typeface="Arial"/>
            </a:endParaRPr>
          </a:p>
          <a:p>
            <a:pPr marL="0" lvl="0" indent="0" algn="just" rtl="0">
              <a:lnSpc>
                <a:spcPct val="115000"/>
              </a:lnSpc>
              <a:spcBef>
                <a:spcPts val="900"/>
              </a:spcBef>
              <a:spcAft>
                <a:spcPts val="0"/>
              </a:spcAft>
              <a:buNone/>
            </a:pPr>
            <a:r>
              <a:rPr lang="en-US" sz="1600">
                <a:solidFill>
                  <a:srgbClr val="000000"/>
                </a:solidFill>
                <a:highlight>
                  <a:srgbClr val="FFFFFF"/>
                </a:highlight>
                <a:latin typeface="Arial"/>
                <a:ea typeface="Arial"/>
                <a:cs typeface="Arial"/>
                <a:sym typeface="Arial"/>
              </a:rPr>
              <a:t>Again, similar to the case with Fermat’s theorem, the first form of Euler’s theorem [Equation (8.4)] requires that </a:t>
            </a:r>
            <a:r>
              <a:rPr lang="en-US" sz="1600" i="1">
                <a:solidFill>
                  <a:srgbClr val="000000"/>
                </a:solidFill>
                <a:highlight>
                  <a:srgbClr val="FFFFFF"/>
                </a:highlight>
                <a:latin typeface="Arial"/>
                <a:ea typeface="Arial"/>
                <a:cs typeface="Arial"/>
                <a:sym typeface="Arial"/>
              </a:rPr>
              <a:t>a </a:t>
            </a:r>
            <a:r>
              <a:rPr lang="en-US" sz="1600">
                <a:solidFill>
                  <a:srgbClr val="000000"/>
                </a:solidFill>
                <a:highlight>
                  <a:srgbClr val="FFFFFF"/>
                </a:highlight>
                <a:latin typeface="Arial"/>
                <a:ea typeface="Arial"/>
                <a:cs typeface="Arial"/>
                <a:sym typeface="Arial"/>
              </a:rPr>
              <a:t>be relatively prime to </a:t>
            </a:r>
            <a:r>
              <a:rPr lang="en-US" sz="1600" i="1">
                <a:solidFill>
                  <a:srgbClr val="000000"/>
                </a:solidFill>
                <a:highlight>
                  <a:srgbClr val="FFFFFF"/>
                </a:highlight>
                <a:latin typeface="Arial"/>
                <a:ea typeface="Arial"/>
                <a:cs typeface="Arial"/>
                <a:sym typeface="Arial"/>
              </a:rPr>
              <a:t>n</a:t>
            </a:r>
            <a:r>
              <a:rPr lang="en-US" sz="1600">
                <a:solidFill>
                  <a:srgbClr val="000000"/>
                </a:solidFill>
                <a:highlight>
                  <a:srgbClr val="FFFFFF"/>
                </a:highlight>
                <a:latin typeface="Arial"/>
                <a:ea typeface="Arial"/>
                <a:cs typeface="Arial"/>
                <a:sym typeface="Arial"/>
              </a:rPr>
              <a:t>, but this form does   not.</a:t>
            </a:r>
            <a:endParaRPr sz="160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p:nvPr/>
        </p:nvSpPr>
        <p:spPr>
          <a:xfrm>
            <a:off x="228600" y="2143651"/>
            <a:ext cx="8686800" cy="3591600"/>
          </a:xfrm>
          <a:prstGeom prst="rect">
            <a:avLst/>
          </a:prstGeom>
          <a:noFill/>
          <a:ln>
            <a:noFill/>
          </a:ln>
        </p:spPr>
        <p:txBody>
          <a:bodyPr spcFirstLastPara="1" wrap="square" lIns="82050" tIns="41025" rIns="82050" bIns="41025" anchor="t" anchorCtr="0">
            <a:noAutofit/>
          </a:bodyPr>
          <a:lstStyle/>
          <a:p>
            <a:pPr marL="0" marR="0" lvl="0" indent="0" algn="ctr" rtl="0">
              <a:spcBef>
                <a:spcPts val="0"/>
              </a:spcBef>
              <a:spcAft>
                <a:spcPts val="0"/>
              </a:spcAft>
              <a:buNone/>
            </a:pPr>
            <a:r>
              <a:rPr lang="en-US" sz="4000" b="0" i="0" u="none" strike="noStrike" cap="none" dirty="0">
                <a:solidFill>
                  <a:srgbClr val="000000"/>
                </a:solidFill>
                <a:latin typeface="Times"/>
                <a:ea typeface="Times"/>
                <a:cs typeface="Times"/>
                <a:sym typeface="Times"/>
              </a:rPr>
              <a:t>Lecture – 7</a:t>
            </a:r>
            <a:endParaRPr dirty="0"/>
          </a:p>
          <a:p>
            <a:pPr marL="0" marR="0" lvl="0" indent="0" algn="ctr" rtl="0">
              <a:spcBef>
                <a:spcPts val="0"/>
              </a:spcBef>
              <a:spcAft>
                <a:spcPts val="0"/>
              </a:spcAft>
              <a:buNone/>
            </a:pPr>
            <a:endParaRPr sz="4000" b="0" i="0" u="none" strike="noStrike" cap="none" dirty="0">
              <a:solidFill>
                <a:srgbClr val="000000"/>
              </a:solidFill>
              <a:latin typeface="Times"/>
              <a:ea typeface="Times"/>
              <a:cs typeface="Times"/>
              <a:sym typeface="Times"/>
            </a:endParaRPr>
          </a:p>
          <a:p>
            <a:pPr marL="0" marR="0" lvl="0" indent="0" algn="ctr" rtl="0">
              <a:spcBef>
                <a:spcPts val="0"/>
              </a:spcBef>
              <a:spcAft>
                <a:spcPts val="0"/>
              </a:spcAft>
              <a:buNone/>
            </a:pPr>
            <a:r>
              <a:rPr lang="en-US" sz="4000" dirty="0">
                <a:highlight>
                  <a:srgbClr val="FFFFFF"/>
                </a:highlight>
                <a:latin typeface="Georgia"/>
                <a:ea typeface="Georgia"/>
                <a:cs typeface="Georgia"/>
                <a:sym typeface="Georgia"/>
              </a:rPr>
              <a:t>Fermat’s theorem &amp; Euler’s theorem</a:t>
            </a:r>
            <a:endParaRPr sz="360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0" i="0" u="none" strike="noStrike" cap="none" dirty="0">
              <a:solidFill>
                <a:schemeClr val="dk1"/>
              </a:solidFill>
              <a:latin typeface="Times New Roman"/>
              <a:ea typeface="Times New Roman"/>
              <a:cs typeface="Times New Roman"/>
              <a:sym typeface="Times New Roman"/>
            </a:endParaRPr>
          </a:p>
        </p:txBody>
      </p:sp>
      <p:pic>
        <p:nvPicPr>
          <p:cNvPr id="103" name="Google Shape;103;p15" descr="C:\Users\Bhangu\Desktop\download.png"/>
          <p:cNvPicPr preferRelativeResize="0"/>
          <p:nvPr/>
        </p:nvPicPr>
        <p:blipFill rotWithShape="1">
          <a:blip r:embed="rId3">
            <a:alphaModFix/>
          </a:blip>
          <a:srcRect/>
          <a:stretch/>
        </p:blipFill>
        <p:spPr>
          <a:xfrm>
            <a:off x="2701637" y="605118"/>
            <a:ext cx="3186545" cy="1178939"/>
          </a:xfrm>
          <a:prstGeom prst="rect">
            <a:avLst/>
          </a:prstGeom>
          <a:noFill/>
          <a:ln>
            <a:noFill/>
          </a:ln>
        </p:spPr>
      </p:pic>
      <p:sp>
        <p:nvSpPr>
          <p:cNvPr id="104" name="Google Shape;104;p15"/>
          <p:cNvSpPr/>
          <p:nvPr/>
        </p:nvSpPr>
        <p:spPr>
          <a:xfrm>
            <a:off x="0" y="6553200"/>
            <a:ext cx="9144000" cy="3810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rgbClr val="FFFFFF"/>
                </a:solidFill>
                <a:latin typeface="Calibri"/>
                <a:ea typeface="Calibri"/>
                <a:cs typeface="Calibri"/>
                <a:sym typeface="Calibri"/>
              </a:rPr>
              <a:t>www. cuchd.in                                                                                       Campus : Gharaun, Mohali</a:t>
            </a:r>
            <a:endParaRPr sz="1800" b="0" i="0" u="none" strike="noStrike" cap="non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latin typeface="Arial"/>
                <a:ea typeface="Arial"/>
                <a:cs typeface="Arial"/>
                <a:sym typeface="Arial"/>
              </a:rPr>
              <a:t>Euler’s Totient Function</a:t>
            </a:r>
            <a:br>
              <a:rPr lang="en-US" sz="2400" b="1" dirty="0">
                <a:latin typeface="Arial"/>
                <a:ea typeface="Arial"/>
                <a:cs typeface="Arial"/>
                <a:sym typeface="Arial"/>
              </a:rPr>
            </a:br>
            <a:endParaRPr dirty="0"/>
          </a:p>
        </p:txBody>
      </p:sp>
      <p:sp>
        <p:nvSpPr>
          <p:cNvPr id="245" name="Google Shape;245;p34"/>
          <p:cNvSpPr txBox="1">
            <a:spLocks noGrp="1"/>
          </p:cNvSpPr>
          <p:nvPr>
            <p:ph type="body" idx="1"/>
          </p:nvPr>
        </p:nvSpPr>
        <p:spPr>
          <a:xfrm>
            <a:off x="457200" y="1752600"/>
            <a:ext cx="84582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In </a:t>
            </a:r>
            <a:r>
              <a:rPr lang="en-US" sz="1400" dirty="0">
                <a:solidFill>
                  <a:schemeClr val="tx1"/>
                </a:solidFill>
                <a:highlight>
                  <a:srgbClr val="FFFFFF"/>
                </a:highlight>
                <a:latin typeface="Arial"/>
                <a:ea typeface="Arial"/>
                <a:cs typeface="Arial"/>
                <a:sym typeface="Arial"/>
                <a:hlinkClick r:id="rId3">
                  <a:extLst>
                    <a:ext uri="{A12FA001-AC4F-418D-AE19-62706E023703}">
                      <ahyp:hlinkClr xmlns:ahyp="http://schemas.microsoft.com/office/drawing/2018/hyperlinkcolor" val="tx"/>
                    </a:ext>
                  </a:extLst>
                </a:hlinkClick>
              </a:rPr>
              <a:t>number theory</a:t>
            </a:r>
            <a:r>
              <a:rPr lang="en-US" sz="1400" dirty="0">
                <a:solidFill>
                  <a:schemeClr val="tx1"/>
                </a:solidFill>
                <a:highlight>
                  <a:srgbClr val="FFFFFF"/>
                </a:highlight>
                <a:latin typeface="Arial"/>
                <a:ea typeface="Arial"/>
                <a:cs typeface="Arial"/>
                <a:sym typeface="Arial"/>
              </a:rPr>
              <a:t>, </a:t>
            </a:r>
            <a:r>
              <a:rPr lang="en-US" sz="1400" b="1" dirty="0">
                <a:solidFill>
                  <a:schemeClr val="tx1"/>
                </a:solidFill>
                <a:highlight>
                  <a:srgbClr val="FFFFFF"/>
                </a:highlight>
                <a:latin typeface="Arial"/>
                <a:ea typeface="Arial"/>
                <a:cs typeface="Arial"/>
                <a:sym typeface="Arial"/>
              </a:rPr>
              <a:t>Euler's totient function</a:t>
            </a:r>
            <a:r>
              <a:rPr lang="en-US" sz="1400" dirty="0">
                <a:solidFill>
                  <a:schemeClr val="tx1"/>
                </a:solidFill>
                <a:highlight>
                  <a:srgbClr val="FFFFFF"/>
                </a:highlight>
                <a:latin typeface="Arial"/>
                <a:ea typeface="Arial"/>
                <a:cs typeface="Arial"/>
                <a:sym typeface="Arial"/>
              </a:rPr>
              <a:t> counts the positive integers up to a given integer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that are </a:t>
            </a:r>
            <a:r>
              <a:rPr lang="en-US" sz="1400" dirty="0">
                <a:solidFill>
                  <a:schemeClr val="tx1"/>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relatively prime</a:t>
            </a:r>
            <a:r>
              <a:rPr lang="en-US" sz="1400" dirty="0">
                <a:solidFill>
                  <a:schemeClr val="tx1"/>
                </a:solidFill>
                <a:highlight>
                  <a:srgbClr val="FFFFFF"/>
                </a:highlight>
                <a:latin typeface="Arial"/>
                <a:ea typeface="Arial"/>
                <a:cs typeface="Arial"/>
                <a:sym typeface="Arial"/>
              </a:rPr>
              <a:t> to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It is written using the Greek letter </a:t>
            </a:r>
            <a:r>
              <a:rPr lang="en-US" sz="1400" dirty="0">
                <a:solidFill>
                  <a:schemeClr val="tx1"/>
                </a:solidFill>
                <a:highlight>
                  <a:srgbClr val="FFFFFF"/>
                </a:highlight>
                <a:latin typeface="Arial"/>
                <a:ea typeface="Arial"/>
                <a:cs typeface="Arial"/>
                <a:sym typeface="Arial"/>
                <a:hlinkClick r:id="rId5">
                  <a:extLst>
                    <a:ext uri="{A12FA001-AC4F-418D-AE19-62706E023703}">
                      <ahyp:hlinkClr xmlns:ahyp="http://schemas.microsoft.com/office/drawing/2018/hyperlinkcolor" val="tx"/>
                    </a:ext>
                  </a:extLst>
                </a:hlinkClick>
              </a:rPr>
              <a:t>phi</a:t>
            </a:r>
            <a:r>
              <a:rPr lang="en-US" sz="1400" dirty="0">
                <a:solidFill>
                  <a:schemeClr val="tx1"/>
                </a:solidFill>
                <a:highlight>
                  <a:srgbClr val="FFFFFF"/>
                </a:highlight>
                <a:latin typeface="Arial"/>
                <a:ea typeface="Arial"/>
                <a:cs typeface="Arial"/>
                <a:sym typeface="Arial"/>
              </a:rPr>
              <a:t> as </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or </a:t>
            </a:r>
            <a:r>
              <a:rPr lang="en-US" sz="1400" i="1" dirty="0">
                <a:solidFill>
                  <a:schemeClr val="tx1"/>
                </a:solidFill>
                <a:highlight>
                  <a:srgbClr val="FFFFFF"/>
                </a:highlight>
                <a:latin typeface="Arial"/>
                <a:ea typeface="Arial"/>
                <a:cs typeface="Arial"/>
                <a:sym typeface="Arial"/>
              </a:rPr>
              <a:t>ϕ</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and may also be called </a:t>
            </a:r>
            <a:r>
              <a:rPr lang="en-US" sz="1400" b="1" dirty="0">
                <a:solidFill>
                  <a:schemeClr val="tx1"/>
                </a:solidFill>
                <a:highlight>
                  <a:srgbClr val="FFFFFF"/>
                </a:highlight>
                <a:latin typeface="Arial"/>
                <a:ea typeface="Arial"/>
                <a:cs typeface="Arial"/>
                <a:sym typeface="Arial"/>
              </a:rPr>
              <a:t>Euler's phi function</a:t>
            </a:r>
            <a:r>
              <a:rPr lang="en-US" sz="1400" dirty="0">
                <a:solidFill>
                  <a:schemeClr val="tx1"/>
                </a:solidFill>
                <a:highlight>
                  <a:srgbClr val="FFFFFF"/>
                </a:highlight>
                <a:latin typeface="Arial"/>
                <a:ea typeface="Arial"/>
                <a:cs typeface="Arial"/>
                <a:sym typeface="Arial"/>
              </a:rPr>
              <a:t>. In other words, it is the number of integers </a:t>
            </a:r>
            <a:r>
              <a:rPr lang="en-US" sz="1400" i="1" dirty="0">
                <a:solidFill>
                  <a:schemeClr val="tx1"/>
                </a:solidFill>
                <a:highlight>
                  <a:srgbClr val="FFFFFF"/>
                </a:highlight>
                <a:latin typeface="Arial"/>
                <a:ea typeface="Arial"/>
                <a:cs typeface="Arial"/>
                <a:sym typeface="Arial"/>
              </a:rPr>
              <a:t>k</a:t>
            </a:r>
            <a:r>
              <a:rPr lang="en-US" sz="1400" dirty="0">
                <a:solidFill>
                  <a:schemeClr val="tx1"/>
                </a:solidFill>
                <a:highlight>
                  <a:srgbClr val="FFFFFF"/>
                </a:highlight>
                <a:latin typeface="Arial"/>
                <a:ea typeface="Arial"/>
                <a:cs typeface="Arial"/>
                <a:sym typeface="Arial"/>
              </a:rPr>
              <a:t> in the range 1 ≤ </a:t>
            </a:r>
            <a:r>
              <a:rPr lang="en-US" sz="1400" i="1" dirty="0">
                <a:solidFill>
                  <a:schemeClr val="tx1"/>
                </a:solidFill>
                <a:highlight>
                  <a:srgbClr val="FFFFFF"/>
                </a:highlight>
                <a:latin typeface="Arial"/>
                <a:ea typeface="Arial"/>
                <a:cs typeface="Arial"/>
                <a:sym typeface="Arial"/>
              </a:rPr>
              <a:t>k</a:t>
            </a:r>
            <a:r>
              <a:rPr lang="en-US" sz="1400" dirty="0">
                <a:solidFill>
                  <a:schemeClr val="tx1"/>
                </a:solidFill>
                <a:highlight>
                  <a:srgbClr val="FFFFFF"/>
                </a:highlight>
                <a:latin typeface="Arial"/>
                <a:ea typeface="Arial"/>
                <a:cs typeface="Arial"/>
                <a:sym typeface="Arial"/>
              </a:rPr>
              <a:t> ≤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for which the </a:t>
            </a:r>
            <a:r>
              <a:rPr lang="en-US" sz="1400" dirty="0">
                <a:solidFill>
                  <a:schemeClr val="tx1"/>
                </a:solidFill>
                <a:highlight>
                  <a:srgbClr val="FFFFFF"/>
                </a:highlight>
                <a:latin typeface="Arial"/>
                <a:ea typeface="Arial"/>
                <a:cs typeface="Arial"/>
                <a:sym typeface="Arial"/>
                <a:hlinkClick r:id="rId6">
                  <a:extLst>
                    <a:ext uri="{A12FA001-AC4F-418D-AE19-62706E023703}">
                      <ahyp:hlinkClr xmlns:ahyp="http://schemas.microsoft.com/office/drawing/2018/hyperlinkcolor" val="tx"/>
                    </a:ext>
                  </a:extLst>
                </a:hlinkClick>
              </a:rPr>
              <a:t>greatest common divisor</a:t>
            </a:r>
            <a:r>
              <a:rPr lang="en-US" sz="1400" dirty="0">
                <a:solidFill>
                  <a:schemeClr val="tx1"/>
                </a:solidFill>
                <a:highlight>
                  <a:srgbClr val="FFFFFF"/>
                </a:highlight>
                <a:latin typeface="Arial"/>
                <a:ea typeface="Arial"/>
                <a:cs typeface="Arial"/>
                <a:sym typeface="Arial"/>
              </a:rPr>
              <a:t> </a:t>
            </a:r>
            <a:r>
              <a:rPr lang="en-US" sz="1400" dirty="0" err="1">
                <a:solidFill>
                  <a:schemeClr val="tx1"/>
                </a:solidFill>
                <a:highlight>
                  <a:srgbClr val="FFFFFF"/>
                </a:highlight>
                <a:latin typeface="Arial"/>
                <a:ea typeface="Arial"/>
                <a:cs typeface="Arial"/>
                <a:sym typeface="Arial"/>
              </a:rPr>
              <a:t>gcd</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a:t>
            </a:r>
            <a:r>
              <a:rPr lang="en-US" sz="1400" i="1" dirty="0">
                <a:solidFill>
                  <a:schemeClr val="tx1"/>
                </a:solidFill>
                <a:highlight>
                  <a:srgbClr val="FFFFFF"/>
                </a:highlight>
                <a:latin typeface="Arial"/>
                <a:ea typeface="Arial"/>
                <a:cs typeface="Arial"/>
                <a:sym typeface="Arial"/>
              </a:rPr>
              <a:t>k</a:t>
            </a:r>
            <a:r>
              <a:rPr lang="en-US" sz="1400" dirty="0">
                <a:solidFill>
                  <a:schemeClr val="tx1"/>
                </a:solidFill>
                <a:highlight>
                  <a:srgbClr val="FFFFFF"/>
                </a:highlight>
                <a:latin typeface="Arial"/>
                <a:ea typeface="Arial"/>
                <a:cs typeface="Arial"/>
                <a:sym typeface="Arial"/>
              </a:rPr>
              <a:t>) is equal to 1. The integers </a:t>
            </a:r>
            <a:r>
              <a:rPr lang="en-US" sz="1400" i="1" dirty="0">
                <a:solidFill>
                  <a:schemeClr val="tx1"/>
                </a:solidFill>
                <a:highlight>
                  <a:srgbClr val="FFFFFF"/>
                </a:highlight>
                <a:latin typeface="Arial"/>
                <a:ea typeface="Arial"/>
                <a:cs typeface="Arial"/>
                <a:sym typeface="Arial"/>
              </a:rPr>
              <a:t>k</a:t>
            </a:r>
            <a:r>
              <a:rPr lang="en-US" sz="1400" dirty="0">
                <a:solidFill>
                  <a:schemeClr val="tx1"/>
                </a:solidFill>
                <a:highlight>
                  <a:srgbClr val="FFFFFF"/>
                </a:highlight>
                <a:latin typeface="Arial"/>
                <a:ea typeface="Arial"/>
                <a:cs typeface="Arial"/>
                <a:sym typeface="Arial"/>
              </a:rPr>
              <a:t> of this form are sometimes referred to as </a:t>
            </a:r>
            <a:r>
              <a:rPr lang="en-US" sz="1400" dirty="0">
                <a:solidFill>
                  <a:schemeClr val="tx1"/>
                </a:solidFill>
                <a:highlight>
                  <a:srgbClr val="FFFFFF"/>
                </a:highlight>
                <a:latin typeface="Arial"/>
                <a:ea typeface="Arial"/>
                <a:cs typeface="Arial"/>
                <a:sym typeface="Arial"/>
                <a:hlinkClick r:id="rId7">
                  <a:extLst>
                    <a:ext uri="{A12FA001-AC4F-418D-AE19-62706E023703}">
                      <ahyp:hlinkClr xmlns:ahyp="http://schemas.microsoft.com/office/drawing/2018/hyperlinkcolor" val="tx"/>
                    </a:ext>
                  </a:extLst>
                </a:hlinkClick>
              </a:rPr>
              <a:t>totatives</a:t>
            </a:r>
            <a:r>
              <a:rPr lang="en-US" sz="1400" dirty="0">
                <a:solidFill>
                  <a:schemeClr val="tx1"/>
                </a:solidFill>
                <a:highlight>
                  <a:srgbClr val="FFFFFF"/>
                </a:highlight>
                <a:latin typeface="Arial"/>
                <a:ea typeface="Arial"/>
                <a:cs typeface="Arial"/>
                <a:sym typeface="Arial"/>
              </a:rPr>
              <a:t> of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a:t>
            </a:r>
            <a:endParaRPr sz="1400" dirty="0">
              <a:solidFill>
                <a:schemeClr val="tx1"/>
              </a:solidFill>
              <a:highlight>
                <a:srgbClr val="FFFFFF"/>
              </a:highlight>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For example, the totatives of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 9 are the six numbers 1, 2, 4, 5, 7 and 8. They are all relatively prime to 9, but the other three numbers in this range, 3, 6, and 9 are not, since </a:t>
            </a:r>
            <a:r>
              <a:rPr lang="en-US" sz="1400" dirty="0" err="1">
                <a:solidFill>
                  <a:schemeClr val="tx1"/>
                </a:solidFill>
                <a:highlight>
                  <a:srgbClr val="FFFFFF"/>
                </a:highlight>
                <a:latin typeface="Arial"/>
                <a:ea typeface="Arial"/>
                <a:cs typeface="Arial"/>
                <a:sym typeface="Arial"/>
              </a:rPr>
              <a:t>gcd</a:t>
            </a:r>
            <a:r>
              <a:rPr lang="en-US" sz="1400" dirty="0">
                <a:solidFill>
                  <a:schemeClr val="tx1"/>
                </a:solidFill>
                <a:highlight>
                  <a:srgbClr val="FFFFFF"/>
                </a:highlight>
                <a:latin typeface="Arial"/>
                <a:ea typeface="Arial"/>
                <a:cs typeface="Arial"/>
                <a:sym typeface="Arial"/>
              </a:rPr>
              <a:t>(9, 3) = </a:t>
            </a:r>
            <a:r>
              <a:rPr lang="en-US" sz="1400" dirty="0" err="1">
                <a:solidFill>
                  <a:schemeClr val="tx1"/>
                </a:solidFill>
                <a:highlight>
                  <a:srgbClr val="FFFFFF"/>
                </a:highlight>
                <a:latin typeface="Arial"/>
                <a:ea typeface="Arial"/>
                <a:cs typeface="Arial"/>
                <a:sym typeface="Arial"/>
              </a:rPr>
              <a:t>gcd</a:t>
            </a:r>
            <a:r>
              <a:rPr lang="en-US" sz="1400" dirty="0">
                <a:solidFill>
                  <a:schemeClr val="tx1"/>
                </a:solidFill>
                <a:highlight>
                  <a:srgbClr val="FFFFFF"/>
                </a:highlight>
                <a:latin typeface="Arial"/>
                <a:ea typeface="Arial"/>
                <a:cs typeface="Arial"/>
                <a:sym typeface="Arial"/>
              </a:rPr>
              <a:t>(9, 6) = 3 and </a:t>
            </a:r>
            <a:r>
              <a:rPr lang="en-US" sz="1400" dirty="0" err="1">
                <a:solidFill>
                  <a:schemeClr val="tx1"/>
                </a:solidFill>
                <a:highlight>
                  <a:srgbClr val="FFFFFF"/>
                </a:highlight>
                <a:latin typeface="Arial"/>
                <a:ea typeface="Arial"/>
                <a:cs typeface="Arial"/>
                <a:sym typeface="Arial"/>
              </a:rPr>
              <a:t>gcd</a:t>
            </a:r>
            <a:r>
              <a:rPr lang="en-US" sz="1400" dirty="0">
                <a:solidFill>
                  <a:schemeClr val="tx1"/>
                </a:solidFill>
                <a:highlight>
                  <a:srgbClr val="FFFFFF"/>
                </a:highlight>
                <a:latin typeface="Arial"/>
                <a:ea typeface="Arial"/>
                <a:cs typeface="Arial"/>
                <a:sym typeface="Arial"/>
              </a:rPr>
              <a:t>(9, 9) = 9. Therefore, </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(9) = 6. As another example, </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(1) = 1 since for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 1 the only integer in the range from 1 to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is 1 itself, and </a:t>
            </a:r>
            <a:r>
              <a:rPr lang="en-US" sz="1400" dirty="0" err="1">
                <a:solidFill>
                  <a:schemeClr val="tx1"/>
                </a:solidFill>
                <a:highlight>
                  <a:srgbClr val="FFFFFF"/>
                </a:highlight>
                <a:latin typeface="Arial"/>
                <a:ea typeface="Arial"/>
                <a:cs typeface="Arial"/>
                <a:sym typeface="Arial"/>
              </a:rPr>
              <a:t>gcd</a:t>
            </a:r>
            <a:r>
              <a:rPr lang="en-US" sz="1400" dirty="0">
                <a:solidFill>
                  <a:schemeClr val="tx1"/>
                </a:solidFill>
                <a:highlight>
                  <a:srgbClr val="FFFFFF"/>
                </a:highlight>
                <a:latin typeface="Arial"/>
                <a:ea typeface="Arial"/>
                <a:cs typeface="Arial"/>
                <a:sym typeface="Arial"/>
              </a:rPr>
              <a:t>(1, 1) = 1.</a:t>
            </a:r>
            <a:endParaRPr sz="1400" dirty="0">
              <a:solidFill>
                <a:schemeClr val="tx1"/>
              </a:solidFill>
              <a:highlight>
                <a:srgbClr val="FFFFFF"/>
              </a:highlight>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Euler's totient function is a </a:t>
            </a:r>
            <a:r>
              <a:rPr lang="en-US" sz="1400" dirty="0">
                <a:solidFill>
                  <a:schemeClr val="tx1"/>
                </a:solidFill>
                <a:highlight>
                  <a:srgbClr val="FFFFFF"/>
                </a:highlight>
                <a:latin typeface="Arial"/>
                <a:ea typeface="Arial"/>
                <a:cs typeface="Arial"/>
                <a:sym typeface="Arial"/>
                <a:hlinkClick r:id="rId8">
                  <a:extLst>
                    <a:ext uri="{A12FA001-AC4F-418D-AE19-62706E023703}">
                      <ahyp:hlinkClr xmlns:ahyp="http://schemas.microsoft.com/office/drawing/2018/hyperlinkcolor" val="tx"/>
                    </a:ext>
                  </a:extLst>
                </a:hlinkClick>
              </a:rPr>
              <a:t>multiplicative function</a:t>
            </a:r>
            <a:r>
              <a:rPr lang="en-US" sz="1400" dirty="0">
                <a:solidFill>
                  <a:schemeClr val="tx1"/>
                </a:solidFill>
                <a:highlight>
                  <a:srgbClr val="FFFFFF"/>
                </a:highlight>
                <a:latin typeface="Arial"/>
                <a:ea typeface="Arial"/>
                <a:cs typeface="Arial"/>
                <a:sym typeface="Arial"/>
              </a:rPr>
              <a:t>, meaning that if two numbers </a:t>
            </a:r>
            <a:r>
              <a:rPr lang="en-US" sz="1400" i="1" dirty="0">
                <a:solidFill>
                  <a:schemeClr val="tx1"/>
                </a:solidFill>
                <a:highlight>
                  <a:srgbClr val="FFFFFF"/>
                </a:highlight>
                <a:latin typeface="Arial"/>
                <a:ea typeface="Arial"/>
                <a:cs typeface="Arial"/>
                <a:sym typeface="Arial"/>
              </a:rPr>
              <a:t>m</a:t>
            </a:r>
            <a:r>
              <a:rPr lang="en-US" sz="1400" dirty="0">
                <a:solidFill>
                  <a:schemeClr val="tx1"/>
                </a:solidFill>
                <a:highlight>
                  <a:srgbClr val="FFFFFF"/>
                </a:highlight>
                <a:latin typeface="Arial"/>
                <a:ea typeface="Arial"/>
                <a:cs typeface="Arial"/>
                <a:sym typeface="Arial"/>
              </a:rPr>
              <a:t> and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are relatively prime, then </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a:t>
            </a:r>
            <a:r>
              <a:rPr lang="en-US" sz="1400" i="1" dirty="0" err="1">
                <a:solidFill>
                  <a:schemeClr val="tx1"/>
                </a:solidFill>
                <a:highlight>
                  <a:srgbClr val="FFFFFF"/>
                </a:highlight>
                <a:latin typeface="Arial"/>
                <a:ea typeface="Arial"/>
                <a:cs typeface="Arial"/>
                <a:sym typeface="Arial"/>
              </a:rPr>
              <a:t>mn</a:t>
            </a:r>
            <a:r>
              <a:rPr lang="en-US" sz="1400" dirty="0">
                <a:solidFill>
                  <a:schemeClr val="tx1"/>
                </a:solidFill>
                <a:highlight>
                  <a:srgbClr val="FFFFFF"/>
                </a:highlight>
                <a:latin typeface="Arial"/>
                <a:ea typeface="Arial"/>
                <a:cs typeface="Arial"/>
                <a:sym typeface="Arial"/>
              </a:rPr>
              <a:t>) = </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m</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φ</a:t>
            </a:r>
            <a:r>
              <a:rPr lang="en-US" sz="1400" dirty="0">
                <a:solidFill>
                  <a:schemeClr val="tx1"/>
                </a:solidFill>
                <a:highlight>
                  <a:srgbClr val="FFFFFF"/>
                </a:highlight>
                <a:latin typeface="Arial"/>
                <a:ea typeface="Arial"/>
                <a:cs typeface="Arial"/>
                <a:sym typeface="Arial"/>
              </a:rPr>
              <a:t>(</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This function gives the </a:t>
            </a:r>
            <a:r>
              <a:rPr lang="en-US" sz="1400" dirty="0">
                <a:solidFill>
                  <a:schemeClr val="tx1"/>
                </a:solidFill>
                <a:highlight>
                  <a:srgbClr val="FFFFFF"/>
                </a:highlight>
                <a:latin typeface="Arial"/>
                <a:ea typeface="Arial"/>
                <a:cs typeface="Arial"/>
                <a:sym typeface="Arial"/>
                <a:hlinkClick r:id="rId9">
                  <a:extLst>
                    <a:ext uri="{A12FA001-AC4F-418D-AE19-62706E023703}">
                      <ahyp:hlinkClr xmlns:ahyp="http://schemas.microsoft.com/office/drawing/2018/hyperlinkcolor" val="tx"/>
                    </a:ext>
                  </a:extLst>
                </a:hlinkClick>
              </a:rPr>
              <a:t>order</a:t>
            </a:r>
            <a:r>
              <a:rPr lang="en-US" sz="1400" dirty="0">
                <a:solidFill>
                  <a:schemeClr val="tx1"/>
                </a:solidFill>
                <a:highlight>
                  <a:srgbClr val="FFFFFF"/>
                </a:highlight>
                <a:latin typeface="Arial"/>
                <a:ea typeface="Arial"/>
                <a:cs typeface="Arial"/>
                <a:sym typeface="Arial"/>
              </a:rPr>
              <a:t> of the </a:t>
            </a:r>
            <a:r>
              <a:rPr lang="en-US" sz="1400" dirty="0">
                <a:solidFill>
                  <a:schemeClr val="tx1"/>
                </a:solidFill>
                <a:highlight>
                  <a:srgbClr val="FFFFFF"/>
                </a:highlight>
                <a:latin typeface="Arial"/>
                <a:ea typeface="Arial"/>
                <a:cs typeface="Arial"/>
                <a:sym typeface="Arial"/>
                <a:hlinkClick r:id="rId10">
                  <a:extLst>
                    <a:ext uri="{A12FA001-AC4F-418D-AE19-62706E023703}">
                      <ahyp:hlinkClr xmlns:ahyp="http://schemas.microsoft.com/office/drawing/2018/hyperlinkcolor" val="tx"/>
                    </a:ext>
                  </a:extLst>
                </a:hlinkClick>
              </a:rPr>
              <a:t>multiplicative group of integers modulo </a:t>
            </a:r>
            <a:r>
              <a:rPr lang="en-US" sz="1400" i="1" dirty="0">
                <a:solidFill>
                  <a:schemeClr val="tx1"/>
                </a:solidFill>
                <a:highlight>
                  <a:srgbClr val="FFFFFF"/>
                </a:highlight>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n</a:t>
            </a:r>
            <a:r>
              <a:rPr lang="en-US" sz="1400" dirty="0">
                <a:solidFill>
                  <a:schemeClr val="tx1"/>
                </a:solidFill>
                <a:highlight>
                  <a:srgbClr val="FFFFFF"/>
                </a:highlight>
                <a:latin typeface="Arial"/>
                <a:ea typeface="Arial"/>
                <a:cs typeface="Arial"/>
                <a:sym typeface="Arial"/>
              </a:rPr>
              <a:t> (the </a:t>
            </a:r>
            <a:r>
              <a:rPr lang="en-US" sz="1400" dirty="0">
                <a:solidFill>
                  <a:schemeClr val="tx1"/>
                </a:solidFill>
                <a:highlight>
                  <a:srgbClr val="FFFFFF"/>
                </a:highlight>
                <a:latin typeface="Arial"/>
                <a:ea typeface="Arial"/>
                <a:cs typeface="Arial"/>
                <a:sym typeface="Arial"/>
                <a:hlinkClick r:id="rId10">
                  <a:extLst>
                    <a:ext uri="{A12FA001-AC4F-418D-AE19-62706E023703}">
                      <ahyp:hlinkClr xmlns:ahyp="http://schemas.microsoft.com/office/drawing/2018/hyperlinkcolor" val="tx"/>
                    </a:ext>
                  </a:extLst>
                </a:hlinkClick>
              </a:rPr>
              <a:t>group</a:t>
            </a:r>
            <a:r>
              <a:rPr lang="en-US" sz="1400" dirty="0">
                <a:solidFill>
                  <a:schemeClr val="tx1"/>
                </a:solidFill>
                <a:highlight>
                  <a:srgbClr val="FFFFFF"/>
                </a:highlight>
                <a:latin typeface="Arial"/>
                <a:ea typeface="Arial"/>
                <a:cs typeface="Arial"/>
                <a:sym typeface="Arial"/>
              </a:rPr>
              <a:t> of </a:t>
            </a:r>
            <a:r>
              <a:rPr lang="en-US" sz="1400" dirty="0">
                <a:solidFill>
                  <a:schemeClr val="tx1"/>
                </a:solidFill>
                <a:highlight>
                  <a:srgbClr val="FFFFFF"/>
                </a:highlight>
                <a:latin typeface="Arial"/>
                <a:ea typeface="Arial"/>
                <a:cs typeface="Arial"/>
                <a:sym typeface="Arial"/>
                <a:hlinkClick r:id="rId11">
                  <a:extLst>
                    <a:ext uri="{A12FA001-AC4F-418D-AE19-62706E023703}">
                      <ahyp:hlinkClr xmlns:ahyp="http://schemas.microsoft.com/office/drawing/2018/hyperlinkcolor" val="tx"/>
                    </a:ext>
                  </a:extLst>
                </a:hlinkClick>
              </a:rPr>
              <a:t>units</a:t>
            </a:r>
            <a:r>
              <a:rPr lang="en-US" sz="1400" dirty="0">
                <a:solidFill>
                  <a:schemeClr val="tx1"/>
                </a:solidFill>
                <a:highlight>
                  <a:srgbClr val="FFFFFF"/>
                </a:highlight>
                <a:latin typeface="Arial"/>
                <a:ea typeface="Arial"/>
                <a:cs typeface="Arial"/>
                <a:sym typeface="Arial"/>
              </a:rPr>
              <a:t> of the </a:t>
            </a:r>
            <a:r>
              <a:rPr lang="en-US" sz="1400" dirty="0">
                <a:solidFill>
                  <a:schemeClr val="tx1"/>
                </a:solidFill>
                <a:highlight>
                  <a:srgbClr val="FFFFFF"/>
                </a:highlight>
                <a:latin typeface="Arial"/>
                <a:ea typeface="Arial"/>
                <a:cs typeface="Arial"/>
                <a:sym typeface="Arial"/>
                <a:hlinkClick r:id="rId12">
                  <a:extLst>
                    <a:ext uri="{A12FA001-AC4F-418D-AE19-62706E023703}">
                      <ahyp:hlinkClr xmlns:ahyp="http://schemas.microsoft.com/office/drawing/2018/hyperlinkcolor" val="tx"/>
                    </a:ext>
                  </a:extLst>
                </a:hlinkClick>
              </a:rPr>
              <a:t>ring</a:t>
            </a:r>
            <a:r>
              <a:rPr lang="en-US" sz="1400" dirty="0">
                <a:solidFill>
                  <a:schemeClr val="tx1"/>
                </a:solidFill>
                <a:highlight>
                  <a:srgbClr val="FFFFFF"/>
                </a:highlight>
                <a:latin typeface="Arial"/>
                <a:ea typeface="Arial"/>
                <a:cs typeface="Arial"/>
                <a:sym typeface="Arial"/>
              </a:rPr>
              <a:t> </a:t>
            </a:r>
            <a:r>
              <a:rPr lang="en-US" sz="1400" b="1" dirty="0">
                <a:solidFill>
                  <a:schemeClr val="tx1"/>
                </a:solidFill>
                <a:highlight>
                  <a:srgbClr val="FFFFFF"/>
                </a:highlight>
                <a:latin typeface="Arial"/>
                <a:ea typeface="Arial"/>
                <a:cs typeface="Arial"/>
                <a:sym typeface="Arial"/>
              </a:rPr>
              <a:t>ℤ</a:t>
            </a:r>
            <a:r>
              <a:rPr lang="en-US" sz="1400" dirty="0">
                <a:solidFill>
                  <a:schemeClr val="tx1"/>
                </a:solidFill>
                <a:highlight>
                  <a:srgbClr val="FFFFFF"/>
                </a:highlight>
                <a:latin typeface="Arial"/>
                <a:ea typeface="Arial"/>
                <a:cs typeface="Arial"/>
                <a:sym typeface="Arial"/>
              </a:rPr>
              <a:t>/</a:t>
            </a:r>
            <a:r>
              <a:rPr lang="en-US" sz="1400" i="1" dirty="0" err="1">
                <a:solidFill>
                  <a:schemeClr val="tx1"/>
                </a:solidFill>
                <a:highlight>
                  <a:srgbClr val="FFFFFF"/>
                </a:highlight>
                <a:latin typeface="Arial"/>
                <a:ea typeface="Arial"/>
                <a:cs typeface="Arial"/>
                <a:sym typeface="Arial"/>
              </a:rPr>
              <a:t>n</a:t>
            </a:r>
            <a:r>
              <a:rPr lang="en-US" sz="1400" b="1" dirty="0" err="1">
                <a:solidFill>
                  <a:schemeClr val="tx1"/>
                </a:solidFill>
                <a:highlight>
                  <a:srgbClr val="FFFFFF"/>
                </a:highlight>
                <a:latin typeface="Arial"/>
                <a:ea typeface="Arial"/>
                <a:cs typeface="Arial"/>
                <a:sym typeface="Arial"/>
              </a:rPr>
              <a:t>ℤ</a:t>
            </a:r>
            <a:r>
              <a:rPr lang="en-US" sz="1400" dirty="0">
                <a:solidFill>
                  <a:schemeClr val="tx1"/>
                </a:solidFill>
                <a:highlight>
                  <a:srgbClr val="FFFFFF"/>
                </a:highlight>
                <a:latin typeface="Arial"/>
                <a:ea typeface="Arial"/>
                <a:cs typeface="Arial"/>
                <a:sym typeface="Arial"/>
              </a:rPr>
              <a:t>). It is also used for defining the </a:t>
            </a:r>
            <a:r>
              <a:rPr lang="en-US" sz="1400" dirty="0">
                <a:solidFill>
                  <a:schemeClr val="tx1"/>
                </a:solidFill>
                <a:highlight>
                  <a:srgbClr val="FFFFFF"/>
                </a:highlight>
                <a:latin typeface="Arial"/>
                <a:ea typeface="Arial"/>
                <a:cs typeface="Arial"/>
                <a:sym typeface="Arial"/>
                <a:hlinkClick r:id="rId13">
                  <a:extLst>
                    <a:ext uri="{A12FA001-AC4F-418D-AE19-62706E023703}">
                      <ahyp:hlinkClr xmlns:ahyp="http://schemas.microsoft.com/office/drawing/2018/hyperlinkcolor" val="tx"/>
                    </a:ext>
                  </a:extLst>
                </a:hlinkClick>
              </a:rPr>
              <a:t>RSA encryption system</a:t>
            </a:r>
            <a:r>
              <a:rPr lang="en-US" sz="1400" dirty="0">
                <a:solidFill>
                  <a:schemeClr val="tx1"/>
                </a:solidFill>
                <a:highlight>
                  <a:srgbClr val="FFFFFF"/>
                </a:highlight>
                <a:latin typeface="Arial"/>
                <a:ea typeface="Arial"/>
                <a:cs typeface="Arial"/>
                <a:sym typeface="Arial"/>
              </a:rPr>
              <a:t>.</a:t>
            </a:r>
            <a:endParaRPr sz="1400" dirty="0">
              <a:solidFill>
                <a:schemeClr val="tx1"/>
              </a:solidFill>
              <a:highlight>
                <a:srgbClr val="FFFFFF"/>
              </a:highlight>
              <a:latin typeface="Arial"/>
              <a:ea typeface="Arial"/>
              <a:cs typeface="Arial"/>
              <a:sym typeface="Arial"/>
            </a:endParaRPr>
          </a:p>
          <a:p>
            <a:pPr marL="0" lvl="0" indent="0" algn="l" rtl="0">
              <a:spcBef>
                <a:spcPts val="600"/>
              </a:spcBef>
              <a:spcAft>
                <a:spcPts val="0"/>
              </a:spcAft>
              <a:buNone/>
            </a:pPr>
            <a:endParaRPr sz="1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l" rtl="0">
              <a:lnSpc>
                <a:spcPct val="115000"/>
              </a:lnSpc>
              <a:spcBef>
                <a:spcPts val="800"/>
              </a:spcBef>
              <a:spcAft>
                <a:spcPts val="0"/>
              </a:spcAft>
              <a:buClr>
                <a:schemeClr val="dk1"/>
              </a:buClr>
              <a:buSzPts val="1100"/>
              <a:buFont typeface="Arial"/>
              <a:buNone/>
            </a:pPr>
            <a:r>
              <a:rPr lang="en-US" sz="2400" b="1" dirty="0">
                <a:highlight>
                  <a:srgbClr val="FFFFFF"/>
                </a:highlight>
                <a:latin typeface="Times New Roman"/>
                <a:ea typeface="Times New Roman"/>
                <a:cs typeface="Times New Roman"/>
                <a:sym typeface="Times New Roman"/>
              </a:rPr>
              <a:t>Euler's Totient Function and Euler's Theorem</a:t>
            </a:r>
          </a:p>
        </p:txBody>
      </p:sp>
      <p:sp>
        <p:nvSpPr>
          <p:cNvPr id="252" name="Google Shape;252;p35"/>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r>
              <a:rPr lang="en-US" sz="1350" dirty="0">
                <a:latin typeface="Times New Roman"/>
                <a:ea typeface="Times New Roman"/>
                <a:cs typeface="Times New Roman"/>
                <a:sym typeface="Times New Roman"/>
              </a:rPr>
              <a:t>The Euler's totient function, or phi (φ) function is a very important number </a:t>
            </a:r>
            <a:endParaRPr sz="1350" dirty="0">
              <a:latin typeface="Times New Roman"/>
              <a:ea typeface="Times New Roman"/>
              <a:cs typeface="Times New Roman"/>
              <a:sym typeface="Times New Roman"/>
            </a:endParaRPr>
          </a:p>
          <a:p>
            <a:pPr marL="0" lvl="0" indent="0" algn="l" rtl="0">
              <a:spcBef>
                <a:spcPts val="480"/>
              </a:spcBef>
              <a:spcAft>
                <a:spcPts val="0"/>
              </a:spcAft>
              <a:buNone/>
            </a:pPr>
            <a:r>
              <a:rPr lang="en-US" sz="1350" dirty="0">
                <a:latin typeface="Times New Roman"/>
                <a:ea typeface="Times New Roman"/>
                <a:cs typeface="Times New Roman"/>
                <a:sym typeface="Times New Roman"/>
              </a:rPr>
              <a:t>theoretic function having a deep relationship to prime numbers and the so-called </a:t>
            </a:r>
            <a:endParaRPr sz="1350" dirty="0">
              <a:latin typeface="Times New Roman"/>
              <a:ea typeface="Times New Roman"/>
              <a:cs typeface="Times New Roman"/>
              <a:sym typeface="Times New Roman"/>
            </a:endParaRPr>
          </a:p>
          <a:p>
            <a:pPr marL="0" lvl="0" indent="0" algn="l" rtl="0">
              <a:spcBef>
                <a:spcPts val="480"/>
              </a:spcBef>
              <a:spcAft>
                <a:spcPts val="0"/>
              </a:spcAft>
              <a:buNone/>
            </a:pPr>
            <a:r>
              <a:rPr lang="en-US" sz="1350" dirty="0">
                <a:latin typeface="Times New Roman"/>
                <a:ea typeface="Times New Roman"/>
                <a:cs typeface="Times New Roman"/>
                <a:sym typeface="Times New Roman"/>
              </a:rPr>
              <a:t>order of integers. The totient φ(</a:t>
            </a:r>
            <a:r>
              <a:rPr lang="en-US" sz="1350" i="1" dirty="0">
                <a:latin typeface="Times New Roman"/>
                <a:ea typeface="Times New Roman"/>
                <a:cs typeface="Times New Roman"/>
                <a:sym typeface="Times New Roman"/>
              </a:rPr>
              <a:t>n</a:t>
            </a:r>
            <a:r>
              <a:rPr lang="en-US" sz="1350" dirty="0">
                <a:latin typeface="Times New Roman"/>
                <a:ea typeface="Times New Roman"/>
                <a:cs typeface="Times New Roman"/>
                <a:sym typeface="Times New Roman"/>
              </a:rPr>
              <a:t>) of a positive integer </a:t>
            </a:r>
            <a:r>
              <a:rPr lang="en-US" sz="1350" i="1" dirty="0">
                <a:latin typeface="Times New Roman"/>
                <a:ea typeface="Times New Roman"/>
                <a:cs typeface="Times New Roman"/>
                <a:sym typeface="Times New Roman"/>
              </a:rPr>
              <a:t>n</a:t>
            </a:r>
            <a:r>
              <a:rPr lang="en-US" sz="1350" dirty="0">
                <a:latin typeface="Times New Roman"/>
                <a:ea typeface="Times New Roman"/>
                <a:cs typeface="Times New Roman"/>
                <a:sym typeface="Times New Roman"/>
              </a:rPr>
              <a:t> greater than 1 is defined</a:t>
            </a:r>
            <a:endParaRPr sz="1350" dirty="0">
              <a:latin typeface="Times New Roman"/>
              <a:ea typeface="Times New Roman"/>
              <a:cs typeface="Times New Roman"/>
              <a:sym typeface="Times New Roman"/>
            </a:endParaRPr>
          </a:p>
          <a:p>
            <a:pPr marL="0" lvl="0" indent="0" algn="l" rtl="0">
              <a:spcBef>
                <a:spcPts val="480"/>
              </a:spcBef>
              <a:spcAft>
                <a:spcPts val="0"/>
              </a:spcAft>
              <a:buNone/>
            </a:pPr>
            <a:r>
              <a:rPr lang="en-US" sz="1350" dirty="0">
                <a:latin typeface="Times New Roman"/>
                <a:ea typeface="Times New Roman"/>
                <a:cs typeface="Times New Roman"/>
                <a:sym typeface="Times New Roman"/>
              </a:rPr>
              <a:t> to be the number of positive integers less than </a:t>
            </a:r>
            <a:r>
              <a:rPr lang="en-US" sz="1350" i="1" dirty="0">
                <a:latin typeface="Times New Roman"/>
                <a:ea typeface="Times New Roman"/>
                <a:cs typeface="Times New Roman"/>
                <a:sym typeface="Times New Roman"/>
              </a:rPr>
              <a:t>n</a:t>
            </a:r>
            <a:r>
              <a:rPr lang="en-US" sz="1350" dirty="0">
                <a:latin typeface="Times New Roman"/>
                <a:ea typeface="Times New Roman"/>
                <a:cs typeface="Times New Roman"/>
                <a:sym typeface="Times New Roman"/>
              </a:rPr>
              <a:t> that are coprime to </a:t>
            </a:r>
            <a:r>
              <a:rPr lang="en-US" sz="1350" i="1" dirty="0">
                <a:latin typeface="Times New Roman"/>
                <a:ea typeface="Times New Roman"/>
                <a:cs typeface="Times New Roman"/>
                <a:sym typeface="Times New Roman"/>
              </a:rPr>
              <a:t>n</a:t>
            </a:r>
            <a:r>
              <a:rPr lang="en-US" sz="1350" dirty="0">
                <a:latin typeface="Times New Roman"/>
                <a:ea typeface="Times New Roman"/>
                <a:cs typeface="Times New Roman"/>
                <a:sym typeface="Times New Roman"/>
              </a:rPr>
              <a:t>. φ(</a:t>
            </a:r>
            <a:r>
              <a:rPr lang="en-US" sz="1350" i="1" dirty="0">
                <a:latin typeface="Times New Roman"/>
                <a:ea typeface="Times New Roman"/>
                <a:cs typeface="Times New Roman"/>
                <a:sym typeface="Times New Roman"/>
              </a:rPr>
              <a:t>1</a:t>
            </a:r>
            <a:r>
              <a:rPr lang="en-US" sz="1350" dirty="0">
                <a:latin typeface="Times New Roman"/>
                <a:ea typeface="Times New Roman"/>
                <a:cs typeface="Times New Roman"/>
                <a:sym typeface="Times New Roman"/>
              </a:rPr>
              <a:t>) is</a:t>
            </a:r>
            <a:endParaRPr sz="1350" dirty="0">
              <a:latin typeface="Times New Roman"/>
              <a:ea typeface="Times New Roman"/>
              <a:cs typeface="Times New Roman"/>
              <a:sym typeface="Times New Roman"/>
            </a:endParaRPr>
          </a:p>
          <a:p>
            <a:pPr marL="0" lvl="0" indent="0" algn="l" rtl="0">
              <a:spcBef>
                <a:spcPts val="480"/>
              </a:spcBef>
              <a:spcAft>
                <a:spcPts val="0"/>
              </a:spcAft>
              <a:buNone/>
            </a:pPr>
            <a:r>
              <a:rPr lang="en-US" sz="1350" dirty="0">
                <a:latin typeface="Times New Roman"/>
                <a:ea typeface="Times New Roman"/>
                <a:cs typeface="Times New Roman"/>
                <a:sym typeface="Times New Roman"/>
              </a:rPr>
              <a:t> defined to be 1. The following table shows the function values for the first </a:t>
            </a:r>
            <a:endParaRPr sz="1350" dirty="0">
              <a:latin typeface="Times New Roman"/>
              <a:ea typeface="Times New Roman"/>
              <a:cs typeface="Times New Roman"/>
              <a:sym typeface="Times New Roman"/>
            </a:endParaRPr>
          </a:p>
          <a:p>
            <a:pPr marL="0" lvl="0" indent="0" algn="l" rtl="0">
              <a:spcBef>
                <a:spcPts val="480"/>
              </a:spcBef>
              <a:spcAft>
                <a:spcPts val="0"/>
              </a:spcAft>
              <a:buNone/>
            </a:pPr>
            <a:r>
              <a:rPr lang="en-US" sz="1350" dirty="0">
                <a:latin typeface="Times New Roman"/>
                <a:ea typeface="Times New Roman"/>
                <a:cs typeface="Times New Roman"/>
                <a:sym typeface="Times New Roman"/>
              </a:rPr>
              <a:t>several natural numbers:</a:t>
            </a:r>
            <a:endParaRPr sz="1350" dirty="0">
              <a:latin typeface="Times New Roman"/>
              <a:ea typeface="Times New Roman"/>
              <a:cs typeface="Times New Roman"/>
              <a:sym typeface="Times New Roman"/>
            </a:endParaRPr>
          </a:p>
          <a:p>
            <a:pPr marL="0" lvl="0" indent="0" algn="l" rtl="0">
              <a:spcBef>
                <a:spcPts val="480"/>
              </a:spcBef>
              <a:spcAft>
                <a:spcPts val="0"/>
              </a:spcAft>
              <a:buNone/>
            </a:pPr>
            <a:endParaRPr sz="1350" dirty="0">
              <a:latin typeface="Times New Roman"/>
              <a:ea typeface="Times New Roman"/>
              <a:cs typeface="Times New Roman"/>
              <a:sym typeface="Times New Roman"/>
            </a:endParaRPr>
          </a:p>
        </p:txBody>
      </p:sp>
      <p:graphicFrame>
        <p:nvGraphicFramePr>
          <p:cNvPr id="253" name="Google Shape;253;p35"/>
          <p:cNvGraphicFramePr/>
          <p:nvPr/>
        </p:nvGraphicFramePr>
        <p:xfrm>
          <a:off x="6740025" y="2009175"/>
          <a:ext cx="1813225" cy="2839800"/>
        </p:xfrm>
        <a:graphic>
          <a:graphicData uri="http://schemas.openxmlformats.org/drawingml/2006/table">
            <a:tbl>
              <a:tblPr>
                <a:noFill/>
                <a:tableStyleId>{2C428EBC-A932-4AD5-B0EB-B3B6A23F5972}</a:tableStyleId>
              </a:tblPr>
              <a:tblGrid>
                <a:gridCol w="352400">
                  <a:extLst>
                    <a:ext uri="{9D8B030D-6E8A-4147-A177-3AD203B41FA5}">
                      <a16:colId xmlns:a16="http://schemas.microsoft.com/office/drawing/2014/main" val="20000"/>
                    </a:ext>
                  </a:extLst>
                </a:gridCol>
                <a:gridCol w="352400">
                  <a:extLst>
                    <a:ext uri="{9D8B030D-6E8A-4147-A177-3AD203B41FA5}">
                      <a16:colId xmlns:a16="http://schemas.microsoft.com/office/drawing/2014/main" val="20001"/>
                    </a:ext>
                  </a:extLst>
                </a:gridCol>
                <a:gridCol w="1108425">
                  <a:extLst>
                    <a:ext uri="{9D8B030D-6E8A-4147-A177-3AD203B41FA5}">
                      <a16:colId xmlns:a16="http://schemas.microsoft.com/office/drawing/2014/main" val="20002"/>
                    </a:ext>
                  </a:extLst>
                </a:gridCol>
              </a:tblGrid>
              <a:tr h="594050">
                <a:tc>
                  <a:txBody>
                    <a:bodyPr/>
                    <a:lstStyle/>
                    <a:p>
                      <a:pPr marL="0" lvl="0" indent="0" algn="ctr" rtl="0">
                        <a:lnSpc>
                          <a:spcPct val="115000"/>
                        </a:lnSpc>
                        <a:spcBef>
                          <a:spcPts val="800"/>
                        </a:spcBef>
                        <a:spcAft>
                          <a:spcPts val="1200"/>
                        </a:spcAft>
                        <a:buNone/>
                      </a:pPr>
                      <a:r>
                        <a:rPr lang="en-US" sz="1200" b="1">
                          <a:latin typeface="Times New Roman"/>
                          <a:ea typeface="Times New Roman"/>
                          <a:cs typeface="Times New Roman"/>
                          <a:sym typeface="Times New Roman"/>
                        </a:rPr>
                        <a:t>n </a:t>
                      </a:r>
                      <a:endParaRPr sz="1200" b="1">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solidFill>
                      <a:srgbClr val="EEEEEE"/>
                    </a:solidFill>
                  </a:tcPr>
                </a:tc>
                <a:tc>
                  <a:txBody>
                    <a:bodyPr/>
                    <a:lstStyle/>
                    <a:p>
                      <a:pPr marL="0" lvl="0" indent="0" algn="ctr" rtl="0">
                        <a:lnSpc>
                          <a:spcPct val="115000"/>
                        </a:lnSpc>
                        <a:spcBef>
                          <a:spcPts val="800"/>
                        </a:spcBef>
                        <a:spcAft>
                          <a:spcPts val="1200"/>
                        </a:spcAft>
                        <a:buNone/>
                      </a:pPr>
                      <a:r>
                        <a:rPr lang="en-US" sz="1200" b="1">
                          <a:latin typeface="Times New Roman"/>
                          <a:ea typeface="Times New Roman"/>
                          <a:cs typeface="Times New Roman"/>
                          <a:sym typeface="Times New Roman"/>
                        </a:rPr>
                        <a:t>φ(</a:t>
                      </a:r>
                      <a:r>
                        <a:rPr lang="en-US" sz="1200" b="1" i="1">
                          <a:latin typeface="Times New Roman"/>
                          <a:ea typeface="Times New Roman"/>
                          <a:cs typeface="Times New Roman"/>
                          <a:sym typeface="Times New Roman"/>
                        </a:rPr>
                        <a:t>n</a:t>
                      </a:r>
                      <a:r>
                        <a:rPr lang="en-US" sz="1200" b="1">
                          <a:latin typeface="Times New Roman"/>
                          <a:ea typeface="Times New Roman"/>
                          <a:cs typeface="Times New Roman"/>
                          <a:sym typeface="Times New Roman"/>
                        </a:rPr>
                        <a:t>) </a:t>
                      </a:r>
                      <a:endParaRPr sz="1200" b="1">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solidFill>
                      <a:srgbClr val="EEEEEE"/>
                    </a:solidFill>
                  </a:tcPr>
                </a:tc>
                <a:tc>
                  <a:txBody>
                    <a:bodyPr/>
                    <a:lstStyle/>
                    <a:p>
                      <a:pPr marL="0" lvl="0" indent="0" algn="ctr" rtl="0">
                        <a:lnSpc>
                          <a:spcPct val="115000"/>
                        </a:lnSpc>
                        <a:spcBef>
                          <a:spcPts val="800"/>
                        </a:spcBef>
                        <a:spcAft>
                          <a:spcPts val="1200"/>
                        </a:spcAft>
                        <a:buNone/>
                      </a:pPr>
                      <a:r>
                        <a:rPr lang="en-US" sz="1200" b="1">
                          <a:latin typeface="Times New Roman"/>
                          <a:ea typeface="Times New Roman"/>
                          <a:cs typeface="Times New Roman"/>
                          <a:sym typeface="Times New Roman"/>
                        </a:rPr>
                        <a:t>numbers coprime to n </a:t>
                      </a:r>
                      <a:endParaRPr sz="1200" b="1">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449150">
                <a:tc>
                  <a:txBody>
                    <a:bodyPr/>
                    <a:lstStyle/>
                    <a:p>
                      <a:pPr marL="0" lvl="0" indent="0" algn="ctr" rtl="0">
                        <a:lnSpc>
                          <a:spcPct val="115000"/>
                        </a:lnSpc>
                        <a:spcBef>
                          <a:spcPts val="800"/>
                        </a:spcBef>
                        <a:spcAft>
                          <a:spcPts val="120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extLst>
                  <a:ext uri="{0D108BD9-81ED-4DB2-BD59-A6C34878D82A}">
                    <a16:rowId xmlns:a16="http://schemas.microsoft.com/office/drawing/2014/main" val="10001"/>
                  </a:ext>
                </a:extLst>
              </a:tr>
              <a:tr h="449150">
                <a:tc>
                  <a:txBody>
                    <a:bodyPr/>
                    <a:lstStyle/>
                    <a:p>
                      <a:pPr marL="0" lvl="0" indent="0" algn="ctr" rtl="0">
                        <a:lnSpc>
                          <a:spcPct val="115000"/>
                        </a:lnSpc>
                        <a:spcBef>
                          <a:spcPts val="800"/>
                        </a:spcBef>
                        <a:spcAft>
                          <a:spcPts val="1200"/>
                        </a:spcAft>
                        <a:buNone/>
                      </a:pP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extLst>
                  <a:ext uri="{0D108BD9-81ED-4DB2-BD59-A6C34878D82A}">
                    <a16:rowId xmlns:a16="http://schemas.microsoft.com/office/drawing/2014/main" val="10002"/>
                  </a:ext>
                </a:extLst>
              </a:tr>
              <a:tr h="449150">
                <a:tc>
                  <a:txBody>
                    <a:bodyPr/>
                    <a:lstStyle/>
                    <a:p>
                      <a:pPr marL="0" lvl="0" indent="0" algn="ctr" rtl="0">
                        <a:lnSpc>
                          <a:spcPct val="115000"/>
                        </a:lnSpc>
                        <a:spcBef>
                          <a:spcPts val="800"/>
                        </a:spcBef>
                        <a:spcAft>
                          <a:spcPts val="1200"/>
                        </a:spcAft>
                        <a:buNone/>
                      </a:pPr>
                      <a:r>
                        <a:rPr lang="en-US"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1, 2</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extLst>
                  <a:ext uri="{0D108BD9-81ED-4DB2-BD59-A6C34878D82A}">
                    <a16:rowId xmlns:a16="http://schemas.microsoft.com/office/drawing/2014/main" val="10003"/>
                  </a:ext>
                </a:extLst>
              </a:tr>
              <a:tr h="449150">
                <a:tc>
                  <a:txBody>
                    <a:bodyPr/>
                    <a:lstStyle/>
                    <a:p>
                      <a:pPr marL="0" lvl="0" indent="0" algn="ctr" rtl="0">
                        <a:lnSpc>
                          <a:spcPct val="115000"/>
                        </a:lnSpc>
                        <a:spcBef>
                          <a:spcPts val="800"/>
                        </a:spcBef>
                        <a:spcAft>
                          <a:spcPts val="1200"/>
                        </a:spcAft>
                        <a:buNone/>
                      </a:pPr>
                      <a:r>
                        <a:rPr lang="en-US"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1,3</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extLst>
                  <a:ext uri="{0D108BD9-81ED-4DB2-BD59-A6C34878D82A}">
                    <a16:rowId xmlns:a16="http://schemas.microsoft.com/office/drawing/2014/main" val="10004"/>
                  </a:ext>
                </a:extLst>
              </a:tr>
              <a:tr h="449150">
                <a:tc>
                  <a:txBody>
                    <a:bodyPr/>
                    <a:lstStyle/>
                    <a:p>
                      <a:pPr marL="0" lvl="0" indent="0" algn="ctr" rtl="0">
                        <a:lnSpc>
                          <a:spcPct val="115000"/>
                        </a:lnSpc>
                        <a:spcBef>
                          <a:spcPts val="800"/>
                        </a:spcBef>
                        <a:spcAft>
                          <a:spcPts val="1200"/>
                        </a:spcAft>
                        <a:buNone/>
                      </a:pPr>
                      <a:r>
                        <a:rPr lang="en-US"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tc>
                  <a:txBody>
                    <a:bodyPr/>
                    <a:lstStyle/>
                    <a:p>
                      <a:pPr marL="0" lvl="0" indent="0" algn="l" rtl="0">
                        <a:lnSpc>
                          <a:spcPct val="115000"/>
                        </a:lnSpc>
                        <a:spcBef>
                          <a:spcPts val="800"/>
                        </a:spcBef>
                        <a:spcAft>
                          <a:spcPts val="1200"/>
                        </a:spcAft>
                        <a:buNone/>
                      </a:pPr>
                      <a:r>
                        <a:rPr lang="en-US" sz="1200">
                          <a:latin typeface="Times New Roman"/>
                          <a:ea typeface="Times New Roman"/>
                          <a:cs typeface="Times New Roman"/>
                          <a:sym typeface="Times New Roman"/>
                        </a:rPr>
                        <a:t>1,2,3,4</a:t>
                      </a:r>
                      <a:endParaRPr sz="1200">
                        <a:latin typeface="Times New Roman"/>
                        <a:ea typeface="Times New Roman"/>
                        <a:cs typeface="Times New Roman"/>
                        <a:sym typeface="Times New Roman"/>
                      </a:endParaRPr>
                    </a:p>
                  </a:txBody>
                  <a:tcPr marL="76200" marR="76200" marT="91425" marB="91425">
                    <a:lnL w="10575" cap="flat" cmpd="sng">
                      <a:solidFill>
                        <a:srgbClr val="808080"/>
                      </a:solidFill>
                      <a:prstDash val="solid"/>
                      <a:round/>
                      <a:headEnd type="none" w="sm" len="sm"/>
                      <a:tailEnd type="none" w="sm" len="sm"/>
                    </a:lnL>
                    <a:lnR w="10575" cap="flat" cmpd="sng">
                      <a:solidFill>
                        <a:srgbClr val="808080"/>
                      </a:solidFill>
                      <a:prstDash val="solid"/>
                      <a:round/>
                      <a:headEnd type="none" w="sm" len="sm"/>
                      <a:tailEnd type="none" w="sm" len="sm"/>
                    </a:lnR>
                    <a:lnT w="10575" cap="flat" cmpd="sng">
                      <a:solidFill>
                        <a:srgbClr val="808080"/>
                      </a:solidFill>
                      <a:prstDash val="solid"/>
                      <a:round/>
                      <a:headEnd type="none" w="sm" len="sm"/>
                      <a:tailEnd type="none" w="sm" len="sm"/>
                    </a:lnT>
                    <a:lnB w="10575" cap="flat" cmpd="sng">
                      <a:solidFill>
                        <a:srgbClr val="80808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6"/>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a:t>.</a:t>
            </a:r>
            <a:endParaRPr dirty="0"/>
          </a:p>
        </p:txBody>
      </p:sp>
      <p:sp>
        <p:nvSpPr>
          <p:cNvPr id="260" name="Google Shape;260;p36"/>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IN" dirty="0"/>
              <a:t>.</a:t>
            </a:r>
            <a:endParaRPr dirty="0"/>
          </a:p>
        </p:txBody>
      </p:sp>
      <p:graphicFrame>
        <p:nvGraphicFramePr>
          <p:cNvPr id="261" name="Google Shape;261;p36"/>
          <p:cNvGraphicFramePr/>
          <p:nvPr>
            <p:extLst>
              <p:ext uri="{D42A27DB-BD31-4B8C-83A1-F6EECF244321}">
                <p14:modId xmlns:p14="http://schemas.microsoft.com/office/powerpoint/2010/main" val="1487939951"/>
              </p:ext>
            </p:extLst>
          </p:nvPr>
        </p:nvGraphicFramePr>
        <p:xfrm>
          <a:off x="1047450" y="1752597"/>
          <a:ext cx="7324389" cy="4495800"/>
        </p:xfrm>
        <a:graphic>
          <a:graphicData uri="http://schemas.openxmlformats.org/drawingml/2006/table">
            <a:tbl>
              <a:tblPr>
                <a:noFill/>
                <a:tableStyleId>{19C87567-616A-4274-9C7F-A56FEEF1F13A}</a:tableStyleId>
              </a:tblPr>
              <a:tblGrid>
                <a:gridCol w="2441463">
                  <a:extLst>
                    <a:ext uri="{9D8B030D-6E8A-4147-A177-3AD203B41FA5}">
                      <a16:colId xmlns:a16="http://schemas.microsoft.com/office/drawing/2014/main" val="20000"/>
                    </a:ext>
                  </a:extLst>
                </a:gridCol>
                <a:gridCol w="2441463">
                  <a:extLst>
                    <a:ext uri="{9D8B030D-6E8A-4147-A177-3AD203B41FA5}">
                      <a16:colId xmlns:a16="http://schemas.microsoft.com/office/drawing/2014/main" val="20001"/>
                    </a:ext>
                  </a:extLst>
                </a:gridCol>
                <a:gridCol w="2441463">
                  <a:extLst>
                    <a:ext uri="{9D8B030D-6E8A-4147-A177-3AD203B41FA5}">
                      <a16:colId xmlns:a16="http://schemas.microsoft.com/office/drawing/2014/main" val="20002"/>
                    </a:ext>
                  </a:extLst>
                </a:gridCol>
              </a:tblGrid>
              <a:tr h="449580">
                <a:tc>
                  <a:txBody>
                    <a:bodyPr/>
                    <a:lstStyle/>
                    <a:p>
                      <a:pPr marL="0" lvl="0" indent="0" algn="l" rtl="0">
                        <a:spcBef>
                          <a:spcPts val="0"/>
                        </a:spcBef>
                        <a:spcAft>
                          <a:spcPts val="0"/>
                        </a:spcAft>
                        <a:buNone/>
                      </a:pPr>
                      <a:r>
                        <a:rPr lang="en-US" dirty="0"/>
                        <a:t>6</a:t>
                      </a:r>
                      <a:endParaRPr dirty="0"/>
                    </a:p>
                  </a:txBody>
                  <a:tcPr marL="91425" marR="91425" marT="91425" marB="91425"/>
                </a:tc>
                <a:tc>
                  <a:txBody>
                    <a:bodyPr/>
                    <a:lstStyle/>
                    <a:p>
                      <a:pPr marL="0" lvl="0" indent="0" algn="r" rtl="0">
                        <a:lnSpc>
                          <a:spcPct val="115000"/>
                        </a:lnSpc>
                        <a:spcBef>
                          <a:spcPts val="0"/>
                        </a:spcBef>
                        <a:spcAft>
                          <a:spcPts val="0"/>
                        </a:spcAft>
                        <a:buNone/>
                      </a:pPr>
                      <a:r>
                        <a:rPr lang="en-US" dirty="0"/>
                        <a:t>2</a:t>
                      </a:r>
                      <a:endParaRPr dirty="0"/>
                    </a:p>
                  </a:txBody>
                  <a:tcPr marL="91425" marR="91425" marT="91425" marB="91425"/>
                </a:tc>
                <a:tc>
                  <a:txBody>
                    <a:bodyPr/>
                    <a:lstStyle/>
                    <a:p>
                      <a:pPr marL="0" lvl="0" indent="0" algn="l" rtl="0">
                        <a:spcBef>
                          <a:spcPts val="0"/>
                        </a:spcBef>
                        <a:spcAft>
                          <a:spcPts val="0"/>
                        </a:spcAft>
                        <a:buNone/>
                      </a:pPr>
                      <a:r>
                        <a:rPr lang="en-US"/>
                        <a:t>1,5</a:t>
                      </a:r>
                      <a:endParaRPr/>
                    </a:p>
                  </a:txBody>
                  <a:tcPr marL="91425" marR="91425" marT="91425" marB="91425"/>
                </a:tc>
                <a:extLst>
                  <a:ext uri="{0D108BD9-81ED-4DB2-BD59-A6C34878D82A}">
                    <a16:rowId xmlns:a16="http://schemas.microsoft.com/office/drawing/2014/main" val="10000"/>
                  </a:ext>
                </a:extLst>
              </a:tr>
              <a:tr h="449580">
                <a:tc>
                  <a:txBody>
                    <a:bodyPr/>
                    <a:lstStyle/>
                    <a:p>
                      <a:pPr marL="0" lvl="0" indent="0" algn="l" rtl="0">
                        <a:spcBef>
                          <a:spcPts val="0"/>
                        </a:spcBef>
                        <a:spcAft>
                          <a:spcPts val="0"/>
                        </a:spcAft>
                        <a:buNone/>
                      </a:pPr>
                      <a:r>
                        <a:rPr lang="en-US"/>
                        <a:t>7</a:t>
                      </a:r>
                      <a:endParaRPr/>
                    </a:p>
                  </a:txBody>
                  <a:tcPr marL="91425" marR="91425" marT="91425" marB="91425"/>
                </a:tc>
                <a:tc>
                  <a:txBody>
                    <a:bodyPr/>
                    <a:lstStyle/>
                    <a:p>
                      <a:pPr marL="0" lvl="0" indent="0" algn="r" rtl="0">
                        <a:lnSpc>
                          <a:spcPct val="115000"/>
                        </a:lnSpc>
                        <a:spcBef>
                          <a:spcPts val="0"/>
                        </a:spcBef>
                        <a:spcAft>
                          <a:spcPts val="0"/>
                        </a:spcAft>
                        <a:buNone/>
                      </a:pPr>
                      <a:r>
                        <a:rPr lang="en-US"/>
                        <a:t>6</a:t>
                      </a:r>
                      <a:endParaRPr/>
                    </a:p>
                  </a:txBody>
                  <a:tcPr marL="91425" marR="91425" marT="91425" marB="91425"/>
                </a:tc>
                <a:tc>
                  <a:txBody>
                    <a:bodyPr/>
                    <a:lstStyle/>
                    <a:p>
                      <a:pPr marL="0" lvl="0" indent="0" algn="l" rtl="0">
                        <a:spcBef>
                          <a:spcPts val="0"/>
                        </a:spcBef>
                        <a:spcAft>
                          <a:spcPts val="0"/>
                        </a:spcAft>
                        <a:buNone/>
                      </a:pPr>
                      <a:r>
                        <a:rPr lang="en-US"/>
                        <a:t>1,2,3,4,5,6</a:t>
                      </a:r>
                      <a:endParaRPr/>
                    </a:p>
                  </a:txBody>
                  <a:tcPr marL="91425" marR="91425" marT="91425" marB="91425"/>
                </a:tc>
                <a:extLst>
                  <a:ext uri="{0D108BD9-81ED-4DB2-BD59-A6C34878D82A}">
                    <a16:rowId xmlns:a16="http://schemas.microsoft.com/office/drawing/2014/main" val="10001"/>
                  </a:ext>
                </a:extLst>
              </a:tr>
              <a:tr h="449580">
                <a:tc>
                  <a:txBody>
                    <a:bodyPr/>
                    <a:lstStyle/>
                    <a:p>
                      <a:pPr marL="0" lvl="0" indent="0" algn="l" rtl="0">
                        <a:spcBef>
                          <a:spcPts val="0"/>
                        </a:spcBef>
                        <a:spcAft>
                          <a:spcPts val="0"/>
                        </a:spcAft>
                        <a:buNone/>
                      </a:pPr>
                      <a:r>
                        <a:rPr lang="en-US"/>
                        <a:t>8</a:t>
                      </a:r>
                      <a:endParaRPr/>
                    </a:p>
                  </a:txBody>
                  <a:tcPr marL="91425" marR="91425" marT="91425" marB="91425"/>
                </a:tc>
                <a:tc>
                  <a:txBody>
                    <a:bodyPr/>
                    <a:lstStyle/>
                    <a:p>
                      <a:pPr marL="0" lvl="0" indent="0" algn="r" rtl="0">
                        <a:lnSpc>
                          <a:spcPct val="115000"/>
                        </a:lnSpc>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1,3,5,7</a:t>
                      </a:r>
                      <a:endParaRPr/>
                    </a:p>
                  </a:txBody>
                  <a:tcPr marL="91425" marR="91425" marT="91425" marB="91425"/>
                </a:tc>
                <a:extLst>
                  <a:ext uri="{0D108BD9-81ED-4DB2-BD59-A6C34878D82A}">
                    <a16:rowId xmlns:a16="http://schemas.microsoft.com/office/drawing/2014/main" val="10002"/>
                  </a:ext>
                </a:extLst>
              </a:tr>
              <a:tr h="449580">
                <a:tc>
                  <a:txBody>
                    <a:bodyPr/>
                    <a:lstStyle/>
                    <a:p>
                      <a:pPr marL="0" lvl="0" indent="0" algn="l" rtl="0">
                        <a:spcBef>
                          <a:spcPts val="0"/>
                        </a:spcBef>
                        <a:spcAft>
                          <a:spcPts val="0"/>
                        </a:spcAft>
                        <a:buNone/>
                      </a:pPr>
                      <a:r>
                        <a:rPr lang="en-US"/>
                        <a:t>9</a:t>
                      </a:r>
                      <a:endParaRPr/>
                    </a:p>
                  </a:txBody>
                  <a:tcPr marL="91425" marR="91425" marT="91425" marB="91425"/>
                </a:tc>
                <a:tc>
                  <a:txBody>
                    <a:bodyPr/>
                    <a:lstStyle/>
                    <a:p>
                      <a:pPr marL="0" lvl="0" indent="0" algn="r" rtl="0">
                        <a:lnSpc>
                          <a:spcPct val="115000"/>
                        </a:lnSpc>
                        <a:spcBef>
                          <a:spcPts val="0"/>
                        </a:spcBef>
                        <a:spcAft>
                          <a:spcPts val="0"/>
                        </a:spcAft>
                        <a:buNone/>
                      </a:pPr>
                      <a:r>
                        <a:rPr lang="en-US"/>
                        <a:t>6</a:t>
                      </a:r>
                      <a:endParaRPr/>
                    </a:p>
                  </a:txBody>
                  <a:tcPr marL="91425" marR="91425" marT="91425" marB="91425"/>
                </a:tc>
                <a:tc>
                  <a:txBody>
                    <a:bodyPr/>
                    <a:lstStyle/>
                    <a:p>
                      <a:pPr marL="0" lvl="0" indent="0" algn="l" rtl="0">
                        <a:spcBef>
                          <a:spcPts val="0"/>
                        </a:spcBef>
                        <a:spcAft>
                          <a:spcPts val="0"/>
                        </a:spcAft>
                        <a:buNone/>
                      </a:pPr>
                      <a:r>
                        <a:rPr lang="en-US"/>
                        <a:t>1,2,4,5,7,8</a:t>
                      </a:r>
                      <a:endParaRPr/>
                    </a:p>
                  </a:txBody>
                  <a:tcPr marL="91425" marR="91425" marT="91425" marB="91425"/>
                </a:tc>
                <a:extLst>
                  <a:ext uri="{0D108BD9-81ED-4DB2-BD59-A6C34878D82A}">
                    <a16:rowId xmlns:a16="http://schemas.microsoft.com/office/drawing/2014/main" val="10003"/>
                  </a:ext>
                </a:extLst>
              </a:tr>
              <a:tr h="449580">
                <a:tc>
                  <a:txBody>
                    <a:bodyPr/>
                    <a:lstStyle/>
                    <a:p>
                      <a:pPr marL="0" lvl="0" indent="0" algn="l" rtl="0">
                        <a:spcBef>
                          <a:spcPts val="0"/>
                        </a:spcBef>
                        <a:spcAft>
                          <a:spcPts val="0"/>
                        </a:spcAft>
                        <a:buNone/>
                      </a:pPr>
                      <a:r>
                        <a:rPr lang="en-US"/>
                        <a:t>10</a:t>
                      </a:r>
                      <a:endParaRPr/>
                    </a:p>
                  </a:txBody>
                  <a:tcPr marL="91425" marR="91425" marT="91425" marB="91425"/>
                </a:tc>
                <a:tc>
                  <a:txBody>
                    <a:bodyPr/>
                    <a:lstStyle/>
                    <a:p>
                      <a:pPr marL="0" lvl="0" indent="0" algn="r" rtl="0">
                        <a:lnSpc>
                          <a:spcPct val="115000"/>
                        </a:lnSpc>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1,3,7,9</a:t>
                      </a:r>
                      <a:endParaRPr/>
                    </a:p>
                  </a:txBody>
                  <a:tcPr marL="91425" marR="91425" marT="91425" marB="91425"/>
                </a:tc>
                <a:extLst>
                  <a:ext uri="{0D108BD9-81ED-4DB2-BD59-A6C34878D82A}">
                    <a16:rowId xmlns:a16="http://schemas.microsoft.com/office/drawing/2014/main" val="10004"/>
                  </a:ext>
                </a:extLst>
              </a:tr>
              <a:tr h="449580">
                <a:tc>
                  <a:txBody>
                    <a:bodyPr/>
                    <a:lstStyle/>
                    <a:p>
                      <a:pPr marL="0" lvl="0" indent="0" algn="l" rtl="0">
                        <a:spcBef>
                          <a:spcPts val="0"/>
                        </a:spcBef>
                        <a:spcAft>
                          <a:spcPts val="0"/>
                        </a:spcAft>
                        <a:buNone/>
                      </a:pPr>
                      <a:r>
                        <a:rPr lang="en-US"/>
                        <a:t>11</a:t>
                      </a:r>
                      <a:endParaRPr/>
                    </a:p>
                  </a:txBody>
                  <a:tcPr marL="91425" marR="91425" marT="91425" marB="91425"/>
                </a:tc>
                <a:tc>
                  <a:txBody>
                    <a:bodyPr/>
                    <a:lstStyle/>
                    <a:p>
                      <a:pPr marL="0" lvl="0" indent="0" algn="r" rtl="0">
                        <a:lnSpc>
                          <a:spcPct val="115000"/>
                        </a:lnSpc>
                        <a:spcBef>
                          <a:spcPts val="0"/>
                        </a:spcBef>
                        <a:spcAft>
                          <a:spcPts val="0"/>
                        </a:spcAft>
                        <a:buNone/>
                      </a:pPr>
                      <a:r>
                        <a:rPr lang="en-US"/>
                        <a:t>10</a:t>
                      </a:r>
                      <a:endParaRPr/>
                    </a:p>
                  </a:txBody>
                  <a:tcPr marL="91425" marR="91425" marT="91425" marB="91425"/>
                </a:tc>
                <a:tc>
                  <a:txBody>
                    <a:bodyPr/>
                    <a:lstStyle/>
                    <a:p>
                      <a:pPr marL="0" lvl="0" indent="0" algn="l" rtl="0">
                        <a:spcBef>
                          <a:spcPts val="0"/>
                        </a:spcBef>
                        <a:spcAft>
                          <a:spcPts val="0"/>
                        </a:spcAft>
                        <a:buNone/>
                      </a:pPr>
                      <a:r>
                        <a:rPr lang="en-US"/>
                        <a:t>1,2,3,4,5,6,7,8,9,10</a:t>
                      </a:r>
                      <a:endParaRPr/>
                    </a:p>
                  </a:txBody>
                  <a:tcPr marL="91425" marR="91425" marT="91425" marB="91425"/>
                </a:tc>
                <a:extLst>
                  <a:ext uri="{0D108BD9-81ED-4DB2-BD59-A6C34878D82A}">
                    <a16:rowId xmlns:a16="http://schemas.microsoft.com/office/drawing/2014/main" val="10005"/>
                  </a:ext>
                </a:extLst>
              </a:tr>
              <a:tr h="449580">
                <a:tc>
                  <a:txBody>
                    <a:bodyPr/>
                    <a:lstStyle/>
                    <a:p>
                      <a:pPr marL="0" lvl="0" indent="0" algn="l" rtl="0">
                        <a:spcBef>
                          <a:spcPts val="0"/>
                        </a:spcBef>
                        <a:spcAft>
                          <a:spcPts val="0"/>
                        </a:spcAft>
                        <a:buNone/>
                      </a:pPr>
                      <a:r>
                        <a:rPr lang="en-US"/>
                        <a:t>12</a:t>
                      </a:r>
                      <a:endParaRPr/>
                    </a:p>
                  </a:txBody>
                  <a:tcPr marL="91425" marR="91425" marT="91425" marB="91425"/>
                </a:tc>
                <a:tc>
                  <a:txBody>
                    <a:bodyPr/>
                    <a:lstStyle/>
                    <a:p>
                      <a:pPr marL="0" lvl="0" indent="0" algn="r" rtl="0">
                        <a:lnSpc>
                          <a:spcPct val="115000"/>
                        </a:lnSpc>
                        <a:spcBef>
                          <a:spcPts val="0"/>
                        </a:spcBef>
                        <a:spcAft>
                          <a:spcPts val="0"/>
                        </a:spcAft>
                        <a:buNone/>
                      </a:pPr>
                      <a:r>
                        <a:rPr lang="en-US"/>
                        <a:t>4</a:t>
                      </a:r>
                      <a:endParaRPr/>
                    </a:p>
                  </a:txBody>
                  <a:tcPr marL="91425" marR="91425" marT="91425" marB="91425"/>
                </a:tc>
                <a:tc>
                  <a:txBody>
                    <a:bodyPr/>
                    <a:lstStyle/>
                    <a:p>
                      <a:pPr marL="0" lvl="0" indent="0" algn="l" rtl="0">
                        <a:spcBef>
                          <a:spcPts val="0"/>
                        </a:spcBef>
                        <a:spcAft>
                          <a:spcPts val="0"/>
                        </a:spcAft>
                        <a:buNone/>
                      </a:pPr>
                      <a:r>
                        <a:rPr lang="en-US"/>
                        <a:t>1,5,7,11</a:t>
                      </a:r>
                      <a:endParaRPr/>
                    </a:p>
                  </a:txBody>
                  <a:tcPr marL="91425" marR="91425" marT="91425" marB="91425"/>
                </a:tc>
                <a:extLst>
                  <a:ext uri="{0D108BD9-81ED-4DB2-BD59-A6C34878D82A}">
                    <a16:rowId xmlns:a16="http://schemas.microsoft.com/office/drawing/2014/main" val="10006"/>
                  </a:ext>
                </a:extLst>
              </a:tr>
              <a:tr h="449580">
                <a:tc>
                  <a:txBody>
                    <a:bodyPr/>
                    <a:lstStyle/>
                    <a:p>
                      <a:pPr marL="0" lvl="0" indent="0" algn="l" rtl="0">
                        <a:spcBef>
                          <a:spcPts val="0"/>
                        </a:spcBef>
                        <a:spcAft>
                          <a:spcPts val="0"/>
                        </a:spcAft>
                        <a:buNone/>
                      </a:pPr>
                      <a:r>
                        <a:rPr lang="en-US"/>
                        <a:t>13</a:t>
                      </a:r>
                      <a:endParaRPr/>
                    </a:p>
                  </a:txBody>
                  <a:tcPr marL="91425" marR="91425" marT="91425" marB="91425"/>
                </a:tc>
                <a:tc>
                  <a:txBody>
                    <a:bodyPr/>
                    <a:lstStyle/>
                    <a:p>
                      <a:pPr marL="0" lvl="0" indent="0" algn="r" rtl="0">
                        <a:lnSpc>
                          <a:spcPct val="115000"/>
                        </a:lnSpc>
                        <a:spcBef>
                          <a:spcPts val="0"/>
                        </a:spcBef>
                        <a:spcAft>
                          <a:spcPts val="0"/>
                        </a:spcAft>
                        <a:buNone/>
                      </a:pPr>
                      <a:r>
                        <a:rPr lang="en-US"/>
                        <a:t>12</a:t>
                      </a:r>
                      <a:endParaRPr/>
                    </a:p>
                  </a:txBody>
                  <a:tcPr marL="91425" marR="91425" marT="91425" marB="91425"/>
                </a:tc>
                <a:tc>
                  <a:txBody>
                    <a:bodyPr/>
                    <a:lstStyle/>
                    <a:p>
                      <a:pPr marL="0" lvl="0" indent="0" algn="l" rtl="0">
                        <a:spcBef>
                          <a:spcPts val="0"/>
                        </a:spcBef>
                        <a:spcAft>
                          <a:spcPts val="0"/>
                        </a:spcAft>
                        <a:buNone/>
                      </a:pPr>
                      <a:r>
                        <a:rPr lang="en-US"/>
                        <a:t>1,2,3,4,5,6,7,8,9,10,11,12</a:t>
                      </a:r>
                      <a:endParaRPr/>
                    </a:p>
                  </a:txBody>
                  <a:tcPr marL="91425" marR="91425" marT="91425" marB="91425"/>
                </a:tc>
                <a:extLst>
                  <a:ext uri="{0D108BD9-81ED-4DB2-BD59-A6C34878D82A}">
                    <a16:rowId xmlns:a16="http://schemas.microsoft.com/office/drawing/2014/main" val="10007"/>
                  </a:ext>
                </a:extLst>
              </a:tr>
              <a:tr h="449580">
                <a:tc>
                  <a:txBody>
                    <a:bodyPr/>
                    <a:lstStyle/>
                    <a:p>
                      <a:pPr marL="0" lvl="0" indent="0" algn="l" rtl="0">
                        <a:spcBef>
                          <a:spcPts val="0"/>
                        </a:spcBef>
                        <a:spcAft>
                          <a:spcPts val="0"/>
                        </a:spcAft>
                        <a:buNone/>
                      </a:pPr>
                      <a:r>
                        <a:rPr lang="en-US"/>
                        <a:t>14</a:t>
                      </a:r>
                      <a:endParaRPr/>
                    </a:p>
                  </a:txBody>
                  <a:tcPr marL="91425" marR="91425" marT="91425" marB="91425"/>
                </a:tc>
                <a:tc>
                  <a:txBody>
                    <a:bodyPr/>
                    <a:lstStyle/>
                    <a:p>
                      <a:pPr marL="0" lvl="0" indent="0" algn="r" rtl="0">
                        <a:lnSpc>
                          <a:spcPct val="115000"/>
                        </a:lnSpc>
                        <a:spcBef>
                          <a:spcPts val="0"/>
                        </a:spcBef>
                        <a:spcAft>
                          <a:spcPts val="0"/>
                        </a:spcAft>
                        <a:buNone/>
                      </a:pPr>
                      <a:r>
                        <a:rPr lang="en-US"/>
                        <a:t>6</a:t>
                      </a:r>
                      <a:endParaRPr/>
                    </a:p>
                  </a:txBody>
                  <a:tcPr marL="91425" marR="91425" marT="91425" marB="91425"/>
                </a:tc>
                <a:tc>
                  <a:txBody>
                    <a:bodyPr/>
                    <a:lstStyle/>
                    <a:p>
                      <a:pPr marL="0" lvl="0" indent="0" algn="l" rtl="0">
                        <a:spcBef>
                          <a:spcPts val="0"/>
                        </a:spcBef>
                        <a:spcAft>
                          <a:spcPts val="0"/>
                        </a:spcAft>
                        <a:buNone/>
                      </a:pPr>
                      <a:r>
                        <a:rPr lang="en-US"/>
                        <a:t>1,3,5,9,11,13</a:t>
                      </a:r>
                      <a:endParaRPr/>
                    </a:p>
                  </a:txBody>
                  <a:tcPr marL="91425" marR="91425" marT="91425" marB="91425"/>
                </a:tc>
                <a:extLst>
                  <a:ext uri="{0D108BD9-81ED-4DB2-BD59-A6C34878D82A}">
                    <a16:rowId xmlns:a16="http://schemas.microsoft.com/office/drawing/2014/main" val="10008"/>
                  </a:ext>
                </a:extLst>
              </a:tr>
              <a:tr h="449580">
                <a:tc>
                  <a:txBody>
                    <a:bodyPr/>
                    <a:lstStyle/>
                    <a:p>
                      <a:pPr marL="0" lvl="0" indent="0" algn="l" rtl="0">
                        <a:spcBef>
                          <a:spcPts val="0"/>
                        </a:spcBef>
                        <a:spcAft>
                          <a:spcPts val="0"/>
                        </a:spcAft>
                        <a:buNone/>
                      </a:pPr>
                      <a:r>
                        <a:rPr lang="en-US" dirty="0"/>
                        <a:t>15</a:t>
                      </a:r>
                      <a:endParaRPr dirty="0"/>
                    </a:p>
                  </a:txBody>
                  <a:tcPr marL="91425" marR="91425" marT="91425" marB="91425"/>
                </a:tc>
                <a:tc>
                  <a:txBody>
                    <a:bodyPr/>
                    <a:lstStyle/>
                    <a:p>
                      <a:pPr marL="0" lvl="0" indent="0" algn="r" rtl="0">
                        <a:lnSpc>
                          <a:spcPct val="115000"/>
                        </a:lnSpc>
                        <a:spcBef>
                          <a:spcPts val="0"/>
                        </a:spcBef>
                        <a:spcAft>
                          <a:spcPts val="0"/>
                        </a:spcAft>
                        <a:buNone/>
                      </a:pPr>
                      <a:r>
                        <a:rPr lang="en-US"/>
                        <a:t>8</a:t>
                      </a:r>
                      <a:endParaRPr/>
                    </a:p>
                  </a:txBody>
                  <a:tcPr marL="91425" marR="91425" marT="91425" marB="91425"/>
                </a:tc>
                <a:tc>
                  <a:txBody>
                    <a:bodyPr/>
                    <a:lstStyle/>
                    <a:p>
                      <a:pPr marL="0" lvl="0" indent="0" algn="l" rtl="0">
                        <a:spcBef>
                          <a:spcPts val="0"/>
                        </a:spcBef>
                        <a:spcAft>
                          <a:spcPts val="0"/>
                        </a:spcAft>
                        <a:buNone/>
                      </a:pPr>
                      <a:r>
                        <a:rPr lang="en-US" dirty="0"/>
                        <a:t>1,2,4,7,8,11,13,14</a:t>
                      </a:r>
                      <a:endParaRPr dirty="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highlight>
                  <a:srgbClr val="FFFFFF"/>
                </a:highlight>
                <a:latin typeface="Times New Roman"/>
                <a:ea typeface="Times New Roman"/>
                <a:cs typeface="Times New Roman"/>
                <a:sym typeface="Times New Roman"/>
              </a:rPr>
              <a:t>Euler's Totient Function and Euler's Theorem</a:t>
            </a:r>
            <a:br>
              <a:rPr lang="en-US" sz="2400" b="1" dirty="0">
                <a:highlight>
                  <a:srgbClr val="FFFFFF"/>
                </a:highlight>
                <a:latin typeface="Times New Roman"/>
                <a:ea typeface="Times New Roman"/>
                <a:cs typeface="Times New Roman"/>
                <a:sym typeface="Times New Roman"/>
              </a:rPr>
            </a:br>
            <a:endParaRPr dirty="0"/>
          </a:p>
        </p:txBody>
      </p:sp>
      <p:sp>
        <p:nvSpPr>
          <p:cNvPr id="268" name="Google Shape;268;p37"/>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8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Can you find some relationships between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and φ(</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One thing you may have noticed is that: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b="1">
                <a:highlight>
                  <a:srgbClr val="FFFFFF"/>
                </a:highlight>
                <a:latin typeface="Times New Roman"/>
                <a:ea typeface="Times New Roman"/>
                <a:cs typeface="Times New Roman"/>
                <a:sym typeface="Times New Roman"/>
              </a:rPr>
              <a:t>when </a:t>
            </a:r>
            <a:r>
              <a:rPr lang="en-US" sz="1350" b="1" i="1">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 is a prime number</a:t>
            </a:r>
            <a:r>
              <a:rPr lang="en-US" sz="1350">
                <a:highlight>
                  <a:srgbClr val="FFFFFF"/>
                </a:highlight>
                <a:latin typeface="Times New Roman"/>
                <a:ea typeface="Times New Roman"/>
                <a:cs typeface="Times New Roman"/>
                <a:sym typeface="Times New Roman"/>
              </a:rPr>
              <a:t> (e.g. 2, 3, 5, 7, 11, 13), </a:t>
            </a:r>
            <a:r>
              <a:rPr lang="en-US" sz="1350" b="1">
                <a:highlight>
                  <a:srgbClr val="FFFFFF"/>
                </a:highlight>
                <a:latin typeface="Times New Roman"/>
                <a:ea typeface="Times New Roman"/>
                <a:cs typeface="Times New Roman"/>
                <a:sym typeface="Times New Roman"/>
              </a:rPr>
              <a:t>φ(</a:t>
            </a:r>
            <a:r>
              <a:rPr lang="en-US" sz="1350" b="1" i="1">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 = </a:t>
            </a:r>
            <a:r>
              <a:rPr lang="en-US" sz="1350" b="1" i="1">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-1</a:t>
            </a:r>
            <a:r>
              <a:rPr lang="en-US" sz="1350">
                <a:highlight>
                  <a:srgbClr val="FFFFFF"/>
                </a:highlight>
                <a:latin typeface="Times New Roman"/>
                <a:ea typeface="Times New Roman"/>
                <a:cs typeface="Times New Roman"/>
                <a:sym typeface="Times New Roman"/>
              </a:rPr>
              <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But how about the composite numbers? You may also have noticed that, for example, 15 = 3*5 and φ(</a:t>
            </a:r>
            <a:r>
              <a:rPr lang="en-US" sz="1350" i="1">
                <a:highlight>
                  <a:srgbClr val="FFFFFF"/>
                </a:highlight>
                <a:latin typeface="Times New Roman"/>
                <a:ea typeface="Times New Roman"/>
                <a:cs typeface="Times New Roman"/>
                <a:sym typeface="Times New Roman"/>
              </a:rPr>
              <a:t>15</a:t>
            </a:r>
            <a:r>
              <a:rPr lang="en-US" sz="1350">
                <a:highlight>
                  <a:srgbClr val="FFFFFF"/>
                </a:highlight>
                <a:latin typeface="Times New Roman"/>
                <a:ea typeface="Times New Roman"/>
                <a:cs typeface="Times New Roman"/>
                <a:sym typeface="Times New Roman"/>
              </a:rPr>
              <a:t>) = φ(</a:t>
            </a:r>
            <a:r>
              <a:rPr lang="en-US" sz="1350" i="1">
                <a:highlight>
                  <a:srgbClr val="FFFFFF"/>
                </a:highlight>
                <a:latin typeface="Times New Roman"/>
                <a:ea typeface="Times New Roman"/>
                <a:cs typeface="Times New Roman"/>
                <a:sym typeface="Times New Roman"/>
              </a:rPr>
              <a:t>3</a:t>
            </a:r>
            <a:r>
              <a:rPr lang="en-US" sz="1350">
                <a:highlight>
                  <a:srgbClr val="FFFFFF"/>
                </a:highlight>
                <a:latin typeface="Times New Roman"/>
                <a:ea typeface="Times New Roman"/>
                <a:cs typeface="Times New Roman"/>
                <a:sym typeface="Times New Roman"/>
              </a:rPr>
              <a:t>)*φ(</a:t>
            </a:r>
            <a:r>
              <a:rPr lang="en-US" sz="1350" i="1">
                <a:highlight>
                  <a:srgbClr val="FFFFFF"/>
                </a:highlight>
                <a:latin typeface="Times New Roman"/>
                <a:ea typeface="Times New Roman"/>
                <a:cs typeface="Times New Roman"/>
                <a:sym typeface="Times New Roman"/>
              </a:rPr>
              <a:t>5</a:t>
            </a:r>
            <a:r>
              <a:rPr lang="en-US" sz="1350">
                <a:highlight>
                  <a:srgbClr val="FFFFFF"/>
                </a:highlight>
                <a:latin typeface="Times New Roman"/>
                <a:ea typeface="Times New Roman"/>
                <a:cs typeface="Times New Roman"/>
                <a:sym typeface="Times New Roman"/>
              </a:rPr>
              <a:t>) = 2*4 = 8. This is also true for 14,12,10 and 6. However, it does not hold for 4, 8, 9. For example, 9 = 3*3 , but φ(</a:t>
            </a:r>
            <a:r>
              <a:rPr lang="en-US" sz="1350" i="1">
                <a:highlight>
                  <a:srgbClr val="FFFFFF"/>
                </a:highlight>
                <a:latin typeface="Times New Roman"/>
                <a:ea typeface="Times New Roman"/>
                <a:cs typeface="Times New Roman"/>
                <a:sym typeface="Times New Roman"/>
              </a:rPr>
              <a:t>9</a:t>
            </a:r>
            <a:r>
              <a:rPr lang="en-US" sz="1350">
                <a:highlight>
                  <a:srgbClr val="FFFFFF"/>
                </a:highlight>
                <a:latin typeface="Times New Roman"/>
                <a:ea typeface="Times New Roman"/>
                <a:cs typeface="Times New Roman"/>
                <a:sym typeface="Times New Roman"/>
              </a:rPr>
              <a:t>) = 6 ≠ φ(3)*φ(</a:t>
            </a:r>
            <a:r>
              <a:rPr lang="en-US" sz="1350" i="1">
                <a:highlight>
                  <a:srgbClr val="FFFFFF"/>
                </a:highlight>
                <a:latin typeface="Times New Roman"/>
                <a:ea typeface="Times New Roman"/>
                <a:cs typeface="Times New Roman"/>
                <a:sym typeface="Times New Roman"/>
              </a:rPr>
              <a:t>3</a:t>
            </a:r>
            <a:r>
              <a:rPr lang="en-US" sz="1350">
                <a:highlight>
                  <a:srgbClr val="FFFFFF"/>
                </a:highlight>
                <a:latin typeface="Times New Roman"/>
                <a:ea typeface="Times New Roman"/>
                <a:cs typeface="Times New Roman"/>
                <a:sym typeface="Times New Roman"/>
              </a:rPr>
              <a:t>) = 2*2 =4. In fact, this multiplicative relationship is conditional:</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b="1">
                <a:highlight>
                  <a:srgbClr val="FFFFFF"/>
                </a:highlight>
                <a:latin typeface="Times New Roman"/>
                <a:ea typeface="Times New Roman"/>
                <a:cs typeface="Times New Roman"/>
                <a:sym typeface="Times New Roman"/>
              </a:rPr>
              <a:t>when </a:t>
            </a:r>
            <a:r>
              <a:rPr lang="en-US" sz="1350" b="1" i="1">
                <a:highlight>
                  <a:srgbClr val="FFFFFF"/>
                </a:highlight>
                <a:latin typeface="Times New Roman"/>
                <a:ea typeface="Times New Roman"/>
                <a:cs typeface="Times New Roman"/>
                <a:sym typeface="Times New Roman"/>
              </a:rPr>
              <a:t>m</a:t>
            </a:r>
            <a:r>
              <a:rPr lang="en-US" sz="1350" b="1">
                <a:highlight>
                  <a:srgbClr val="FFFFFF"/>
                </a:highlight>
                <a:latin typeface="Times New Roman"/>
                <a:ea typeface="Times New Roman"/>
                <a:cs typeface="Times New Roman"/>
                <a:sym typeface="Times New Roman"/>
              </a:rPr>
              <a:t> and </a:t>
            </a:r>
            <a:r>
              <a:rPr lang="en-US" sz="1350" b="1" i="1">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 are coprime, φ(</a:t>
            </a:r>
            <a:r>
              <a:rPr lang="en-US" sz="1350" b="1" i="1">
                <a:highlight>
                  <a:srgbClr val="FFFFFF"/>
                </a:highlight>
                <a:latin typeface="Times New Roman"/>
                <a:ea typeface="Times New Roman"/>
                <a:cs typeface="Times New Roman"/>
                <a:sym typeface="Times New Roman"/>
              </a:rPr>
              <a:t>m*n</a:t>
            </a:r>
            <a:r>
              <a:rPr lang="en-US" sz="1350" b="1">
                <a:highlight>
                  <a:srgbClr val="FFFFFF"/>
                </a:highlight>
                <a:latin typeface="Times New Roman"/>
                <a:ea typeface="Times New Roman"/>
                <a:cs typeface="Times New Roman"/>
                <a:sym typeface="Times New Roman"/>
              </a:rPr>
              <a:t>) = φ(</a:t>
            </a:r>
            <a:r>
              <a:rPr lang="en-US" sz="1350" b="1" i="1">
                <a:highlight>
                  <a:srgbClr val="FFFFFF"/>
                </a:highlight>
                <a:latin typeface="Times New Roman"/>
                <a:ea typeface="Times New Roman"/>
                <a:cs typeface="Times New Roman"/>
                <a:sym typeface="Times New Roman"/>
              </a:rPr>
              <a:t>m</a:t>
            </a:r>
            <a:r>
              <a:rPr lang="en-US" sz="1350" b="1">
                <a:highlight>
                  <a:srgbClr val="FFFFFF"/>
                </a:highlight>
                <a:latin typeface="Times New Roman"/>
                <a:ea typeface="Times New Roman"/>
                <a:cs typeface="Times New Roman"/>
                <a:sym typeface="Times New Roman"/>
              </a:rPr>
              <a:t>)*φ(</a:t>
            </a:r>
            <a:r>
              <a:rPr lang="en-US" sz="1350" b="1" i="1">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a:t>
            </a:r>
            <a:r>
              <a:rPr lang="en-US" sz="1350">
                <a:highlight>
                  <a:srgbClr val="FFFFFF"/>
                </a:highlight>
                <a:latin typeface="Times New Roman"/>
                <a:ea typeface="Times New Roman"/>
                <a:cs typeface="Times New Roman"/>
                <a:sym typeface="Times New Roman"/>
              </a:rPr>
              <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The general formula to compute φ(n) is the following:</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I</a:t>
            </a:r>
            <a:r>
              <a:rPr lang="en-US" sz="1350" b="1">
                <a:highlight>
                  <a:srgbClr val="FFFFFF"/>
                </a:highlight>
                <a:latin typeface="Times New Roman"/>
                <a:ea typeface="Times New Roman"/>
                <a:cs typeface="Times New Roman"/>
                <a:sym typeface="Times New Roman"/>
              </a:rPr>
              <a:t>f the prime factorisation of n is given by n =p</a:t>
            </a:r>
            <a:r>
              <a:rPr lang="en-US" sz="1350" b="1" baseline="-25000">
                <a:highlight>
                  <a:srgbClr val="FFFFFF"/>
                </a:highlight>
                <a:latin typeface="Times New Roman"/>
                <a:ea typeface="Times New Roman"/>
                <a:cs typeface="Times New Roman"/>
                <a:sym typeface="Times New Roman"/>
              </a:rPr>
              <a:t>1</a:t>
            </a:r>
            <a:r>
              <a:rPr lang="en-US" sz="1350" b="1" baseline="30000">
                <a:highlight>
                  <a:srgbClr val="FFFFFF"/>
                </a:highlight>
                <a:latin typeface="Times New Roman"/>
                <a:ea typeface="Times New Roman"/>
                <a:cs typeface="Times New Roman"/>
                <a:sym typeface="Times New Roman"/>
              </a:rPr>
              <a:t>e</a:t>
            </a:r>
            <a:r>
              <a:rPr lang="en-US" sz="1350" b="1" baseline="-25000">
                <a:highlight>
                  <a:srgbClr val="FFFFFF"/>
                </a:highlight>
                <a:latin typeface="Times New Roman"/>
                <a:ea typeface="Times New Roman"/>
                <a:cs typeface="Times New Roman"/>
                <a:sym typeface="Times New Roman"/>
              </a:rPr>
              <a:t>1</a:t>
            </a:r>
            <a:r>
              <a:rPr lang="en-US" sz="1350" b="1">
                <a:highlight>
                  <a:srgbClr val="FFFFFF"/>
                </a:highlight>
                <a:latin typeface="Times New Roman"/>
                <a:ea typeface="Times New Roman"/>
                <a:cs typeface="Times New Roman"/>
                <a:sym typeface="Times New Roman"/>
              </a:rPr>
              <a:t>*...*p</a:t>
            </a:r>
            <a:r>
              <a:rPr lang="en-US" sz="1350" b="1" baseline="-25000">
                <a:highlight>
                  <a:srgbClr val="FFFFFF"/>
                </a:highlight>
                <a:latin typeface="Times New Roman"/>
                <a:ea typeface="Times New Roman"/>
                <a:cs typeface="Times New Roman"/>
                <a:sym typeface="Times New Roman"/>
              </a:rPr>
              <a:t>n</a:t>
            </a:r>
            <a:r>
              <a:rPr lang="en-US" sz="1350" b="1" baseline="30000">
                <a:highlight>
                  <a:srgbClr val="FFFFFF"/>
                </a:highlight>
                <a:latin typeface="Times New Roman"/>
                <a:ea typeface="Times New Roman"/>
                <a:cs typeface="Times New Roman"/>
                <a:sym typeface="Times New Roman"/>
              </a:rPr>
              <a:t>e</a:t>
            </a:r>
            <a:r>
              <a:rPr lang="en-US" sz="1350" b="1" baseline="-25000">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 then φ(n) = n *(1 - 1/p</a:t>
            </a:r>
            <a:r>
              <a:rPr lang="en-US" sz="1350" b="1" baseline="-25000">
                <a:highlight>
                  <a:srgbClr val="FFFFFF"/>
                </a:highlight>
                <a:latin typeface="Times New Roman"/>
                <a:ea typeface="Times New Roman"/>
                <a:cs typeface="Times New Roman"/>
                <a:sym typeface="Times New Roman"/>
              </a:rPr>
              <a:t>1</a:t>
            </a:r>
            <a:r>
              <a:rPr lang="en-US" sz="1350" b="1">
                <a:highlight>
                  <a:srgbClr val="FFFFFF"/>
                </a:highlight>
                <a:latin typeface="Times New Roman"/>
                <a:ea typeface="Times New Roman"/>
                <a:cs typeface="Times New Roman"/>
                <a:sym typeface="Times New Roman"/>
              </a:rPr>
              <a:t>)* ... (1 - 1/p</a:t>
            </a:r>
            <a:r>
              <a:rPr lang="en-US" sz="1350" b="1" baseline="-25000">
                <a:highlight>
                  <a:srgbClr val="FFFFFF"/>
                </a:highlight>
                <a:latin typeface="Times New Roman"/>
                <a:ea typeface="Times New Roman"/>
                <a:cs typeface="Times New Roman"/>
                <a:sym typeface="Times New Roman"/>
              </a:rPr>
              <a:t>n</a:t>
            </a:r>
            <a:r>
              <a:rPr lang="en-US" sz="1350" b="1">
                <a:highlight>
                  <a:srgbClr val="FFFFFF"/>
                </a:highlight>
                <a:latin typeface="Times New Roman"/>
                <a:ea typeface="Times New Roman"/>
                <a:cs typeface="Times New Roman"/>
                <a:sym typeface="Times New Roman"/>
              </a:rPr>
              <a:t>)</a:t>
            </a:r>
            <a:r>
              <a:rPr lang="en-US" sz="1350">
                <a:highlight>
                  <a:srgbClr val="FFFFFF"/>
                </a:highlight>
                <a:latin typeface="Times New Roman"/>
                <a:ea typeface="Times New Roman"/>
                <a:cs typeface="Times New Roman"/>
                <a:sym typeface="Times New Roman"/>
              </a:rPr>
              <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For example:</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1200"/>
              </a:spcBef>
              <a:spcAft>
                <a:spcPts val="0"/>
              </a:spcAft>
              <a:buSzPts val="1100"/>
              <a:buChar char="●"/>
            </a:pPr>
            <a:r>
              <a:rPr lang="en-US" sz="1350">
                <a:highlight>
                  <a:srgbClr val="FFFFFF"/>
                </a:highlight>
                <a:latin typeface="Times New Roman"/>
                <a:ea typeface="Times New Roman"/>
                <a:cs typeface="Times New Roman"/>
                <a:sym typeface="Times New Roman"/>
              </a:rPr>
              <a:t>9 = 3</a:t>
            </a:r>
            <a:r>
              <a:rPr lang="en-US" sz="1350" baseline="30000">
                <a:highlight>
                  <a:srgbClr val="FFFFFF"/>
                </a:highlight>
                <a:latin typeface="Times New Roman"/>
                <a:ea typeface="Times New Roman"/>
                <a:cs typeface="Times New Roman"/>
                <a:sym typeface="Times New Roman"/>
              </a:rPr>
              <a:t>2</a:t>
            </a:r>
            <a:r>
              <a:rPr lang="en-US" sz="1350">
                <a:highlight>
                  <a:srgbClr val="FFFFFF"/>
                </a:highlight>
                <a:latin typeface="Times New Roman"/>
                <a:ea typeface="Times New Roman"/>
                <a:cs typeface="Times New Roman"/>
                <a:sym typeface="Times New Roman"/>
              </a:rPr>
              <a:t>, φ(</a:t>
            </a:r>
            <a:r>
              <a:rPr lang="en-US" sz="1350" i="1">
                <a:highlight>
                  <a:srgbClr val="FFFFFF"/>
                </a:highlight>
                <a:latin typeface="Times New Roman"/>
                <a:ea typeface="Times New Roman"/>
                <a:cs typeface="Times New Roman"/>
                <a:sym typeface="Times New Roman"/>
              </a:rPr>
              <a:t>9</a:t>
            </a:r>
            <a:r>
              <a:rPr lang="en-US" sz="1350">
                <a:highlight>
                  <a:srgbClr val="FFFFFF"/>
                </a:highlight>
                <a:latin typeface="Times New Roman"/>
                <a:ea typeface="Times New Roman"/>
                <a:cs typeface="Times New Roman"/>
                <a:sym typeface="Times New Roman"/>
              </a:rPr>
              <a:t>) = 9* (1-1/3) = 6</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Char char="●"/>
            </a:pPr>
            <a:r>
              <a:rPr lang="en-US" sz="1350">
                <a:highlight>
                  <a:srgbClr val="FFFFFF"/>
                </a:highlight>
                <a:latin typeface="Times New Roman"/>
                <a:ea typeface="Times New Roman"/>
                <a:cs typeface="Times New Roman"/>
                <a:sym typeface="Times New Roman"/>
              </a:rPr>
              <a:t>4 =2</a:t>
            </a:r>
            <a:r>
              <a:rPr lang="en-US" sz="1350" baseline="30000">
                <a:highlight>
                  <a:srgbClr val="FFFFFF"/>
                </a:highlight>
                <a:latin typeface="Times New Roman"/>
                <a:ea typeface="Times New Roman"/>
                <a:cs typeface="Times New Roman"/>
                <a:sym typeface="Times New Roman"/>
              </a:rPr>
              <a:t>2</a:t>
            </a:r>
            <a:r>
              <a:rPr lang="en-US" sz="1350">
                <a:highlight>
                  <a:srgbClr val="FFFFFF"/>
                </a:highlight>
                <a:latin typeface="Times New Roman"/>
                <a:ea typeface="Times New Roman"/>
                <a:cs typeface="Times New Roman"/>
                <a:sym typeface="Times New Roman"/>
              </a:rPr>
              <a:t>, φ(</a:t>
            </a:r>
            <a:r>
              <a:rPr lang="en-US" sz="1350" i="1">
                <a:highlight>
                  <a:srgbClr val="FFFFFF"/>
                </a:highlight>
                <a:latin typeface="Times New Roman"/>
                <a:ea typeface="Times New Roman"/>
                <a:cs typeface="Times New Roman"/>
                <a:sym typeface="Times New Roman"/>
              </a:rPr>
              <a:t>4</a:t>
            </a:r>
            <a:r>
              <a:rPr lang="en-US" sz="1350">
                <a:highlight>
                  <a:srgbClr val="FFFFFF"/>
                </a:highlight>
                <a:latin typeface="Times New Roman"/>
                <a:ea typeface="Times New Roman"/>
                <a:cs typeface="Times New Roman"/>
                <a:sym typeface="Times New Roman"/>
              </a:rPr>
              <a:t>) = 4* (1-1/2) = 2</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Char char="●"/>
            </a:pPr>
            <a:r>
              <a:rPr lang="en-US" sz="1350">
                <a:highlight>
                  <a:srgbClr val="FFFFFF"/>
                </a:highlight>
                <a:latin typeface="Times New Roman"/>
                <a:ea typeface="Times New Roman"/>
                <a:cs typeface="Times New Roman"/>
                <a:sym typeface="Times New Roman"/>
              </a:rPr>
              <a:t>15 = 3*5, φ(</a:t>
            </a:r>
            <a:r>
              <a:rPr lang="en-US" sz="1350" i="1">
                <a:highlight>
                  <a:srgbClr val="FFFFFF"/>
                </a:highlight>
                <a:latin typeface="Times New Roman"/>
                <a:ea typeface="Times New Roman"/>
                <a:cs typeface="Times New Roman"/>
                <a:sym typeface="Times New Roman"/>
              </a:rPr>
              <a:t>15</a:t>
            </a:r>
            <a:r>
              <a:rPr lang="en-US" sz="1350">
                <a:highlight>
                  <a:srgbClr val="FFFFFF"/>
                </a:highlight>
                <a:latin typeface="Times New Roman"/>
                <a:ea typeface="Times New Roman"/>
                <a:cs typeface="Times New Roman"/>
                <a:sym typeface="Times New Roman"/>
              </a:rPr>
              <a:t>) = 15* (1-1/3)*(1-1/5) = 15*(2/3)*(4/5) =8</a:t>
            </a:r>
            <a:endParaRPr sz="1350">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highlight>
                  <a:srgbClr val="FFFFFF"/>
                </a:highlight>
                <a:latin typeface="Times New Roman"/>
                <a:ea typeface="Times New Roman"/>
                <a:cs typeface="Times New Roman"/>
                <a:sym typeface="Times New Roman"/>
              </a:rPr>
              <a:t>Euler's Totient Function and Euler's Theorem</a:t>
            </a:r>
            <a:br>
              <a:rPr lang="en-US" sz="2400" b="1" dirty="0">
                <a:highlight>
                  <a:srgbClr val="FFFFFF"/>
                </a:highlight>
                <a:latin typeface="Times New Roman"/>
                <a:ea typeface="Times New Roman"/>
                <a:cs typeface="Times New Roman"/>
                <a:sym typeface="Times New Roman"/>
              </a:rPr>
            </a:br>
            <a:endParaRPr dirty="0"/>
          </a:p>
        </p:txBody>
      </p:sp>
      <p:sp>
        <p:nvSpPr>
          <p:cNvPr id="275" name="Google Shape;275;p38"/>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8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Euler’s theorem generalises Fermat’s theorem to the case where the modulus is not prime. It says that: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if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is a positive integer and a, n are coprime, then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 ≡ 1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where φ(n) is the Euler's totient function.</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Let's see some examples:</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1200"/>
              </a:spcBef>
              <a:spcAft>
                <a:spcPts val="0"/>
              </a:spcAft>
              <a:buSzPts val="1100"/>
              <a:buChar char="●"/>
            </a:pPr>
            <a:r>
              <a:rPr lang="en-US" sz="1350">
                <a:highlight>
                  <a:srgbClr val="FFFFFF"/>
                </a:highlight>
                <a:latin typeface="Times New Roman"/>
                <a:ea typeface="Times New Roman"/>
                <a:cs typeface="Times New Roman"/>
                <a:sym typeface="Times New Roman"/>
              </a:rPr>
              <a:t>165 = 15*11, φ(165) = φ(15)*φ(11) = 80. 8</a:t>
            </a:r>
            <a:r>
              <a:rPr lang="en-US" sz="1350" baseline="30000">
                <a:highlight>
                  <a:srgbClr val="FFFFFF"/>
                </a:highlight>
                <a:latin typeface="Times New Roman"/>
                <a:ea typeface="Times New Roman"/>
                <a:cs typeface="Times New Roman"/>
                <a:sym typeface="Times New Roman"/>
              </a:rPr>
              <a:t>80</a:t>
            </a:r>
            <a:r>
              <a:rPr lang="en-US" sz="1350">
                <a:highlight>
                  <a:srgbClr val="FFFFFF"/>
                </a:highlight>
                <a:latin typeface="Times New Roman"/>
                <a:ea typeface="Times New Roman"/>
                <a:cs typeface="Times New Roman"/>
                <a:sym typeface="Times New Roman"/>
              </a:rPr>
              <a:t> ≡ 1 mod 165</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Char char="●"/>
            </a:pPr>
            <a:r>
              <a:rPr lang="en-US" sz="1350">
                <a:highlight>
                  <a:srgbClr val="FFFFFF"/>
                </a:highlight>
                <a:latin typeface="Times New Roman"/>
                <a:ea typeface="Times New Roman"/>
                <a:cs typeface="Times New Roman"/>
                <a:sym typeface="Times New Roman"/>
              </a:rPr>
              <a:t>1716 = 11*12*13, φ(1716) = φ(11)*φ(12)*φ(13) = 480. 7</a:t>
            </a:r>
            <a:r>
              <a:rPr lang="en-US" sz="1350" baseline="30000">
                <a:highlight>
                  <a:srgbClr val="FFFFFF"/>
                </a:highlight>
                <a:latin typeface="Times New Roman"/>
                <a:ea typeface="Times New Roman"/>
                <a:cs typeface="Times New Roman"/>
                <a:sym typeface="Times New Roman"/>
              </a:rPr>
              <a:t>480</a:t>
            </a:r>
            <a:r>
              <a:rPr lang="en-US" sz="1350">
                <a:highlight>
                  <a:srgbClr val="FFFFFF"/>
                </a:highlight>
                <a:latin typeface="Times New Roman"/>
                <a:ea typeface="Times New Roman"/>
                <a:cs typeface="Times New Roman"/>
                <a:sym typeface="Times New Roman"/>
              </a:rPr>
              <a:t> ≡ 1 mod 1716</a:t>
            </a:r>
            <a:endParaRPr sz="1350">
              <a:highlight>
                <a:srgbClr val="FFFFFF"/>
              </a:highlight>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Char char="●"/>
            </a:pPr>
            <a:r>
              <a:rPr lang="en-US" sz="1350">
                <a:highlight>
                  <a:srgbClr val="FFFFFF"/>
                </a:highlight>
                <a:latin typeface="Times New Roman"/>
                <a:ea typeface="Times New Roman"/>
                <a:cs typeface="Times New Roman"/>
                <a:sym typeface="Times New Roman"/>
              </a:rPr>
              <a:t>φ(13) = 12, 9</a:t>
            </a:r>
            <a:r>
              <a:rPr lang="en-US" sz="1350" baseline="30000">
                <a:highlight>
                  <a:srgbClr val="FFFFFF"/>
                </a:highlight>
                <a:latin typeface="Times New Roman"/>
                <a:ea typeface="Times New Roman"/>
                <a:cs typeface="Times New Roman"/>
                <a:sym typeface="Times New Roman"/>
              </a:rPr>
              <a:t>12</a:t>
            </a:r>
            <a:r>
              <a:rPr lang="en-US" sz="1350">
                <a:highlight>
                  <a:srgbClr val="FFFFFF"/>
                </a:highlight>
                <a:latin typeface="Times New Roman"/>
                <a:ea typeface="Times New Roman"/>
                <a:cs typeface="Times New Roman"/>
                <a:sym typeface="Times New Roman"/>
              </a:rPr>
              <a:t> ≡ 1 mod 13</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We can see that Fermat's little theorem is a special case of Euler's Theorem: for any prime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φ(n) =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-1 and any number a 0&lt; a &lt;n is coprime to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From Euler's Theorem, we can easily get several useful corollaries. First: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if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is a positive integer and </a:t>
            </a:r>
            <a:r>
              <a:rPr lang="en-US" sz="1350" i="1">
                <a:highlight>
                  <a:srgbClr val="FFFFFF"/>
                </a:highlight>
                <a:latin typeface="Times New Roman"/>
                <a:ea typeface="Times New Roman"/>
                <a:cs typeface="Times New Roman"/>
                <a:sym typeface="Times New Roman"/>
              </a:rPr>
              <a:t>a, n</a:t>
            </a:r>
            <a:r>
              <a:rPr lang="en-US" sz="1350">
                <a:highlight>
                  <a:srgbClr val="FFFFFF"/>
                </a:highlight>
                <a:latin typeface="Times New Roman"/>
                <a:ea typeface="Times New Roman"/>
                <a:cs typeface="Times New Roman"/>
                <a:sym typeface="Times New Roman"/>
              </a:rPr>
              <a:t> are coprime, then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φ(n)+1</a:t>
            </a:r>
            <a:r>
              <a:rPr lang="en-US" sz="1350">
                <a:highlight>
                  <a:srgbClr val="FFFFFF"/>
                </a:highlight>
                <a:latin typeface="Times New Roman"/>
                <a:ea typeface="Times New Roman"/>
                <a:cs typeface="Times New Roman"/>
                <a:sym typeface="Times New Roman"/>
              </a:rPr>
              <a:t> ≡ a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This is because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φ(n)+1</a:t>
            </a:r>
            <a:r>
              <a:rPr lang="en-US" sz="1350">
                <a:highlight>
                  <a:srgbClr val="FFFFFF"/>
                </a:highlight>
                <a:latin typeface="Times New Roman"/>
                <a:ea typeface="Times New Roman"/>
                <a:cs typeface="Times New Roman"/>
                <a:sym typeface="Times New Roman"/>
              </a:rPr>
              <a:t> =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*a,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 ≡ 1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and </a:t>
            </a:r>
            <a:r>
              <a:rPr lang="en-US" sz="1350" i="1">
                <a:highlight>
                  <a:srgbClr val="FFFFFF"/>
                </a:highlight>
                <a:latin typeface="Times New Roman"/>
                <a:ea typeface="Times New Roman"/>
                <a:cs typeface="Times New Roman"/>
                <a:sym typeface="Times New Roman"/>
              </a:rPr>
              <a:t>a ≡ a </a:t>
            </a:r>
            <a:r>
              <a:rPr lang="en-US" sz="1350">
                <a:highlight>
                  <a:srgbClr val="FFFFFF"/>
                </a:highlight>
                <a:latin typeface="Times New Roman"/>
                <a:ea typeface="Times New Roman"/>
                <a:cs typeface="Times New Roman"/>
                <a:sym typeface="Times New Roman"/>
              </a:rPr>
              <a:t>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so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φ(n)+1</a:t>
            </a:r>
            <a:r>
              <a:rPr lang="en-US" sz="1350">
                <a:highlight>
                  <a:srgbClr val="FFFFFF"/>
                </a:highlight>
                <a:latin typeface="Times New Roman"/>
                <a:ea typeface="Times New Roman"/>
                <a:cs typeface="Times New Roman"/>
                <a:sym typeface="Times New Roman"/>
              </a:rPr>
              <a:t> ≡ </a:t>
            </a:r>
            <a:r>
              <a:rPr lang="en-US" sz="1350" i="1">
                <a:highlight>
                  <a:srgbClr val="FFFFFF"/>
                </a:highlight>
                <a:latin typeface="Times New Roman"/>
                <a:ea typeface="Times New Roman"/>
                <a:cs typeface="Times New Roman"/>
                <a:sym typeface="Times New Roman"/>
              </a:rPr>
              <a:t>a</a:t>
            </a:r>
            <a:r>
              <a:rPr lang="en-US" sz="1350">
                <a:highlight>
                  <a:srgbClr val="FFFFFF"/>
                </a:highlight>
                <a:latin typeface="Times New Roman"/>
                <a:ea typeface="Times New Roman"/>
                <a:cs typeface="Times New Roman"/>
                <a:sym typeface="Times New Roman"/>
              </a:rPr>
              <a:t>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From here, we can go even further:</a:t>
            </a:r>
            <a:endParaRPr sz="135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if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is a positive integer and </a:t>
            </a:r>
            <a:r>
              <a:rPr lang="en-US" sz="1350" i="1">
                <a:highlight>
                  <a:srgbClr val="FFFFFF"/>
                </a:highlight>
                <a:latin typeface="Times New Roman"/>
                <a:ea typeface="Times New Roman"/>
                <a:cs typeface="Times New Roman"/>
                <a:sym typeface="Times New Roman"/>
              </a:rPr>
              <a:t>a, n</a:t>
            </a:r>
            <a:r>
              <a:rPr lang="en-US" sz="1350">
                <a:highlight>
                  <a:srgbClr val="FFFFFF"/>
                </a:highlight>
                <a:latin typeface="Times New Roman"/>
                <a:ea typeface="Times New Roman"/>
                <a:cs typeface="Times New Roman"/>
                <a:sym typeface="Times New Roman"/>
              </a:rPr>
              <a:t> are coprime, b ≡ 1 mod φ(n), then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b</a:t>
            </a:r>
            <a:r>
              <a:rPr lang="en-US" sz="1350">
                <a:highlight>
                  <a:srgbClr val="FFFFFF"/>
                </a:highlight>
                <a:latin typeface="Times New Roman"/>
                <a:ea typeface="Times New Roman"/>
                <a:cs typeface="Times New Roman"/>
                <a:sym typeface="Times New Roman"/>
              </a:rPr>
              <a:t> ≡ </a:t>
            </a:r>
            <a:r>
              <a:rPr lang="en-US" sz="1350" i="1">
                <a:highlight>
                  <a:srgbClr val="FFFFFF"/>
                </a:highlight>
                <a:latin typeface="Times New Roman"/>
                <a:ea typeface="Times New Roman"/>
                <a:cs typeface="Times New Roman"/>
                <a:sym typeface="Times New Roman"/>
              </a:rPr>
              <a:t>a</a:t>
            </a:r>
            <a:r>
              <a:rPr lang="en-US" sz="1350">
                <a:highlight>
                  <a:srgbClr val="FFFFFF"/>
                </a:highlight>
                <a:latin typeface="Times New Roman"/>
                <a:ea typeface="Times New Roman"/>
                <a:cs typeface="Times New Roman"/>
                <a:sym typeface="Times New Roman"/>
              </a:rPr>
              <a:t>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a:t>
            </a:r>
            <a:endParaRPr sz="1350">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9"/>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highlight>
                  <a:srgbClr val="FFFFFF"/>
                </a:highlight>
                <a:latin typeface="Times New Roman"/>
                <a:ea typeface="Times New Roman"/>
                <a:cs typeface="Times New Roman"/>
                <a:sym typeface="Times New Roman"/>
              </a:rPr>
              <a:t>Euler's Totient Function and Euler's Theorem</a:t>
            </a:r>
            <a:br>
              <a:rPr lang="en-US" sz="2400" b="1" dirty="0">
                <a:highlight>
                  <a:srgbClr val="FFFFFF"/>
                </a:highlight>
                <a:latin typeface="Times New Roman"/>
                <a:ea typeface="Times New Roman"/>
                <a:cs typeface="Times New Roman"/>
                <a:sym typeface="Times New Roman"/>
              </a:rPr>
            </a:br>
            <a:endParaRPr dirty="0"/>
          </a:p>
        </p:txBody>
      </p:sp>
      <p:sp>
        <p:nvSpPr>
          <p:cNvPr id="282" name="Google Shape;282;p39"/>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800"/>
              </a:spcBef>
              <a:spcAft>
                <a:spcPts val="0"/>
              </a:spcAft>
              <a:buClr>
                <a:schemeClr val="dk1"/>
              </a:buClr>
              <a:buSzPts val="1100"/>
              <a:buFont typeface="Arial"/>
              <a:buNone/>
            </a:pPr>
            <a:r>
              <a:rPr lang="en-US" sz="1350">
                <a:highlight>
                  <a:srgbClr val="FFFFFF"/>
                </a:highlight>
                <a:latin typeface="Times New Roman"/>
                <a:ea typeface="Times New Roman"/>
                <a:cs typeface="Times New Roman"/>
                <a:sym typeface="Times New Roman"/>
              </a:rPr>
              <a:t>If b ≡ 1 mod φ(n), then it can be written as </a:t>
            </a:r>
            <a:r>
              <a:rPr lang="en-US" sz="1350" i="1">
                <a:highlight>
                  <a:srgbClr val="FFFFFF"/>
                </a:highlight>
                <a:latin typeface="Times New Roman"/>
                <a:ea typeface="Times New Roman"/>
                <a:cs typeface="Times New Roman"/>
                <a:sym typeface="Times New Roman"/>
              </a:rPr>
              <a:t>b = k*φ(n)</a:t>
            </a:r>
            <a:r>
              <a:rPr lang="en-US" sz="1350">
                <a:highlight>
                  <a:srgbClr val="FFFFFF"/>
                </a:highlight>
                <a:latin typeface="Times New Roman"/>
                <a:ea typeface="Times New Roman"/>
                <a:cs typeface="Times New Roman"/>
                <a:sym typeface="Times New Roman"/>
              </a:rPr>
              <a:t>+1 for some </a:t>
            </a:r>
            <a:r>
              <a:rPr lang="en-US" sz="1350" i="1">
                <a:highlight>
                  <a:srgbClr val="FFFFFF"/>
                </a:highlight>
                <a:latin typeface="Times New Roman"/>
                <a:ea typeface="Times New Roman"/>
                <a:cs typeface="Times New Roman"/>
                <a:sym typeface="Times New Roman"/>
              </a:rPr>
              <a:t>k</a:t>
            </a:r>
            <a:r>
              <a:rPr lang="en-US" sz="1350">
                <a:highlight>
                  <a:srgbClr val="FFFFFF"/>
                </a:highlight>
                <a:latin typeface="Times New Roman"/>
                <a:ea typeface="Times New Roman"/>
                <a:cs typeface="Times New Roman"/>
                <a:sym typeface="Times New Roman"/>
              </a:rPr>
              <a:t>. Then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b</a:t>
            </a:r>
            <a:r>
              <a:rPr lang="en-US" sz="1350">
                <a:highlight>
                  <a:srgbClr val="FFFFFF"/>
                </a:highlight>
                <a:latin typeface="Times New Roman"/>
                <a:ea typeface="Times New Roman"/>
                <a:cs typeface="Times New Roman"/>
                <a:sym typeface="Times New Roman"/>
              </a:rPr>
              <a:t> = a</a:t>
            </a:r>
            <a:r>
              <a:rPr lang="en-US" sz="1350" baseline="30000">
                <a:highlight>
                  <a:srgbClr val="FFFFFF"/>
                </a:highlight>
                <a:latin typeface="Times New Roman"/>
                <a:ea typeface="Times New Roman"/>
                <a:cs typeface="Times New Roman"/>
                <a:sym typeface="Times New Roman"/>
              </a:rPr>
              <a:t>k*φ(n)+1</a:t>
            </a:r>
            <a:r>
              <a:rPr lang="en-US" sz="1350">
                <a:highlight>
                  <a:srgbClr val="FFFFFF"/>
                </a:highlight>
                <a:latin typeface="Times New Roman"/>
                <a:ea typeface="Times New Roman"/>
                <a:cs typeface="Times New Roman"/>
                <a:sym typeface="Times New Roman"/>
              </a:rPr>
              <a:t> = (a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a:t>
            </a:r>
            <a:r>
              <a:rPr lang="en-US" sz="1350" baseline="30000">
                <a:highlight>
                  <a:srgbClr val="FFFFFF"/>
                </a:highlight>
                <a:latin typeface="Times New Roman"/>
                <a:ea typeface="Times New Roman"/>
                <a:cs typeface="Times New Roman"/>
                <a:sym typeface="Times New Roman"/>
              </a:rPr>
              <a:t>k</a:t>
            </a:r>
            <a:r>
              <a:rPr lang="en-US" sz="1350">
                <a:highlight>
                  <a:srgbClr val="FFFFFF"/>
                </a:highlight>
                <a:latin typeface="Times New Roman"/>
                <a:ea typeface="Times New Roman"/>
                <a:cs typeface="Times New Roman"/>
                <a:sym typeface="Times New Roman"/>
              </a:rPr>
              <a:t>*a. Since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 ≡ 1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a:t>
            </a:r>
            <a:r>
              <a:rPr lang="en-US" sz="1350" i="1">
                <a:highlight>
                  <a:srgbClr val="FFFFFF"/>
                </a:highlight>
                <a:latin typeface="Times New Roman"/>
                <a:ea typeface="Times New Roman"/>
                <a:cs typeface="Times New Roman"/>
                <a:sym typeface="Times New Roman"/>
              </a:rPr>
              <a:t>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a:t>
            </a:r>
            <a:r>
              <a:rPr lang="en-US" sz="1350" baseline="30000">
                <a:highlight>
                  <a:srgbClr val="FFFFFF"/>
                </a:highlight>
                <a:latin typeface="Times New Roman"/>
                <a:ea typeface="Times New Roman"/>
                <a:cs typeface="Times New Roman"/>
                <a:sym typeface="Times New Roman"/>
              </a:rPr>
              <a:t>k</a:t>
            </a:r>
            <a:r>
              <a:rPr lang="en-US" sz="1350">
                <a:highlight>
                  <a:srgbClr val="FFFFFF"/>
                </a:highlight>
                <a:latin typeface="Times New Roman"/>
                <a:ea typeface="Times New Roman"/>
                <a:cs typeface="Times New Roman"/>
                <a:sym typeface="Times New Roman"/>
              </a:rPr>
              <a:t> ≡ 1</a:t>
            </a:r>
            <a:r>
              <a:rPr lang="en-US" sz="1350" baseline="30000">
                <a:highlight>
                  <a:srgbClr val="FFFFFF"/>
                </a:highlight>
                <a:latin typeface="Times New Roman"/>
                <a:ea typeface="Times New Roman"/>
                <a:cs typeface="Times New Roman"/>
                <a:sym typeface="Times New Roman"/>
              </a:rPr>
              <a:t>k</a:t>
            </a:r>
            <a:r>
              <a:rPr lang="en-US" sz="1350">
                <a:highlight>
                  <a:srgbClr val="FFFFFF"/>
                </a:highlight>
                <a:latin typeface="Times New Roman"/>
                <a:ea typeface="Times New Roman"/>
                <a:cs typeface="Times New Roman"/>
                <a:sym typeface="Times New Roman"/>
              </a:rPr>
              <a:t> ≡ 1 mod </a:t>
            </a:r>
            <a:r>
              <a:rPr lang="en-US" sz="1350" i="1">
                <a:highlight>
                  <a:srgbClr val="FFFFFF"/>
                </a:highlight>
                <a:latin typeface="Times New Roman"/>
                <a:ea typeface="Times New Roman"/>
                <a:cs typeface="Times New Roman"/>
                <a:sym typeface="Times New Roman"/>
              </a:rPr>
              <a:t>n</a:t>
            </a:r>
            <a:r>
              <a:rPr lang="en-US" sz="1350">
                <a:highlight>
                  <a:srgbClr val="FFFFFF"/>
                </a:highlight>
                <a:latin typeface="Times New Roman"/>
                <a:ea typeface="Times New Roman"/>
                <a:cs typeface="Times New Roman"/>
                <a:sym typeface="Times New Roman"/>
              </a:rPr>
              <a:t>. Then (a</a:t>
            </a:r>
            <a:r>
              <a:rPr lang="en-US" sz="1350" baseline="30000">
                <a:highlight>
                  <a:srgbClr val="FFFFFF"/>
                </a:highlight>
                <a:latin typeface="Times New Roman"/>
                <a:ea typeface="Times New Roman"/>
                <a:cs typeface="Times New Roman"/>
                <a:sym typeface="Times New Roman"/>
              </a:rPr>
              <a:t>φ(n)</a:t>
            </a:r>
            <a:r>
              <a:rPr lang="en-US" sz="1350">
                <a:highlight>
                  <a:srgbClr val="FFFFFF"/>
                </a:highlight>
                <a:latin typeface="Times New Roman"/>
                <a:ea typeface="Times New Roman"/>
                <a:cs typeface="Times New Roman"/>
                <a:sym typeface="Times New Roman"/>
              </a:rPr>
              <a:t>)</a:t>
            </a:r>
            <a:r>
              <a:rPr lang="en-US" sz="1350" baseline="30000">
                <a:highlight>
                  <a:srgbClr val="FFFFFF"/>
                </a:highlight>
                <a:latin typeface="Times New Roman"/>
                <a:ea typeface="Times New Roman"/>
                <a:cs typeface="Times New Roman"/>
                <a:sym typeface="Times New Roman"/>
              </a:rPr>
              <a:t>k</a:t>
            </a:r>
            <a:r>
              <a:rPr lang="en-US" sz="1350">
                <a:highlight>
                  <a:srgbClr val="FFFFFF"/>
                </a:highlight>
                <a:latin typeface="Times New Roman"/>
                <a:ea typeface="Times New Roman"/>
                <a:cs typeface="Times New Roman"/>
                <a:sym typeface="Times New Roman"/>
              </a:rPr>
              <a:t>*a ≡ </a:t>
            </a:r>
            <a:r>
              <a:rPr lang="en-US" sz="1350" i="1">
                <a:highlight>
                  <a:srgbClr val="FFFFFF"/>
                </a:highlight>
                <a:latin typeface="Times New Roman"/>
                <a:ea typeface="Times New Roman"/>
                <a:cs typeface="Times New Roman"/>
                <a:sym typeface="Times New Roman"/>
              </a:rPr>
              <a:t>a</a:t>
            </a:r>
            <a:r>
              <a:rPr lang="en-US" sz="1350">
                <a:highlight>
                  <a:srgbClr val="FFFFFF"/>
                </a:highlight>
                <a:latin typeface="Times New Roman"/>
                <a:ea typeface="Times New Roman"/>
                <a:cs typeface="Times New Roman"/>
                <a:sym typeface="Times New Roman"/>
              </a:rPr>
              <a:t> mod </a:t>
            </a:r>
            <a:r>
              <a:rPr lang="en-US" sz="1350" i="1">
                <a:highlight>
                  <a:srgbClr val="FFFFFF"/>
                </a:highlight>
                <a:latin typeface="Times New Roman"/>
                <a:ea typeface="Times New Roman"/>
                <a:cs typeface="Times New Roman"/>
                <a:sym typeface="Times New Roman"/>
              </a:rPr>
              <a:t>n. </a:t>
            </a:r>
            <a:r>
              <a:rPr lang="en-US" sz="1350">
                <a:highlight>
                  <a:srgbClr val="FFFFFF"/>
                </a:highlight>
                <a:latin typeface="Times New Roman"/>
                <a:ea typeface="Times New Roman"/>
                <a:cs typeface="Times New Roman"/>
                <a:sym typeface="Times New Roman"/>
              </a:rPr>
              <a:t>This is why RSA works.</a:t>
            </a:r>
            <a:endParaRPr sz="1350">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b="0" dirty="0">
                <a:solidFill>
                  <a:schemeClr val="tx1"/>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highlight>
                  <a:srgbClr val="FFFFFF"/>
                </a:highlight>
                <a:latin typeface="Georgia"/>
                <a:ea typeface="Georgia"/>
                <a:cs typeface="Georgia"/>
                <a:sym typeface="Georgia"/>
              </a:rPr>
              <a:t>Fermat’s theorem</a:t>
            </a:r>
            <a:endParaRPr dirty="0"/>
          </a:p>
        </p:txBody>
      </p:sp>
      <p:sp>
        <p:nvSpPr>
          <p:cNvPr id="124" name="Google Shape;124;p17"/>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500" b="1" dirty="0">
                <a:highlight>
                  <a:srgbClr val="FFFFFF"/>
                </a:highlight>
                <a:latin typeface="Georgia"/>
                <a:ea typeface="Georgia"/>
                <a:cs typeface="Georgia"/>
                <a:sym typeface="Georgia"/>
              </a:rPr>
              <a:t>Fermat’s theorem</a:t>
            </a:r>
            <a:r>
              <a:rPr lang="en-US" sz="1500" dirty="0">
                <a:highlight>
                  <a:srgbClr val="FFFFFF"/>
                </a:highlight>
                <a:latin typeface="Georgia"/>
                <a:ea typeface="Georgia"/>
                <a:cs typeface="Georgia"/>
                <a:sym typeface="Georgia"/>
              </a:rPr>
              <a:t>, also known as </a:t>
            </a:r>
            <a:r>
              <a:rPr lang="en-US" sz="1500" b="1" dirty="0">
                <a:highlight>
                  <a:srgbClr val="FFFFFF"/>
                </a:highlight>
                <a:latin typeface="Georgia"/>
                <a:ea typeface="Georgia"/>
                <a:cs typeface="Georgia"/>
                <a:sym typeface="Georgia"/>
              </a:rPr>
              <a:t>Fermat’s little theorem</a:t>
            </a:r>
            <a:r>
              <a:rPr lang="en-US" sz="1500" dirty="0">
                <a:highlight>
                  <a:srgbClr val="FFFFFF"/>
                </a:highlight>
                <a:latin typeface="Georgia"/>
                <a:ea typeface="Georgia"/>
                <a:cs typeface="Georgia"/>
                <a:sym typeface="Georgia"/>
              </a:rPr>
              <a:t> and </a:t>
            </a:r>
            <a:r>
              <a:rPr lang="en-US" sz="1500" b="1" dirty="0">
                <a:highlight>
                  <a:srgbClr val="FFFFFF"/>
                </a:highlight>
                <a:latin typeface="Georgia"/>
                <a:ea typeface="Georgia"/>
                <a:cs typeface="Georgia"/>
                <a:sym typeface="Georgia"/>
              </a:rPr>
              <a:t>Fermat’s primality test</a:t>
            </a:r>
            <a:r>
              <a:rPr lang="en-US" sz="1500" dirty="0">
                <a:highlight>
                  <a:srgbClr val="FFFFFF"/>
                </a:highlight>
                <a:latin typeface="Georgia"/>
                <a:ea typeface="Georgia"/>
                <a:cs typeface="Georgia"/>
                <a:sym typeface="Georgia"/>
              </a:rPr>
              <a:t>, in </a:t>
            </a:r>
            <a:r>
              <a:rPr lang="en-US" sz="1500" dirty="0">
                <a:highlight>
                  <a:srgbClr val="FFFFFF"/>
                </a:highlight>
                <a:uFill>
                  <a:noFill/>
                </a:uFill>
                <a:latin typeface="Georgia"/>
                <a:ea typeface="Georgia"/>
                <a:cs typeface="Georgia"/>
                <a:sym typeface="Georgia"/>
                <a:hlinkClick r:id="rId3"/>
              </a:rPr>
              <a:t>number theory</a:t>
            </a:r>
            <a:r>
              <a:rPr lang="en-US" sz="1500" dirty="0">
                <a:highlight>
                  <a:srgbClr val="FFFFFF"/>
                </a:highlight>
                <a:latin typeface="Georgia"/>
                <a:ea typeface="Georgia"/>
                <a:cs typeface="Georgia"/>
                <a:sym typeface="Georgia"/>
              </a:rPr>
              <a:t>, the statement, first given in 1640 by French mathematician </a:t>
            </a:r>
            <a:r>
              <a:rPr lang="en-US" sz="1500" dirty="0">
                <a:highlight>
                  <a:srgbClr val="FFFFFF"/>
                </a:highlight>
                <a:uFill>
                  <a:noFill/>
                </a:uFill>
                <a:latin typeface="Georgia"/>
                <a:ea typeface="Georgia"/>
                <a:cs typeface="Georgia"/>
                <a:sym typeface="Georgia"/>
                <a:hlinkClick r:id="rId4"/>
              </a:rPr>
              <a:t>Pierre de Fermat</a:t>
            </a:r>
            <a:r>
              <a:rPr lang="en-US" sz="1500" dirty="0">
                <a:highlight>
                  <a:srgbClr val="FFFFFF"/>
                </a:highlight>
                <a:latin typeface="Georgia"/>
                <a:ea typeface="Georgia"/>
                <a:cs typeface="Georgia"/>
                <a:sym typeface="Georgia"/>
              </a:rPr>
              <a:t>, that for any </a:t>
            </a:r>
            <a:r>
              <a:rPr lang="en-US" sz="1500" dirty="0">
                <a:highlight>
                  <a:srgbClr val="FFFFFF"/>
                </a:highlight>
                <a:uFill>
                  <a:noFill/>
                </a:uFill>
                <a:latin typeface="Georgia"/>
                <a:ea typeface="Georgia"/>
                <a:cs typeface="Georgia"/>
                <a:sym typeface="Georgia"/>
                <a:hlinkClick r:id="rId5"/>
              </a:rPr>
              <a:t>prime</a:t>
            </a:r>
            <a:r>
              <a:rPr lang="en-US" sz="1500" dirty="0">
                <a:highlight>
                  <a:srgbClr val="FFFFFF"/>
                </a:highlight>
                <a:latin typeface="Georgia"/>
                <a:ea typeface="Georgia"/>
                <a:cs typeface="Georgia"/>
                <a:sym typeface="Georgia"/>
              </a:rPr>
              <a:t> number </a:t>
            </a:r>
            <a:r>
              <a:rPr lang="en-US" sz="1500" i="1" dirty="0">
                <a:highlight>
                  <a:srgbClr val="FFFFFF"/>
                </a:highlight>
                <a:latin typeface="Georgia"/>
                <a:ea typeface="Georgia"/>
                <a:cs typeface="Georgia"/>
                <a:sym typeface="Georgia"/>
              </a:rPr>
              <a:t>p</a:t>
            </a:r>
            <a:r>
              <a:rPr lang="en-US" sz="1500" dirty="0">
                <a:highlight>
                  <a:srgbClr val="FFFFFF"/>
                </a:highlight>
                <a:latin typeface="Georgia"/>
                <a:ea typeface="Georgia"/>
                <a:cs typeface="Georgia"/>
                <a:sym typeface="Georgia"/>
              </a:rPr>
              <a:t> and any </a:t>
            </a:r>
            <a:r>
              <a:rPr lang="en-US" sz="1500" dirty="0">
                <a:highlight>
                  <a:srgbClr val="FFFFFF"/>
                </a:highlight>
                <a:uFill>
                  <a:noFill/>
                </a:uFill>
                <a:latin typeface="Georgia"/>
                <a:ea typeface="Georgia"/>
                <a:cs typeface="Georgia"/>
                <a:sym typeface="Georgia"/>
                <a:hlinkClick r:id="rId6"/>
              </a:rPr>
              <a:t>integer</a:t>
            </a:r>
            <a:r>
              <a:rPr lang="en-US" sz="1500" dirty="0">
                <a:highlight>
                  <a:srgbClr val="FFFFFF"/>
                </a:highlight>
                <a:latin typeface="Georgia"/>
                <a:ea typeface="Georgia"/>
                <a:cs typeface="Georgia"/>
                <a:sym typeface="Georgia"/>
              </a:rPr>
              <a:t>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such that </a:t>
            </a:r>
            <a:r>
              <a:rPr lang="en-US" sz="1500" i="1" dirty="0">
                <a:highlight>
                  <a:srgbClr val="FFFFFF"/>
                </a:highlight>
                <a:latin typeface="Georgia"/>
                <a:ea typeface="Georgia"/>
                <a:cs typeface="Georgia"/>
                <a:sym typeface="Georgia"/>
              </a:rPr>
              <a:t>p</a:t>
            </a:r>
            <a:r>
              <a:rPr lang="en-US" sz="1500" dirty="0">
                <a:highlight>
                  <a:srgbClr val="FFFFFF"/>
                </a:highlight>
                <a:latin typeface="Georgia"/>
                <a:ea typeface="Georgia"/>
                <a:cs typeface="Georgia"/>
                <a:sym typeface="Georgia"/>
              </a:rPr>
              <a:t> does not divide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(the pair are relatively prime), </a:t>
            </a:r>
            <a:r>
              <a:rPr lang="en-US" sz="1500" i="1" dirty="0">
                <a:highlight>
                  <a:srgbClr val="FFFFFF"/>
                </a:highlight>
                <a:latin typeface="Georgia"/>
                <a:ea typeface="Georgia"/>
                <a:cs typeface="Georgia"/>
                <a:sym typeface="Georgia"/>
              </a:rPr>
              <a:t>p</a:t>
            </a:r>
            <a:r>
              <a:rPr lang="en-US" sz="1500" dirty="0">
                <a:highlight>
                  <a:srgbClr val="FFFFFF"/>
                </a:highlight>
                <a:latin typeface="Georgia"/>
                <a:ea typeface="Georgia"/>
                <a:cs typeface="Georgia"/>
                <a:sym typeface="Georgia"/>
              </a:rPr>
              <a:t> divides exactly into </a:t>
            </a:r>
            <a:r>
              <a:rPr lang="en-US" sz="1500" i="1" dirty="0">
                <a:highlight>
                  <a:srgbClr val="FFFFFF"/>
                </a:highlight>
                <a:latin typeface="Georgia"/>
                <a:ea typeface="Georgia"/>
                <a:cs typeface="Georgia"/>
                <a:sym typeface="Georgia"/>
              </a:rPr>
              <a:t>a</a:t>
            </a:r>
            <a:r>
              <a:rPr lang="en-US" sz="1600" i="1" baseline="30000" dirty="0">
                <a:highlight>
                  <a:srgbClr val="FFFFFF"/>
                </a:highlight>
                <a:latin typeface="Georgia"/>
                <a:ea typeface="Georgia"/>
                <a:cs typeface="Georgia"/>
                <a:sym typeface="Georgia"/>
              </a:rPr>
              <a:t>p</a:t>
            </a:r>
            <a:r>
              <a:rPr lang="en-US" sz="1500" dirty="0">
                <a:highlight>
                  <a:srgbClr val="FFFFFF"/>
                </a:highlight>
                <a:latin typeface="Georgia"/>
                <a:ea typeface="Georgia"/>
                <a:cs typeface="Georgia"/>
                <a:sym typeface="Georgia"/>
              </a:rPr>
              <a:t> −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Although a number </a:t>
            </a:r>
            <a:r>
              <a:rPr lang="en-US" sz="1500" i="1" dirty="0">
                <a:highlight>
                  <a:srgbClr val="FFFFFF"/>
                </a:highlight>
                <a:latin typeface="Georgia"/>
                <a:ea typeface="Georgia"/>
                <a:cs typeface="Georgia"/>
                <a:sym typeface="Georgia"/>
              </a:rPr>
              <a:t>n</a:t>
            </a:r>
            <a:r>
              <a:rPr lang="en-US" sz="1500" dirty="0">
                <a:highlight>
                  <a:srgbClr val="FFFFFF"/>
                </a:highlight>
                <a:latin typeface="Georgia"/>
                <a:ea typeface="Georgia"/>
                <a:cs typeface="Georgia"/>
                <a:sym typeface="Georgia"/>
              </a:rPr>
              <a:t> that does not divide exactly into </a:t>
            </a:r>
            <a:r>
              <a:rPr lang="en-US" sz="1500" i="1" dirty="0">
                <a:highlight>
                  <a:srgbClr val="FFFFFF"/>
                </a:highlight>
                <a:latin typeface="Georgia"/>
                <a:ea typeface="Georgia"/>
                <a:cs typeface="Georgia"/>
                <a:sym typeface="Georgia"/>
              </a:rPr>
              <a:t>a</a:t>
            </a:r>
            <a:r>
              <a:rPr lang="en-US" sz="1600" i="1" baseline="30000" dirty="0">
                <a:highlight>
                  <a:srgbClr val="FFFFFF"/>
                </a:highlight>
                <a:latin typeface="Georgia"/>
                <a:ea typeface="Georgia"/>
                <a:cs typeface="Georgia"/>
                <a:sym typeface="Georgia"/>
              </a:rPr>
              <a:t>n</a:t>
            </a:r>
            <a:r>
              <a:rPr lang="en-US" sz="1500" dirty="0">
                <a:highlight>
                  <a:srgbClr val="FFFFFF"/>
                </a:highlight>
                <a:latin typeface="Georgia"/>
                <a:ea typeface="Georgia"/>
                <a:cs typeface="Georgia"/>
                <a:sym typeface="Georgia"/>
              </a:rPr>
              <a:t> −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for some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must be a composite number, the converse is not necessarily true. For example, let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 2 and </a:t>
            </a:r>
            <a:r>
              <a:rPr lang="en-US" sz="1500" i="1" dirty="0">
                <a:highlight>
                  <a:srgbClr val="FFFFFF"/>
                </a:highlight>
                <a:latin typeface="Georgia"/>
                <a:ea typeface="Georgia"/>
                <a:cs typeface="Georgia"/>
                <a:sym typeface="Georgia"/>
              </a:rPr>
              <a:t>n</a:t>
            </a:r>
            <a:r>
              <a:rPr lang="en-US" sz="1500" dirty="0">
                <a:highlight>
                  <a:srgbClr val="FFFFFF"/>
                </a:highlight>
                <a:latin typeface="Georgia"/>
                <a:ea typeface="Georgia"/>
                <a:cs typeface="Georgia"/>
                <a:sym typeface="Georgia"/>
              </a:rPr>
              <a:t> = 341, then </a:t>
            </a:r>
            <a:r>
              <a:rPr lang="en-US" sz="1500" i="1" dirty="0">
                <a:highlight>
                  <a:srgbClr val="FFFFFF"/>
                </a:highlight>
                <a:latin typeface="Georgia"/>
                <a:ea typeface="Georgia"/>
                <a:cs typeface="Georgia"/>
                <a:sym typeface="Georgia"/>
              </a:rPr>
              <a:t>a</a:t>
            </a:r>
            <a:r>
              <a:rPr lang="en-US" sz="1500" dirty="0">
                <a:highlight>
                  <a:srgbClr val="FFFFFF"/>
                </a:highlight>
                <a:latin typeface="Georgia"/>
                <a:ea typeface="Georgia"/>
                <a:cs typeface="Georgia"/>
                <a:sym typeface="Georgia"/>
              </a:rPr>
              <a:t> and </a:t>
            </a:r>
            <a:r>
              <a:rPr lang="en-US" sz="1500" i="1" dirty="0">
                <a:highlight>
                  <a:srgbClr val="FFFFFF"/>
                </a:highlight>
                <a:latin typeface="Georgia"/>
                <a:ea typeface="Georgia"/>
                <a:cs typeface="Georgia"/>
                <a:sym typeface="Georgia"/>
              </a:rPr>
              <a:t>n</a:t>
            </a:r>
            <a:r>
              <a:rPr lang="en-US" sz="1500" dirty="0">
                <a:highlight>
                  <a:srgbClr val="FFFFFF"/>
                </a:highlight>
                <a:latin typeface="Georgia"/>
                <a:ea typeface="Georgia"/>
                <a:cs typeface="Georgia"/>
                <a:sym typeface="Georgia"/>
              </a:rPr>
              <a:t> are relatively prime and 341 divides exactly into 2</a:t>
            </a:r>
            <a:r>
              <a:rPr lang="en-US" sz="1600" baseline="30000" dirty="0">
                <a:highlight>
                  <a:srgbClr val="FFFFFF"/>
                </a:highlight>
                <a:latin typeface="Georgia"/>
                <a:ea typeface="Georgia"/>
                <a:cs typeface="Georgia"/>
                <a:sym typeface="Georgia"/>
              </a:rPr>
              <a:t>341</a:t>
            </a:r>
            <a:r>
              <a:rPr lang="en-US" sz="1500" dirty="0">
                <a:highlight>
                  <a:srgbClr val="FFFFFF"/>
                </a:highlight>
                <a:latin typeface="Georgia"/>
                <a:ea typeface="Georgia"/>
                <a:cs typeface="Georgia"/>
                <a:sym typeface="Georgia"/>
              </a:rPr>
              <a:t> − 2. However, 341 = 11 × 31, so it is a composite number (a special type of composite number known as a </a:t>
            </a:r>
            <a:r>
              <a:rPr lang="en-US" sz="1500" dirty="0">
                <a:highlight>
                  <a:srgbClr val="FFFFFF"/>
                </a:highlight>
                <a:uFill>
                  <a:noFill/>
                </a:uFill>
                <a:latin typeface="Georgia"/>
                <a:ea typeface="Georgia"/>
                <a:cs typeface="Georgia"/>
                <a:sym typeface="Georgia"/>
                <a:hlinkClick r:id="rId7"/>
              </a:rPr>
              <a:t>pseudoprime</a:t>
            </a:r>
            <a:r>
              <a:rPr lang="en-US" sz="1500" dirty="0">
                <a:highlight>
                  <a:srgbClr val="FFFFFF"/>
                </a:highlight>
                <a:latin typeface="Georgia"/>
                <a:ea typeface="Georgia"/>
                <a:cs typeface="Georgia"/>
                <a:sym typeface="Georgia"/>
              </a:rPr>
              <a:t>). Thus, Fermat’s theorem gives a test that is necessary but not sufficient for primality.</a:t>
            </a:r>
            <a:endParaRPr sz="1500" dirty="0">
              <a:highlight>
                <a:srgbClr val="FFFFFF"/>
              </a:highlight>
              <a:latin typeface="Georgia"/>
              <a:ea typeface="Georgia"/>
              <a:cs typeface="Georgia"/>
              <a:sym typeface="Georgia"/>
            </a:endParaRPr>
          </a:p>
          <a:p>
            <a:pPr marL="0" lvl="0" indent="0" algn="just" rtl="0">
              <a:spcBef>
                <a:spcPts val="120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highlight>
                  <a:srgbClr val="FFFFFF"/>
                </a:highlight>
                <a:latin typeface="Georgia"/>
                <a:ea typeface="Georgia"/>
                <a:cs typeface="Georgia"/>
                <a:sym typeface="Georgia"/>
              </a:rPr>
              <a:t>Fermat’s theorem…..</a:t>
            </a:r>
            <a:endParaRPr dirty="0"/>
          </a:p>
        </p:txBody>
      </p:sp>
      <p:sp>
        <p:nvSpPr>
          <p:cNvPr id="131" name="Google Shape;131;p18"/>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sz="1050" b="1">
                <a:highlight>
                  <a:srgbClr val="FFFFFF"/>
                </a:highlight>
                <a:latin typeface="Arial"/>
                <a:ea typeface="Arial"/>
                <a:cs typeface="Arial"/>
                <a:sym typeface="Arial"/>
              </a:rPr>
              <a:t>Fermat's little theorem</a:t>
            </a:r>
            <a:r>
              <a:rPr lang="en-US" sz="1050">
                <a:highlight>
                  <a:srgbClr val="FFFFFF"/>
                </a:highlight>
                <a:latin typeface="Arial"/>
                <a:ea typeface="Arial"/>
                <a:cs typeface="Arial"/>
                <a:sym typeface="Arial"/>
              </a:rPr>
              <a:t> states that if </a:t>
            </a:r>
            <a:r>
              <a:rPr lang="en-US" sz="1250" i="1">
                <a:highlight>
                  <a:srgbClr val="FFFFFF"/>
                </a:highlight>
                <a:latin typeface="Times New Roman"/>
                <a:ea typeface="Times New Roman"/>
                <a:cs typeface="Times New Roman"/>
                <a:sym typeface="Times New Roman"/>
              </a:rPr>
              <a:t>p</a:t>
            </a:r>
            <a:r>
              <a:rPr lang="en-US" sz="1050">
                <a:highlight>
                  <a:srgbClr val="FFFFFF"/>
                </a:highlight>
                <a:latin typeface="Arial"/>
                <a:ea typeface="Arial"/>
                <a:cs typeface="Arial"/>
                <a:sym typeface="Arial"/>
              </a:rPr>
              <a:t> is a </a:t>
            </a:r>
            <a:r>
              <a:rPr lang="en-US" sz="1050">
                <a:highlight>
                  <a:srgbClr val="FFFFFF"/>
                </a:highlight>
                <a:uFill>
                  <a:noFill/>
                </a:uFill>
                <a:latin typeface="Arial"/>
                <a:ea typeface="Arial"/>
                <a:cs typeface="Arial"/>
                <a:sym typeface="Arial"/>
                <a:hlinkClick r:id="rId3"/>
              </a:rPr>
              <a:t>prime number</a:t>
            </a:r>
            <a:r>
              <a:rPr lang="en-US" sz="1050">
                <a:highlight>
                  <a:srgbClr val="FFFFFF"/>
                </a:highlight>
                <a:latin typeface="Arial"/>
                <a:ea typeface="Arial"/>
                <a:cs typeface="Arial"/>
                <a:sym typeface="Arial"/>
              </a:rPr>
              <a:t>, then for any </a:t>
            </a:r>
            <a:r>
              <a:rPr lang="en-US" sz="1050">
                <a:highlight>
                  <a:srgbClr val="FFFFFF"/>
                </a:highlight>
                <a:uFill>
                  <a:noFill/>
                </a:uFill>
                <a:latin typeface="Arial"/>
                <a:ea typeface="Arial"/>
                <a:cs typeface="Arial"/>
                <a:sym typeface="Arial"/>
                <a:hlinkClick r:id="rId4"/>
              </a:rPr>
              <a:t>integer</a:t>
            </a:r>
            <a:r>
              <a:rPr lang="en-US" sz="1050">
                <a:highlight>
                  <a:srgbClr val="FFFFFF"/>
                </a:highlight>
                <a:latin typeface="Arial"/>
                <a:ea typeface="Arial"/>
                <a:cs typeface="Arial"/>
                <a:sym typeface="Arial"/>
              </a:rPr>
              <a:t> </a:t>
            </a:r>
            <a:r>
              <a:rPr lang="en-US" sz="1250" i="1">
                <a:highlight>
                  <a:srgbClr val="FFFFFF"/>
                </a:highlight>
                <a:latin typeface="Times New Roman"/>
                <a:ea typeface="Times New Roman"/>
                <a:cs typeface="Times New Roman"/>
                <a:sym typeface="Times New Roman"/>
              </a:rPr>
              <a:t>a</a:t>
            </a:r>
            <a:r>
              <a:rPr lang="en-US" sz="1050">
                <a:highlight>
                  <a:srgbClr val="FFFFFF"/>
                </a:highlight>
                <a:latin typeface="Arial"/>
                <a:ea typeface="Arial"/>
                <a:cs typeface="Arial"/>
                <a:sym typeface="Arial"/>
              </a:rPr>
              <a:t>, the number </a:t>
            </a:r>
            <a:r>
              <a:rPr lang="en-US" sz="1250" i="1">
                <a:highlight>
                  <a:srgbClr val="FFFFFF"/>
                </a:highlight>
                <a:latin typeface="Times New Roman"/>
                <a:ea typeface="Times New Roman"/>
                <a:cs typeface="Times New Roman"/>
                <a:sym typeface="Times New Roman"/>
              </a:rPr>
              <a:t>a</a:t>
            </a:r>
            <a:r>
              <a:rPr lang="en-US" sz="1700" i="1" baseline="30000">
                <a:highlight>
                  <a:srgbClr val="FFFFFF"/>
                </a:highlight>
                <a:latin typeface="Times New Roman"/>
                <a:ea typeface="Times New Roman"/>
                <a:cs typeface="Times New Roman"/>
                <a:sym typeface="Times New Roman"/>
              </a:rPr>
              <a:t>p</a:t>
            </a:r>
            <a:r>
              <a:rPr lang="en-US" sz="1250">
                <a:highlight>
                  <a:srgbClr val="FFFFFF"/>
                </a:highlight>
                <a:latin typeface="Times New Roman"/>
                <a:ea typeface="Times New Roman"/>
                <a:cs typeface="Times New Roman"/>
                <a:sym typeface="Times New Roman"/>
              </a:rPr>
              <a:t> − </a:t>
            </a:r>
            <a:r>
              <a:rPr lang="en-US" sz="1250" i="1">
                <a:highlight>
                  <a:srgbClr val="FFFFFF"/>
                </a:highlight>
                <a:latin typeface="Times New Roman"/>
                <a:ea typeface="Times New Roman"/>
                <a:cs typeface="Times New Roman"/>
                <a:sym typeface="Times New Roman"/>
              </a:rPr>
              <a:t>a</a:t>
            </a:r>
            <a:r>
              <a:rPr lang="en-US" sz="1050">
                <a:highlight>
                  <a:srgbClr val="FFFFFF"/>
                </a:highlight>
                <a:latin typeface="Arial"/>
                <a:ea typeface="Arial"/>
                <a:cs typeface="Arial"/>
                <a:sym typeface="Arial"/>
              </a:rPr>
              <a:t> is an integer multiple of </a:t>
            </a:r>
            <a:r>
              <a:rPr lang="en-US" sz="1250" i="1">
                <a:highlight>
                  <a:srgbClr val="FFFFFF"/>
                </a:highlight>
                <a:latin typeface="Times New Roman"/>
                <a:ea typeface="Times New Roman"/>
                <a:cs typeface="Times New Roman"/>
                <a:sym typeface="Times New Roman"/>
              </a:rPr>
              <a:t>p</a:t>
            </a:r>
            <a:r>
              <a:rPr lang="en-US" sz="1050">
                <a:highlight>
                  <a:srgbClr val="FFFFFF"/>
                </a:highlight>
                <a:latin typeface="Arial"/>
                <a:ea typeface="Arial"/>
                <a:cs typeface="Arial"/>
                <a:sym typeface="Arial"/>
              </a:rPr>
              <a:t>. In the notation of </a:t>
            </a:r>
            <a:r>
              <a:rPr lang="en-US" sz="1050">
                <a:highlight>
                  <a:srgbClr val="FFFFFF"/>
                </a:highlight>
                <a:uFill>
                  <a:noFill/>
                </a:uFill>
                <a:latin typeface="Arial"/>
                <a:ea typeface="Arial"/>
                <a:cs typeface="Arial"/>
                <a:sym typeface="Arial"/>
                <a:hlinkClick r:id="rId5"/>
              </a:rPr>
              <a:t>modular arithmetic</a:t>
            </a:r>
            <a:r>
              <a:rPr lang="en-US" sz="1050">
                <a:highlight>
                  <a:srgbClr val="FFFFFF"/>
                </a:highlight>
                <a:latin typeface="Arial"/>
                <a:ea typeface="Arial"/>
                <a:cs typeface="Arial"/>
                <a:sym typeface="Arial"/>
              </a:rPr>
              <a:t>, this is expressed as</a:t>
            </a:r>
            <a:endParaRPr sz="1050">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250">
                <a:highlight>
                  <a:srgbClr val="FFFFFF"/>
                </a:highlight>
                <a:latin typeface="Arial"/>
                <a:ea typeface="Arial"/>
                <a:cs typeface="Arial"/>
                <a:sym typeface="Arial"/>
              </a:rPr>
              <a:t>{\displaystyle a^{p}\equiv a{\pmod {p}}.}</a:t>
            </a:r>
            <a:endParaRPr sz="1250">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050">
                <a:highlight>
                  <a:srgbClr val="FFFFFF"/>
                </a:highlight>
                <a:latin typeface="Arial"/>
                <a:ea typeface="Arial"/>
                <a:cs typeface="Arial"/>
                <a:sym typeface="Arial"/>
              </a:rPr>
              <a:t>For example, if </a:t>
            </a:r>
            <a:r>
              <a:rPr lang="en-US" sz="1250" i="1">
                <a:highlight>
                  <a:srgbClr val="FFFFFF"/>
                </a:highlight>
                <a:latin typeface="Times New Roman"/>
                <a:ea typeface="Times New Roman"/>
                <a:cs typeface="Times New Roman"/>
                <a:sym typeface="Times New Roman"/>
              </a:rPr>
              <a:t>a</a:t>
            </a:r>
            <a:r>
              <a:rPr lang="en-US" sz="1050">
                <a:highlight>
                  <a:srgbClr val="FFFFFF"/>
                </a:highlight>
                <a:latin typeface="Arial"/>
                <a:ea typeface="Arial"/>
                <a:cs typeface="Arial"/>
                <a:sym typeface="Arial"/>
              </a:rPr>
              <a:t> = 2 and </a:t>
            </a:r>
            <a:r>
              <a:rPr lang="en-US" sz="1250" i="1">
                <a:highlight>
                  <a:srgbClr val="FFFFFF"/>
                </a:highlight>
                <a:latin typeface="Times New Roman"/>
                <a:ea typeface="Times New Roman"/>
                <a:cs typeface="Times New Roman"/>
                <a:sym typeface="Times New Roman"/>
              </a:rPr>
              <a:t>p</a:t>
            </a:r>
            <a:r>
              <a:rPr lang="en-US" sz="1050">
                <a:highlight>
                  <a:srgbClr val="FFFFFF"/>
                </a:highlight>
                <a:latin typeface="Arial"/>
                <a:ea typeface="Arial"/>
                <a:cs typeface="Arial"/>
                <a:sym typeface="Arial"/>
              </a:rPr>
              <a:t> = 7, then 2</a:t>
            </a:r>
            <a:r>
              <a:rPr lang="en-US" sz="1400" baseline="30000">
                <a:highlight>
                  <a:srgbClr val="FFFFFF"/>
                </a:highlight>
                <a:latin typeface="Arial"/>
                <a:ea typeface="Arial"/>
                <a:cs typeface="Arial"/>
                <a:sym typeface="Arial"/>
              </a:rPr>
              <a:t>7</a:t>
            </a:r>
            <a:r>
              <a:rPr lang="en-US" sz="1050">
                <a:highlight>
                  <a:srgbClr val="FFFFFF"/>
                </a:highlight>
                <a:latin typeface="Arial"/>
                <a:ea typeface="Arial"/>
                <a:cs typeface="Arial"/>
                <a:sym typeface="Arial"/>
              </a:rPr>
              <a:t> = 128, and 128 − 2 = 126 = 7 × 18 is an integer multiple of 7.</a:t>
            </a:r>
            <a:endParaRPr sz="1050">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050">
                <a:highlight>
                  <a:srgbClr val="FFFFFF"/>
                </a:highlight>
                <a:latin typeface="Arial"/>
                <a:ea typeface="Arial"/>
                <a:cs typeface="Arial"/>
                <a:sym typeface="Arial"/>
              </a:rPr>
              <a:t>If </a:t>
            </a:r>
            <a:r>
              <a:rPr lang="en-US" sz="1250" i="1">
                <a:highlight>
                  <a:srgbClr val="FFFFFF"/>
                </a:highlight>
                <a:latin typeface="Times New Roman"/>
                <a:ea typeface="Times New Roman"/>
                <a:cs typeface="Times New Roman"/>
                <a:sym typeface="Times New Roman"/>
              </a:rPr>
              <a:t>a</a:t>
            </a:r>
            <a:r>
              <a:rPr lang="en-US" sz="1050">
                <a:highlight>
                  <a:srgbClr val="FFFFFF"/>
                </a:highlight>
                <a:latin typeface="Arial"/>
                <a:ea typeface="Arial"/>
                <a:cs typeface="Arial"/>
                <a:sym typeface="Arial"/>
              </a:rPr>
              <a:t> is not divisible by </a:t>
            </a:r>
            <a:r>
              <a:rPr lang="en-US" sz="1250" i="1">
                <a:highlight>
                  <a:srgbClr val="FFFFFF"/>
                </a:highlight>
                <a:latin typeface="Times New Roman"/>
                <a:ea typeface="Times New Roman"/>
                <a:cs typeface="Times New Roman"/>
                <a:sym typeface="Times New Roman"/>
              </a:rPr>
              <a:t>p</a:t>
            </a:r>
            <a:r>
              <a:rPr lang="en-US" sz="1050">
                <a:highlight>
                  <a:srgbClr val="FFFFFF"/>
                </a:highlight>
                <a:latin typeface="Arial"/>
                <a:ea typeface="Arial"/>
                <a:cs typeface="Arial"/>
                <a:sym typeface="Arial"/>
              </a:rPr>
              <a:t>, Fermat's little theorem is equivalent to the statement that </a:t>
            </a:r>
            <a:r>
              <a:rPr lang="en-US" sz="1250" i="1">
                <a:highlight>
                  <a:srgbClr val="FFFFFF"/>
                </a:highlight>
                <a:latin typeface="Times New Roman"/>
                <a:ea typeface="Times New Roman"/>
                <a:cs typeface="Times New Roman"/>
                <a:sym typeface="Times New Roman"/>
              </a:rPr>
              <a:t>a</a:t>
            </a:r>
            <a:r>
              <a:rPr lang="en-US" sz="1700" i="1" baseline="30000">
                <a:highlight>
                  <a:srgbClr val="FFFFFF"/>
                </a:highlight>
                <a:latin typeface="Times New Roman"/>
                <a:ea typeface="Times New Roman"/>
                <a:cs typeface="Times New Roman"/>
                <a:sym typeface="Times New Roman"/>
              </a:rPr>
              <a:t>p</a:t>
            </a:r>
            <a:r>
              <a:rPr lang="en-US" sz="1700" baseline="30000">
                <a:highlight>
                  <a:srgbClr val="FFFFFF"/>
                </a:highlight>
                <a:latin typeface="Times New Roman"/>
                <a:ea typeface="Times New Roman"/>
                <a:cs typeface="Times New Roman"/>
                <a:sym typeface="Times New Roman"/>
              </a:rPr>
              <a:t> − 1</a:t>
            </a:r>
            <a:r>
              <a:rPr lang="en-US" sz="1250">
                <a:highlight>
                  <a:srgbClr val="FFFFFF"/>
                </a:highlight>
                <a:latin typeface="Times New Roman"/>
                <a:ea typeface="Times New Roman"/>
                <a:cs typeface="Times New Roman"/>
                <a:sym typeface="Times New Roman"/>
              </a:rPr>
              <a:t> − 1</a:t>
            </a:r>
            <a:r>
              <a:rPr lang="en-US" sz="1050">
                <a:highlight>
                  <a:srgbClr val="FFFFFF"/>
                </a:highlight>
                <a:latin typeface="Arial"/>
                <a:ea typeface="Arial"/>
                <a:cs typeface="Arial"/>
                <a:sym typeface="Arial"/>
              </a:rPr>
              <a:t> is an integer multiple of </a:t>
            </a:r>
            <a:r>
              <a:rPr lang="en-US" sz="1250" i="1">
                <a:highlight>
                  <a:srgbClr val="FFFFFF"/>
                </a:highlight>
                <a:latin typeface="Times New Roman"/>
                <a:ea typeface="Times New Roman"/>
                <a:cs typeface="Times New Roman"/>
                <a:sym typeface="Times New Roman"/>
              </a:rPr>
              <a:t>p</a:t>
            </a:r>
            <a:r>
              <a:rPr lang="en-US" sz="1050">
                <a:highlight>
                  <a:srgbClr val="FFFFFF"/>
                </a:highlight>
                <a:latin typeface="Arial"/>
                <a:ea typeface="Arial"/>
                <a:cs typeface="Arial"/>
                <a:sym typeface="Arial"/>
              </a:rPr>
              <a:t>, or in symbols:</a:t>
            </a:r>
            <a:r>
              <a:rPr lang="en-US" sz="1400" baseline="30000">
                <a:highlight>
                  <a:srgbClr val="FFFFFF"/>
                </a:highlight>
                <a:uFill>
                  <a:noFill/>
                </a:uFill>
                <a:latin typeface="Arial"/>
                <a:ea typeface="Arial"/>
                <a:cs typeface="Arial"/>
                <a:sym typeface="Arial"/>
                <a:hlinkClick r:id="rId6"/>
              </a:rPr>
              <a:t>[1]</a:t>
            </a:r>
            <a:r>
              <a:rPr lang="en-US" sz="1400" baseline="30000">
                <a:highlight>
                  <a:srgbClr val="FFFFFF"/>
                </a:highlight>
                <a:uFill>
                  <a:noFill/>
                </a:uFill>
                <a:latin typeface="Arial"/>
                <a:ea typeface="Arial"/>
                <a:cs typeface="Arial"/>
                <a:sym typeface="Arial"/>
                <a:hlinkClick r:id="rId7"/>
              </a:rPr>
              <a:t>[2]</a:t>
            </a:r>
            <a:endParaRPr sz="1400" baseline="30000">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250">
                <a:highlight>
                  <a:srgbClr val="FFFFFF"/>
                </a:highlight>
                <a:latin typeface="Arial"/>
                <a:ea typeface="Arial"/>
                <a:cs typeface="Arial"/>
                <a:sym typeface="Arial"/>
              </a:rPr>
              <a:t>{\displaystyle a^{p-1}\equiv 1{\pmod {p}}.}</a:t>
            </a:r>
            <a:endParaRPr sz="1250">
              <a:highlight>
                <a:srgbClr val="FFFFFF"/>
              </a:highlight>
              <a:latin typeface="Arial"/>
              <a:ea typeface="Arial"/>
              <a:cs typeface="Arial"/>
              <a:sym typeface="Arial"/>
            </a:endParaRPr>
          </a:p>
          <a:p>
            <a:pPr marL="482600" lvl="0" indent="0" algn="l" rtl="0">
              <a:lnSpc>
                <a:spcPct val="115000"/>
              </a:lnSpc>
              <a:spcBef>
                <a:spcPts val="600"/>
              </a:spcBef>
              <a:spcAft>
                <a:spcPts val="0"/>
              </a:spcAft>
              <a:buClr>
                <a:schemeClr val="dk1"/>
              </a:buClr>
              <a:buSzPts val="1100"/>
              <a:buFont typeface="Arial"/>
              <a:buNone/>
            </a:pPr>
            <a:r>
              <a:rPr lang="en-US" sz="1050">
                <a:highlight>
                  <a:srgbClr val="FFFFFF"/>
                </a:highlight>
                <a:latin typeface="Arial"/>
                <a:ea typeface="Arial"/>
                <a:cs typeface="Arial"/>
                <a:sym typeface="Arial"/>
              </a:rPr>
              <a:t>For example, if </a:t>
            </a:r>
            <a:r>
              <a:rPr lang="en-US" sz="1250" i="1">
                <a:highlight>
                  <a:srgbClr val="FFFFFF"/>
                </a:highlight>
                <a:latin typeface="Times New Roman"/>
                <a:ea typeface="Times New Roman"/>
                <a:cs typeface="Times New Roman"/>
                <a:sym typeface="Times New Roman"/>
              </a:rPr>
              <a:t>a</a:t>
            </a:r>
            <a:r>
              <a:rPr lang="en-US" sz="1050">
                <a:highlight>
                  <a:srgbClr val="FFFFFF"/>
                </a:highlight>
                <a:latin typeface="Arial"/>
                <a:ea typeface="Arial"/>
                <a:cs typeface="Arial"/>
                <a:sym typeface="Arial"/>
              </a:rPr>
              <a:t> = 2 and </a:t>
            </a:r>
            <a:r>
              <a:rPr lang="en-US" sz="1250" i="1">
                <a:highlight>
                  <a:srgbClr val="FFFFFF"/>
                </a:highlight>
                <a:latin typeface="Times New Roman"/>
                <a:ea typeface="Times New Roman"/>
                <a:cs typeface="Times New Roman"/>
                <a:sym typeface="Times New Roman"/>
              </a:rPr>
              <a:t>p</a:t>
            </a:r>
            <a:r>
              <a:rPr lang="en-US" sz="1050">
                <a:highlight>
                  <a:srgbClr val="FFFFFF"/>
                </a:highlight>
                <a:latin typeface="Arial"/>
                <a:ea typeface="Arial"/>
                <a:cs typeface="Arial"/>
                <a:sym typeface="Arial"/>
              </a:rPr>
              <a:t> = 7, then 2</a:t>
            </a:r>
            <a:r>
              <a:rPr lang="en-US" sz="1400" baseline="30000">
                <a:highlight>
                  <a:srgbClr val="FFFFFF"/>
                </a:highlight>
                <a:latin typeface="Arial"/>
                <a:ea typeface="Arial"/>
                <a:cs typeface="Arial"/>
                <a:sym typeface="Arial"/>
              </a:rPr>
              <a:t>6</a:t>
            </a:r>
            <a:r>
              <a:rPr lang="en-US" sz="1050">
                <a:highlight>
                  <a:srgbClr val="FFFFFF"/>
                </a:highlight>
                <a:latin typeface="Arial"/>
                <a:ea typeface="Arial"/>
                <a:cs typeface="Arial"/>
                <a:sym typeface="Arial"/>
              </a:rPr>
              <a:t> = 64, and 64 − 1 = 63 = 7 × 9 is thus a multiple of 7.</a:t>
            </a:r>
            <a:endParaRPr sz="1050">
              <a:highlight>
                <a:srgbClr val="FFFFFF"/>
              </a:highlight>
              <a:latin typeface="Arial"/>
              <a:ea typeface="Arial"/>
              <a:cs typeface="Arial"/>
              <a:sym typeface="Arial"/>
            </a:endParaRPr>
          </a:p>
          <a:p>
            <a:pPr marL="482600" lvl="0" indent="0" algn="l" rtl="0">
              <a:lnSpc>
                <a:spcPct val="115000"/>
              </a:lnSpc>
              <a:spcBef>
                <a:spcPts val="600"/>
              </a:spcBef>
              <a:spcAft>
                <a:spcPts val="0"/>
              </a:spcAft>
              <a:buClr>
                <a:schemeClr val="dk1"/>
              </a:buClr>
              <a:buSzPts val="1100"/>
              <a:buFont typeface="Arial"/>
              <a:buNone/>
            </a:pPr>
            <a:r>
              <a:rPr lang="en-US" sz="1050">
                <a:highlight>
                  <a:srgbClr val="FFFFFF"/>
                </a:highlight>
                <a:latin typeface="Arial"/>
                <a:ea typeface="Arial"/>
                <a:cs typeface="Arial"/>
                <a:sym typeface="Arial"/>
              </a:rPr>
              <a:t>Fermat's little theorem is the basis for the </a:t>
            </a:r>
            <a:r>
              <a:rPr lang="en-US" sz="1050">
                <a:highlight>
                  <a:srgbClr val="FFFFFF"/>
                </a:highlight>
                <a:uFill>
                  <a:noFill/>
                </a:uFill>
                <a:latin typeface="Arial"/>
                <a:ea typeface="Arial"/>
                <a:cs typeface="Arial"/>
                <a:sym typeface="Arial"/>
                <a:hlinkClick r:id="rId8"/>
              </a:rPr>
              <a:t>Fermat primality test</a:t>
            </a:r>
            <a:r>
              <a:rPr lang="en-US" sz="1050">
                <a:highlight>
                  <a:srgbClr val="FFFFFF"/>
                </a:highlight>
                <a:latin typeface="Arial"/>
                <a:ea typeface="Arial"/>
                <a:cs typeface="Arial"/>
                <a:sym typeface="Arial"/>
              </a:rPr>
              <a:t> and is one of the fundamental results of </a:t>
            </a:r>
            <a:r>
              <a:rPr lang="en-US" sz="1050">
                <a:highlight>
                  <a:srgbClr val="FFFFFF"/>
                </a:highlight>
                <a:uFill>
                  <a:noFill/>
                </a:uFill>
                <a:latin typeface="Arial"/>
                <a:ea typeface="Arial"/>
                <a:cs typeface="Arial"/>
                <a:sym typeface="Arial"/>
                <a:hlinkClick r:id="rId9"/>
              </a:rPr>
              <a:t>elementary number theory</a:t>
            </a:r>
            <a:r>
              <a:rPr lang="en-US" sz="1050">
                <a:highlight>
                  <a:srgbClr val="FFFFFF"/>
                </a:highlight>
                <a:latin typeface="Arial"/>
                <a:ea typeface="Arial"/>
                <a:cs typeface="Arial"/>
                <a:sym typeface="Arial"/>
              </a:rPr>
              <a:t>. The theorem is named after </a:t>
            </a:r>
            <a:r>
              <a:rPr lang="en-US" sz="1050">
                <a:highlight>
                  <a:srgbClr val="FFFFFF"/>
                </a:highlight>
                <a:uFill>
                  <a:noFill/>
                </a:uFill>
                <a:latin typeface="Arial"/>
                <a:ea typeface="Arial"/>
                <a:cs typeface="Arial"/>
                <a:sym typeface="Arial"/>
                <a:hlinkClick r:id="rId10"/>
              </a:rPr>
              <a:t>Pierre de Fermat</a:t>
            </a:r>
            <a:r>
              <a:rPr lang="en-US" sz="1050">
                <a:highlight>
                  <a:srgbClr val="FFFFFF"/>
                </a:highlight>
                <a:latin typeface="Arial"/>
                <a:ea typeface="Arial"/>
                <a:cs typeface="Arial"/>
                <a:sym typeface="Arial"/>
              </a:rPr>
              <a:t>, who stated it in 1640. It is called the "little theorem" to distinguish it from </a:t>
            </a:r>
            <a:r>
              <a:rPr lang="en-US" sz="1050">
                <a:highlight>
                  <a:srgbClr val="FFFFFF"/>
                </a:highlight>
                <a:uFill>
                  <a:noFill/>
                </a:uFill>
                <a:latin typeface="Arial"/>
                <a:ea typeface="Arial"/>
                <a:cs typeface="Arial"/>
                <a:sym typeface="Arial"/>
                <a:hlinkClick r:id="rId11"/>
              </a:rPr>
              <a:t>Fermat's last theorem</a:t>
            </a:r>
            <a:endParaRPr sz="1050">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800">
                <a:highlight>
                  <a:srgbClr val="FFFFFF"/>
                </a:highlight>
                <a:latin typeface="Georgia"/>
                <a:ea typeface="Georgia"/>
                <a:cs typeface="Georgia"/>
                <a:sym typeface="Georgia"/>
              </a:rPr>
              <a:t>Proofs</a:t>
            </a:r>
            <a:endParaRPr sz="1800">
              <a:highlight>
                <a:srgbClr val="FFFFFF"/>
              </a:highlight>
              <a:latin typeface="Georgia"/>
              <a:ea typeface="Georgia"/>
              <a:cs typeface="Georgia"/>
              <a:sym typeface="Georgia"/>
            </a:endParaRPr>
          </a:p>
          <a:p>
            <a:pPr marL="0" lvl="0" indent="0" algn="l" rtl="0">
              <a:lnSpc>
                <a:spcPct val="115000"/>
              </a:lnSpc>
              <a:spcBef>
                <a:spcPts val="600"/>
              </a:spcBef>
              <a:spcAft>
                <a:spcPts val="0"/>
              </a:spcAft>
              <a:buClr>
                <a:schemeClr val="dk1"/>
              </a:buClr>
              <a:buSzPts val="1100"/>
              <a:buFont typeface="Arial"/>
              <a:buNone/>
            </a:pPr>
            <a:r>
              <a:rPr lang="en-US" sz="1050">
                <a:highlight>
                  <a:srgbClr val="FFFFFF"/>
                </a:highlight>
                <a:latin typeface="Arial"/>
                <a:ea typeface="Arial"/>
                <a:cs typeface="Arial"/>
                <a:sym typeface="Arial"/>
              </a:rPr>
              <a:t>Several proofs of Fermat's little theorem are known. It is frequently proved as a corollary of </a:t>
            </a:r>
            <a:r>
              <a:rPr lang="en-US" sz="1050">
                <a:highlight>
                  <a:srgbClr val="FFFFFF"/>
                </a:highlight>
                <a:uFill>
                  <a:noFill/>
                </a:uFill>
                <a:latin typeface="Arial"/>
                <a:ea typeface="Arial"/>
                <a:cs typeface="Arial"/>
                <a:sym typeface="Arial"/>
                <a:hlinkClick r:id="rId12"/>
              </a:rPr>
              <a:t>Euler's theorem</a:t>
            </a:r>
            <a:r>
              <a:rPr lang="en-US" sz="1050">
                <a:highlight>
                  <a:srgbClr val="FFFFFF"/>
                </a:highlight>
                <a:latin typeface="Arial"/>
                <a:ea typeface="Arial"/>
                <a:cs typeface="Arial"/>
                <a:sym typeface="Arial"/>
              </a:rPr>
              <a:t>.</a:t>
            </a:r>
            <a:endParaRPr sz="1050">
              <a:highlight>
                <a:srgbClr val="FFFFFF"/>
              </a:highlight>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latin typeface="Georgia"/>
                <a:ea typeface="Georgia"/>
                <a:cs typeface="Georgia"/>
                <a:sym typeface="Georgia"/>
              </a:rPr>
              <a:t>Euler's theorem</a:t>
            </a:r>
            <a:br>
              <a:rPr lang="en-US" sz="2400" b="1" dirty="0">
                <a:latin typeface="Georgia"/>
                <a:ea typeface="Georgia"/>
                <a:cs typeface="Georgia"/>
                <a:sym typeface="Georgia"/>
              </a:rPr>
            </a:br>
            <a:endParaRPr dirty="0"/>
          </a:p>
        </p:txBody>
      </p:sp>
      <p:sp>
        <p:nvSpPr>
          <p:cNvPr id="138" name="Google Shape;138;p19"/>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2400"/>
              </a:spcBef>
              <a:spcAft>
                <a:spcPts val="0"/>
              </a:spcAft>
              <a:buClr>
                <a:schemeClr val="dk1"/>
              </a:buClr>
              <a:buSzPts val="1100"/>
              <a:buFont typeface="Arial"/>
              <a:buNone/>
            </a:pPr>
            <a:r>
              <a:rPr lang="en-US" sz="2150" b="1" dirty="0">
                <a:latin typeface="Georgia"/>
                <a:ea typeface="Georgia"/>
                <a:cs typeface="Georgia"/>
                <a:sym typeface="Georgia"/>
              </a:rPr>
              <a:t>Euler's theorem</a:t>
            </a:r>
            <a:endParaRPr sz="1400" dirty="0">
              <a:solidFill>
                <a:schemeClr val="tx1"/>
              </a:solidFill>
              <a:highlight>
                <a:srgbClr val="FFFFFF"/>
              </a:highlight>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In </a:t>
            </a:r>
            <a:r>
              <a:rPr lang="en-US" sz="1400" dirty="0">
                <a:solidFill>
                  <a:schemeClr val="tx1"/>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number theory</a:t>
            </a:r>
            <a:r>
              <a:rPr lang="en-US" sz="1400" dirty="0">
                <a:solidFill>
                  <a:schemeClr val="tx1"/>
                </a:solidFill>
                <a:highlight>
                  <a:srgbClr val="FFFFFF"/>
                </a:highlight>
                <a:latin typeface="Arial"/>
                <a:ea typeface="Arial"/>
                <a:cs typeface="Arial"/>
                <a:sym typeface="Arial"/>
              </a:rPr>
              <a:t>, </a:t>
            </a:r>
            <a:r>
              <a:rPr lang="en-US" sz="1400" b="1" dirty="0">
                <a:solidFill>
                  <a:schemeClr val="tx1"/>
                </a:solidFill>
                <a:highlight>
                  <a:srgbClr val="FFFFFF"/>
                </a:highlight>
                <a:latin typeface="Arial"/>
                <a:ea typeface="Arial"/>
                <a:cs typeface="Arial"/>
                <a:sym typeface="Arial"/>
              </a:rPr>
              <a:t>Euler's theorem</a:t>
            </a:r>
            <a:r>
              <a:rPr lang="en-US" sz="1400" dirty="0">
                <a:solidFill>
                  <a:schemeClr val="tx1"/>
                </a:solidFill>
                <a:highlight>
                  <a:srgbClr val="FFFFFF"/>
                </a:highlight>
                <a:latin typeface="Arial"/>
                <a:ea typeface="Arial"/>
                <a:cs typeface="Arial"/>
                <a:sym typeface="Arial"/>
              </a:rPr>
              <a:t> (also known as the </a:t>
            </a:r>
            <a:r>
              <a:rPr lang="en-US" sz="1400" b="1" dirty="0">
                <a:solidFill>
                  <a:schemeClr val="tx1"/>
                </a:solidFill>
                <a:highlight>
                  <a:srgbClr val="FFFFFF"/>
                </a:highlight>
                <a:latin typeface="Arial"/>
                <a:ea typeface="Arial"/>
                <a:cs typeface="Arial"/>
                <a:sym typeface="Arial"/>
              </a:rPr>
              <a:t>Fermat–Euler theorem</a:t>
            </a:r>
            <a:r>
              <a:rPr lang="en-US" sz="1400" dirty="0">
                <a:solidFill>
                  <a:schemeClr val="tx1"/>
                </a:solidFill>
                <a:highlight>
                  <a:srgbClr val="FFFFFF"/>
                </a:highlight>
                <a:latin typeface="Arial"/>
                <a:ea typeface="Arial"/>
                <a:cs typeface="Arial"/>
                <a:sym typeface="Arial"/>
              </a:rPr>
              <a:t> or </a:t>
            </a:r>
            <a:r>
              <a:rPr lang="en-US" sz="1400" b="1" dirty="0">
                <a:solidFill>
                  <a:schemeClr val="tx1"/>
                </a:solidFill>
                <a:highlight>
                  <a:srgbClr val="FFFFFF"/>
                </a:highlight>
                <a:latin typeface="Arial"/>
                <a:ea typeface="Arial"/>
                <a:cs typeface="Arial"/>
                <a:sym typeface="Arial"/>
              </a:rPr>
              <a:t>Euler's totient theorem</a:t>
            </a:r>
            <a:r>
              <a:rPr lang="en-US" sz="1400" dirty="0">
                <a:solidFill>
                  <a:schemeClr val="tx1"/>
                </a:solidFill>
                <a:highlight>
                  <a:srgbClr val="FFFFFF"/>
                </a:highlight>
                <a:latin typeface="Arial"/>
                <a:ea typeface="Arial"/>
                <a:cs typeface="Arial"/>
                <a:sym typeface="Arial"/>
              </a:rPr>
              <a:t>) states that if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and </a:t>
            </a:r>
            <a:r>
              <a:rPr lang="en-US" sz="1400" i="1" dirty="0">
                <a:solidFill>
                  <a:schemeClr val="tx1"/>
                </a:solidFill>
                <a:highlight>
                  <a:srgbClr val="FFFFFF"/>
                </a:highlight>
                <a:latin typeface="Arial"/>
                <a:ea typeface="Arial"/>
                <a:cs typeface="Arial"/>
                <a:sym typeface="Arial"/>
              </a:rPr>
              <a:t>a</a:t>
            </a:r>
            <a:r>
              <a:rPr lang="en-US" sz="1400" dirty="0">
                <a:solidFill>
                  <a:schemeClr val="tx1"/>
                </a:solidFill>
                <a:highlight>
                  <a:srgbClr val="FFFFFF"/>
                </a:highlight>
                <a:latin typeface="Arial"/>
                <a:ea typeface="Arial"/>
                <a:cs typeface="Arial"/>
                <a:sym typeface="Arial"/>
              </a:rPr>
              <a:t> are </a:t>
            </a:r>
            <a:r>
              <a:rPr lang="en-US" sz="1400" dirty="0">
                <a:solidFill>
                  <a:schemeClr val="tx1"/>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coprime</a:t>
            </a:r>
            <a:r>
              <a:rPr lang="en-US" sz="1400" dirty="0">
                <a:solidFill>
                  <a:schemeClr val="tx1"/>
                </a:solidFill>
                <a:highlight>
                  <a:srgbClr val="FFFFFF"/>
                </a:highlight>
                <a:latin typeface="Arial"/>
                <a:ea typeface="Arial"/>
                <a:cs typeface="Arial"/>
                <a:sym typeface="Arial"/>
              </a:rPr>
              <a:t> positive integers, then </a:t>
            </a:r>
            <a:r>
              <a:rPr lang="en-US" sz="1400" i="1" dirty="0">
                <a:solidFill>
                  <a:schemeClr val="tx1"/>
                </a:solidFill>
                <a:highlight>
                  <a:srgbClr val="FFFFFF"/>
                </a:highlight>
                <a:latin typeface="Arial"/>
                <a:ea typeface="Arial"/>
                <a:cs typeface="Arial"/>
                <a:sym typeface="Arial"/>
              </a:rPr>
              <a:t>a</a:t>
            </a:r>
            <a:r>
              <a:rPr lang="en-US" sz="1400" dirty="0">
                <a:solidFill>
                  <a:schemeClr val="tx1"/>
                </a:solidFill>
                <a:highlight>
                  <a:srgbClr val="FFFFFF"/>
                </a:highlight>
                <a:latin typeface="Arial"/>
                <a:ea typeface="Arial"/>
                <a:cs typeface="Arial"/>
                <a:sym typeface="Arial"/>
              </a:rPr>
              <a:t> raised to the power of the </a:t>
            </a:r>
            <a:r>
              <a:rPr lang="en-US" sz="1400" dirty="0">
                <a:solidFill>
                  <a:schemeClr val="tx1"/>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totient</a:t>
            </a:r>
            <a:r>
              <a:rPr lang="en-US" sz="1400" dirty="0">
                <a:solidFill>
                  <a:schemeClr val="tx1"/>
                </a:solidFill>
                <a:highlight>
                  <a:srgbClr val="FFFFFF"/>
                </a:highlight>
                <a:latin typeface="Arial"/>
                <a:ea typeface="Arial"/>
                <a:cs typeface="Arial"/>
                <a:sym typeface="Arial"/>
              </a:rPr>
              <a:t> of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is congruent to one, </a:t>
            </a:r>
            <a:r>
              <a:rPr lang="en-US" sz="1400" dirty="0">
                <a:solidFill>
                  <a:schemeClr val="tx1"/>
                </a:solidFill>
                <a:highlight>
                  <a:srgbClr val="FFFFFF"/>
                </a:highlight>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modulo</a:t>
            </a:r>
            <a:r>
              <a:rPr lang="en-US" sz="1400" dirty="0">
                <a:solidFill>
                  <a:schemeClr val="tx1"/>
                </a:solidFill>
                <a:highlight>
                  <a:srgbClr val="FFFFFF"/>
                </a:highlight>
                <a:latin typeface="Arial"/>
                <a:ea typeface="Arial"/>
                <a:cs typeface="Arial"/>
                <a:sym typeface="Arial"/>
              </a:rPr>
              <a:t> </a:t>
            </a:r>
            <a:r>
              <a:rPr lang="en-US" sz="1400" i="1" dirty="0">
                <a:solidFill>
                  <a:schemeClr val="tx1"/>
                </a:solidFill>
                <a:highlight>
                  <a:srgbClr val="FFFFFF"/>
                </a:highlight>
                <a:latin typeface="Arial"/>
                <a:ea typeface="Arial"/>
                <a:cs typeface="Arial"/>
                <a:sym typeface="Arial"/>
              </a:rPr>
              <a:t>n</a:t>
            </a:r>
            <a:r>
              <a:rPr lang="en-US" sz="1400" dirty="0">
                <a:solidFill>
                  <a:schemeClr val="tx1"/>
                </a:solidFill>
                <a:highlight>
                  <a:srgbClr val="FFFFFF"/>
                </a:highlight>
                <a:latin typeface="Arial"/>
                <a:ea typeface="Arial"/>
                <a:cs typeface="Arial"/>
                <a:sym typeface="Arial"/>
              </a:rPr>
              <a:t>, or:</a:t>
            </a:r>
            <a:endParaRPr sz="1400" dirty="0">
              <a:solidFill>
                <a:schemeClr val="tx1"/>
              </a:solidFill>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a:t>
            </a:r>
            <a:r>
              <a:rPr lang="en-US" sz="1400" dirty="0" err="1">
                <a:solidFill>
                  <a:schemeClr val="tx1"/>
                </a:solidFill>
                <a:highlight>
                  <a:srgbClr val="FFFFFF"/>
                </a:highlight>
                <a:latin typeface="Arial"/>
                <a:ea typeface="Arial"/>
                <a:cs typeface="Arial"/>
                <a:sym typeface="Arial"/>
              </a:rPr>
              <a:t>varphi</a:t>
            </a:r>
            <a:r>
              <a:rPr lang="en-US" sz="1400" dirty="0">
                <a:solidFill>
                  <a:schemeClr val="tx1"/>
                </a:solidFill>
                <a:highlight>
                  <a:srgbClr val="FFFFFF"/>
                </a:highlight>
                <a:latin typeface="Arial"/>
                <a:ea typeface="Arial"/>
                <a:cs typeface="Arial"/>
                <a:sym typeface="Arial"/>
              </a:rPr>
              <a:t> (n)}\</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1{\</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{n}}}</a:t>
            </a:r>
            <a:endParaRPr sz="1400" dirty="0">
              <a:solidFill>
                <a:schemeClr val="tx1"/>
              </a:solidFill>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where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t>
            </a:r>
            <a:r>
              <a:rPr lang="en-US" sz="1400" dirty="0" err="1">
                <a:solidFill>
                  <a:schemeClr val="tx1"/>
                </a:solidFill>
                <a:highlight>
                  <a:srgbClr val="FFFFFF"/>
                </a:highlight>
                <a:latin typeface="Arial"/>
                <a:ea typeface="Arial"/>
                <a:cs typeface="Arial"/>
                <a:sym typeface="Arial"/>
              </a:rPr>
              <a:t>varphi</a:t>
            </a:r>
            <a:r>
              <a:rPr lang="en-US" sz="1400" dirty="0">
                <a:solidFill>
                  <a:schemeClr val="tx1"/>
                </a:solidFill>
                <a:highlight>
                  <a:srgbClr val="FFFFFF"/>
                </a:highlight>
                <a:latin typeface="Arial"/>
                <a:ea typeface="Arial"/>
                <a:cs typeface="Arial"/>
                <a:sym typeface="Arial"/>
              </a:rPr>
              <a:t> (n)} is </a:t>
            </a:r>
            <a:r>
              <a:rPr lang="en-US" sz="1400" dirty="0">
                <a:solidFill>
                  <a:schemeClr val="tx1"/>
                </a:solidFill>
                <a:highlight>
                  <a:srgbClr val="FFFFFF"/>
                </a:highlight>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Euler's totient function</a:t>
            </a:r>
            <a:r>
              <a:rPr lang="en-US" sz="1400" dirty="0">
                <a:solidFill>
                  <a:schemeClr val="tx1"/>
                </a:solidFill>
                <a:highlight>
                  <a:srgbClr val="FFFFFF"/>
                </a:highlight>
                <a:latin typeface="Arial"/>
                <a:ea typeface="Arial"/>
                <a:cs typeface="Arial"/>
                <a:sym typeface="Arial"/>
              </a:rPr>
              <a:t>. In 1736, </a:t>
            </a:r>
            <a:r>
              <a:rPr lang="en-US" sz="1400" dirty="0">
                <a:solidFill>
                  <a:schemeClr val="tx1"/>
                </a:solidFill>
                <a:highlight>
                  <a:srgbClr val="FFFFFF"/>
                </a:highlight>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Leonhard Euler</a:t>
            </a:r>
            <a:r>
              <a:rPr lang="en-US" sz="1400" dirty="0">
                <a:solidFill>
                  <a:schemeClr val="tx1"/>
                </a:solidFill>
                <a:highlight>
                  <a:srgbClr val="FFFFFF"/>
                </a:highlight>
                <a:latin typeface="Arial"/>
                <a:ea typeface="Arial"/>
                <a:cs typeface="Arial"/>
                <a:sym typeface="Arial"/>
              </a:rPr>
              <a:t> published his proof of </a:t>
            </a:r>
            <a:r>
              <a:rPr lang="en-US" sz="1400" dirty="0">
                <a:solidFill>
                  <a:schemeClr val="tx1"/>
                </a:solidFill>
                <a:highlight>
                  <a:srgbClr val="FFFFFF"/>
                </a:highlight>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Fermat's little theorem</a:t>
            </a:r>
            <a:r>
              <a:rPr lang="en-US" sz="1400" dirty="0">
                <a:solidFill>
                  <a:schemeClr val="tx1"/>
                </a:solidFill>
                <a:highlight>
                  <a:srgbClr val="FFFFFF"/>
                </a:highlight>
                <a:latin typeface="Arial"/>
                <a:ea typeface="Arial"/>
                <a:cs typeface="Arial"/>
                <a:sym typeface="Arial"/>
              </a:rPr>
              <a:t>,</a:t>
            </a:r>
            <a:r>
              <a:rPr lang="en-US" sz="1400" baseline="30000" dirty="0">
                <a:solidFill>
                  <a:schemeClr val="tx1"/>
                </a:solidFill>
                <a:highlight>
                  <a:srgbClr val="FFFFFF"/>
                </a:highlight>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[1]</a:t>
            </a:r>
            <a:r>
              <a:rPr lang="en-US" sz="1400" dirty="0">
                <a:solidFill>
                  <a:schemeClr val="tx1"/>
                </a:solidFill>
                <a:highlight>
                  <a:srgbClr val="FFFFFF"/>
                </a:highlight>
                <a:latin typeface="Arial"/>
                <a:ea typeface="Arial"/>
                <a:cs typeface="Arial"/>
                <a:sym typeface="Arial"/>
              </a:rPr>
              <a:t> which </a:t>
            </a:r>
            <a:r>
              <a:rPr lang="en-US" sz="1400" dirty="0">
                <a:solidFill>
                  <a:schemeClr val="tx1"/>
                </a:solidFill>
                <a:highlight>
                  <a:srgbClr val="FFFFFF"/>
                </a:highlight>
                <a:uFill>
                  <a:noFill/>
                </a:uFill>
                <a:latin typeface="Arial"/>
                <a:ea typeface="Arial"/>
                <a:cs typeface="Arial"/>
                <a:sym typeface="Arial"/>
                <a:hlinkClick r:id="rId11">
                  <a:extLst>
                    <a:ext uri="{A12FA001-AC4F-418D-AE19-62706E023703}">
                      <ahyp:hlinkClr xmlns:ahyp="http://schemas.microsoft.com/office/drawing/2018/hyperlinkcolor" val="tx"/>
                    </a:ext>
                  </a:extLst>
                </a:hlinkClick>
              </a:rPr>
              <a:t>Fermat</a:t>
            </a:r>
            <a:r>
              <a:rPr lang="en-US" sz="1400" dirty="0">
                <a:solidFill>
                  <a:schemeClr val="tx1"/>
                </a:solidFill>
                <a:highlight>
                  <a:srgbClr val="FFFFFF"/>
                </a:highlight>
                <a:latin typeface="Arial"/>
                <a:ea typeface="Arial"/>
                <a:cs typeface="Arial"/>
                <a:sym typeface="Arial"/>
              </a:rPr>
              <a:t> had presented without proof. Subsequently, Euler presented other proofs of the theorem, culminating with "Euler's theorem" in his paper of 1763, in which he attempted to find the smallest exponent for which Fermat's little theorem was always true.</a:t>
            </a:r>
            <a:r>
              <a:rPr lang="en-US" sz="1400" baseline="30000" dirty="0">
                <a:solidFill>
                  <a:schemeClr val="tx1"/>
                </a:solidFill>
                <a:highlight>
                  <a:srgbClr val="FFFFFF"/>
                </a:highlight>
                <a:uFill>
                  <a:noFill/>
                </a:uFill>
                <a:latin typeface="Arial"/>
                <a:ea typeface="Arial"/>
                <a:cs typeface="Arial"/>
                <a:sym typeface="Arial"/>
                <a:hlinkClick r:id="rId12">
                  <a:extLst>
                    <a:ext uri="{A12FA001-AC4F-418D-AE19-62706E023703}">
                      <ahyp:hlinkClr xmlns:ahyp="http://schemas.microsoft.com/office/drawing/2018/hyperlinkcolor" val="tx"/>
                    </a:ext>
                  </a:extLst>
                </a:hlinkClick>
              </a:rPr>
              <a:t>[2]</a:t>
            </a:r>
            <a:endParaRPr sz="1400" baseline="30000" dirty="0">
              <a:solidFill>
                <a:schemeClr val="tx1"/>
              </a:solidFill>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The converse of Euler's theorem is also true: if the above congruence is true, then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 and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n} must be coprime.</a:t>
            </a:r>
            <a:endParaRPr sz="1400" dirty="0">
              <a:solidFill>
                <a:schemeClr val="tx1"/>
              </a:solidFill>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The theorem is a generalization of </a:t>
            </a:r>
            <a:r>
              <a:rPr lang="en-US" sz="1400" dirty="0">
                <a:solidFill>
                  <a:schemeClr val="tx1"/>
                </a:solidFill>
                <a:highlight>
                  <a:srgbClr val="FFFFFF"/>
                </a:highlight>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Fermat's little theorem</a:t>
            </a:r>
            <a:r>
              <a:rPr lang="en-US" sz="1400" dirty="0">
                <a:solidFill>
                  <a:schemeClr val="tx1"/>
                </a:solidFill>
                <a:highlight>
                  <a:srgbClr val="FFFFFF"/>
                </a:highlight>
                <a:latin typeface="Arial"/>
                <a:ea typeface="Arial"/>
                <a:cs typeface="Arial"/>
                <a:sym typeface="Arial"/>
              </a:rPr>
              <a:t>, and is further generalized by </a:t>
            </a:r>
            <a:r>
              <a:rPr lang="en-US" sz="1400" dirty="0">
                <a:solidFill>
                  <a:schemeClr val="tx1"/>
                </a:solidFill>
                <a:highlight>
                  <a:srgbClr val="FFFFFF"/>
                </a:highlight>
                <a:uFill>
                  <a:noFill/>
                </a:uFill>
                <a:latin typeface="Arial"/>
                <a:ea typeface="Arial"/>
                <a:cs typeface="Arial"/>
                <a:sym typeface="Arial"/>
                <a:hlinkClick r:id="rId13">
                  <a:extLst>
                    <a:ext uri="{A12FA001-AC4F-418D-AE19-62706E023703}">
                      <ahyp:hlinkClr xmlns:ahyp="http://schemas.microsoft.com/office/drawing/2018/hyperlinkcolor" val="tx"/>
                    </a:ext>
                  </a:extLst>
                </a:hlinkClick>
              </a:rPr>
              <a:t>Carmichael's theorem</a:t>
            </a:r>
            <a:r>
              <a:rPr lang="en-US" sz="1400" dirty="0">
                <a:solidFill>
                  <a:schemeClr val="tx1"/>
                </a:solidFill>
                <a:highlight>
                  <a:srgbClr val="FFFFFF"/>
                </a:highlight>
                <a:latin typeface="Arial"/>
                <a:ea typeface="Arial"/>
                <a:cs typeface="Arial"/>
                <a:sym typeface="Arial"/>
              </a:rPr>
              <a:t>.</a:t>
            </a:r>
            <a:endParaRPr sz="1400" dirty="0">
              <a:solidFill>
                <a:schemeClr val="tx1"/>
              </a:solidFill>
              <a:highlight>
                <a:srgbClr val="FFFFFF"/>
              </a:highlight>
              <a:latin typeface="Arial"/>
              <a:ea typeface="Arial"/>
              <a:cs typeface="Arial"/>
              <a:sym typeface="Arial"/>
            </a:endParaRPr>
          </a:p>
          <a:p>
            <a:pPr marL="0" lvl="0" indent="0" algn="l" rtl="0">
              <a:spcBef>
                <a:spcPts val="60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latin typeface="Georgia"/>
                <a:ea typeface="Georgia"/>
                <a:cs typeface="Georgia"/>
                <a:sym typeface="Georgia"/>
              </a:rPr>
              <a:t>Euler's theorem</a:t>
            </a:r>
            <a:br>
              <a:rPr lang="en-US" sz="2400" b="1" dirty="0">
                <a:latin typeface="Georgia"/>
                <a:ea typeface="Georgia"/>
                <a:cs typeface="Georgia"/>
                <a:sym typeface="Georgia"/>
              </a:rPr>
            </a:br>
            <a:endParaRPr dirty="0"/>
          </a:p>
        </p:txBody>
      </p:sp>
      <p:sp>
        <p:nvSpPr>
          <p:cNvPr id="145" name="Google Shape;145;p20"/>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241300" lvl="0" indent="0" algn="just"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The theorem may be used to easily reduce large powers modulo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n}. For example, consider finding the ones place decimal digit of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7^{222}}, i.e.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7^{222}{\</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{10}}}. The integers 7 and 10 are coprime, and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t>
            </a:r>
            <a:r>
              <a:rPr lang="en-US" sz="1400" dirty="0" err="1">
                <a:solidFill>
                  <a:schemeClr val="tx1"/>
                </a:solidFill>
                <a:highlight>
                  <a:srgbClr val="FFFFFF"/>
                </a:highlight>
                <a:latin typeface="Arial"/>
                <a:ea typeface="Arial"/>
                <a:cs typeface="Arial"/>
                <a:sym typeface="Arial"/>
              </a:rPr>
              <a:t>varphi</a:t>
            </a:r>
            <a:r>
              <a:rPr lang="en-US" sz="1400" dirty="0">
                <a:solidFill>
                  <a:schemeClr val="tx1"/>
                </a:solidFill>
                <a:highlight>
                  <a:srgbClr val="FFFFFF"/>
                </a:highlight>
                <a:latin typeface="Arial"/>
                <a:ea typeface="Arial"/>
                <a:cs typeface="Arial"/>
                <a:sym typeface="Arial"/>
              </a:rPr>
              <a:t> (10)=4}. So Euler's theorem yields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7^{4}\</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1{\</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{10}}}, and we get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7^{222}\</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7^{4\times 55+2}\</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(7^{4})^{55}\times 7^{2}\</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1^{55}\times 7^{2}\</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49\</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9{\</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{10}}}.</a:t>
            </a:r>
            <a:endParaRPr sz="1400" dirty="0">
              <a:solidFill>
                <a:schemeClr val="tx1"/>
              </a:solidFill>
              <a:highlight>
                <a:srgbClr val="FFFFFF"/>
              </a:highlight>
              <a:latin typeface="Arial"/>
              <a:ea typeface="Arial"/>
              <a:cs typeface="Arial"/>
              <a:sym typeface="Arial"/>
            </a:endParaRPr>
          </a:p>
          <a:p>
            <a:pPr marL="241300" lvl="0" indent="0" algn="just"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In general, when reducing a power of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 modulo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n} (where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 and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n} are coprime), one needs to work modulo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t>
            </a:r>
            <a:r>
              <a:rPr lang="en-US" sz="1400" dirty="0" err="1">
                <a:solidFill>
                  <a:schemeClr val="tx1"/>
                </a:solidFill>
                <a:highlight>
                  <a:srgbClr val="FFFFFF"/>
                </a:highlight>
                <a:latin typeface="Arial"/>
                <a:ea typeface="Arial"/>
                <a:cs typeface="Arial"/>
                <a:sym typeface="Arial"/>
              </a:rPr>
              <a:t>varphi</a:t>
            </a:r>
            <a:r>
              <a:rPr lang="en-US" sz="1400" dirty="0">
                <a:solidFill>
                  <a:schemeClr val="tx1"/>
                </a:solidFill>
                <a:highlight>
                  <a:srgbClr val="FFFFFF"/>
                </a:highlight>
                <a:latin typeface="Arial"/>
                <a:ea typeface="Arial"/>
                <a:cs typeface="Arial"/>
                <a:sym typeface="Arial"/>
              </a:rPr>
              <a:t> (n)} in the exponent of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a:t>
            </a:r>
            <a:endParaRPr sz="1400" dirty="0">
              <a:solidFill>
                <a:schemeClr val="tx1"/>
              </a:solidFill>
              <a:highlight>
                <a:srgbClr val="FFFFFF"/>
              </a:highlight>
              <a:latin typeface="Arial"/>
              <a:ea typeface="Arial"/>
              <a:cs typeface="Arial"/>
              <a:sym typeface="Arial"/>
            </a:endParaRPr>
          </a:p>
          <a:p>
            <a:pPr marL="457200" lvl="0" indent="0" algn="just"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if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x\</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y{\</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a:t>
            </a:r>
            <a:r>
              <a:rPr lang="en-US" sz="1400" dirty="0" err="1">
                <a:solidFill>
                  <a:schemeClr val="tx1"/>
                </a:solidFill>
                <a:highlight>
                  <a:srgbClr val="FFFFFF"/>
                </a:highlight>
                <a:latin typeface="Arial"/>
                <a:ea typeface="Arial"/>
                <a:cs typeface="Arial"/>
                <a:sym typeface="Arial"/>
              </a:rPr>
              <a:t>varphi</a:t>
            </a:r>
            <a:r>
              <a:rPr lang="en-US" sz="1400" dirty="0">
                <a:solidFill>
                  <a:schemeClr val="tx1"/>
                </a:solidFill>
                <a:highlight>
                  <a:srgbClr val="FFFFFF"/>
                </a:highlight>
                <a:latin typeface="Arial"/>
                <a:ea typeface="Arial"/>
                <a:cs typeface="Arial"/>
                <a:sym typeface="Arial"/>
              </a:rPr>
              <a:t> (n)}}}, then {\</a:t>
            </a:r>
            <a:r>
              <a:rPr lang="en-US" sz="1400" dirty="0" err="1">
                <a:solidFill>
                  <a:schemeClr val="tx1"/>
                </a:solidFill>
                <a:highlight>
                  <a:srgbClr val="FFFFFF"/>
                </a:highlight>
                <a:latin typeface="Arial"/>
                <a:ea typeface="Arial"/>
                <a:cs typeface="Arial"/>
                <a:sym typeface="Arial"/>
              </a:rPr>
              <a:t>displaystyle</a:t>
            </a:r>
            <a:r>
              <a:rPr lang="en-US" sz="1400" dirty="0">
                <a:solidFill>
                  <a:schemeClr val="tx1"/>
                </a:solidFill>
                <a:highlight>
                  <a:srgbClr val="FFFFFF"/>
                </a:highlight>
                <a:latin typeface="Arial"/>
                <a:ea typeface="Arial"/>
                <a:cs typeface="Arial"/>
                <a:sym typeface="Arial"/>
              </a:rPr>
              <a:t> a^{x}\</a:t>
            </a:r>
            <a:r>
              <a:rPr lang="en-US" sz="1400" dirty="0" err="1">
                <a:solidFill>
                  <a:schemeClr val="tx1"/>
                </a:solidFill>
                <a:highlight>
                  <a:srgbClr val="FFFFFF"/>
                </a:highlight>
                <a:latin typeface="Arial"/>
                <a:ea typeface="Arial"/>
                <a:cs typeface="Arial"/>
                <a:sym typeface="Arial"/>
              </a:rPr>
              <a:t>equiv</a:t>
            </a:r>
            <a:r>
              <a:rPr lang="en-US" sz="1400" dirty="0">
                <a:solidFill>
                  <a:schemeClr val="tx1"/>
                </a:solidFill>
                <a:highlight>
                  <a:srgbClr val="FFFFFF"/>
                </a:highlight>
                <a:latin typeface="Arial"/>
                <a:ea typeface="Arial"/>
                <a:cs typeface="Arial"/>
                <a:sym typeface="Arial"/>
              </a:rPr>
              <a:t> a^{y}{\</a:t>
            </a:r>
            <a:r>
              <a:rPr lang="en-US" sz="1400" dirty="0" err="1">
                <a:solidFill>
                  <a:schemeClr val="tx1"/>
                </a:solidFill>
                <a:highlight>
                  <a:srgbClr val="FFFFFF"/>
                </a:highlight>
                <a:latin typeface="Arial"/>
                <a:ea typeface="Arial"/>
                <a:cs typeface="Arial"/>
                <a:sym typeface="Arial"/>
              </a:rPr>
              <a:t>pmod</a:t>
            </a:r>
            <a:r>
              <a:rPr lang="en-US" sz="1400" dirty="0">
                <a:solidFill>
                  <a:schemeClr val="tx1"/>
                </a:solidFill>
                <a:highlight>
                  <a:srgbClr val="FFFFFF"/>
                </a:highlight>
                <a:latin typeface="Arial"/>
                <a:ea typeface="Arial"/>
                <a:cs typeface="Arial"/>
                <a:sym typeface="Arial"/>
              </a:rPr>
              <a:t> {n}}}.</a:t>
            </a:r>
            <a:endParaRPr sz="1400" dirty="0">
              <a:solidFill>
                <a:schemeClr val="tx1"/>
              </a:solidFill>
              <a:highlight>
                <a:srgbClr val="FFFFFF"/>
              </a:highlight>
              <a:latin typeface="Arial"/>
              <a:ea typeface="Arial"/>
              <a:cs typeface="Arial"/>
              <a:sym typeface="Arial"/>
            </a:endParaRPr>
          </a:p>
          <a:p>
            <a:pPr marL="482600" lvl="0" indent="0" algn="just" rtl="0">
              <a:lnSpc>
                <a:spcPct val="115000"/>
              </a:lnSpc>
              <a:spcBef>
                <a:spcPts val="600"/>
              </a:spcBef>
              <a:spcAft>
                <a:spcPts val="0"/>
              </a:spcAft>
              <a:buClr>
                <a:schemeClr val="dk1"/>
              </a:buClr>
              <a:buSzPts val="1100"/>
              <a:buFont typeface="Arial"/>
              <a:buNone/>
            </a:pPr>
            <a:r>
              <a:rPr lang="en-US" sz="1400" dirty="0">
                <a:solidFill>
                  <a:schemeClr val="tx1"/>
                </a:solidFill>
                <a:highlight>
                  <a:srgbClr val="FFFFFF"/>
                </a:highlight>
                <a:latin typeface="Arial"/>
                <a:ea typeface="Arial"/>
                <a:cs typeface="Arial"/>
                <a:sym typeface="Arial"/>
              </a:rPr>
              <a:t>Euler's theorem underlies </a:t>
            </a:r>
            <a:r>
              <a:rPr lang="en-US" sz="1400" dirty="0">
                <a:solidFill>
                  <a:schemeClr val="tx1"/>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RSA cryptosystem</a:t>
            </a:r>
            <a:r>
              <a:rPr lang="en-US" sz="1400" dirty="0">
                <a:solidFill>
                  <a:schemeClr val="tx1"/>
                </a:solidFill>
                <a:highlight>
                  <a:srgbClr val="FFFFFF"/>
                </a:highlight>
                <a:latin typeface="Arial"/>
                <a:ea typeface="Arial"/>
                <a:cs typeface="Arial"/>
                <a:sym typeface="Arial"/>
              </a:rPr>
              <a:t>, which is widely used in </a:t>
            </a:r>
            <a:r>
              <a:rPr lang="en-US" sz="1400" dirty="0">
                <a:solidFill>
                  <a:schemeClr val="tx1"/>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Internet</a:t>
            </a:r>
            <a:r>
              <a:rPr lang="en-US" sz="1400" dirty="0">
                <a:solidFill>
                  <a:schemeClr val="tx1"/>
                </a:solidFill>
                <a:highlight>
                  <a:srgbClr val="FFFFFF"/>
                </a:highlight>
                <a:latin typeface="Arial"/>
                <a:ea typeface="Arial"/>
                <a:cs typeface="Arial"/>
                <a:sym typeface="Arial"/>
              </a:rPr>
              <a:t> communications. In this cryptosystem, Euler's theorem is used with </a:t>
            </a:r>
            <a:r>
              <a:rPr lang="en-US" sz="1400" i="1" dirty="0">
                <a:solidFill>
                  <a:schemeClr val="tx1"/>
                </a:solidFill>
                <a:highlight>
                  <a:srgbClr val="FFFFFF"/>
                </a:highlight>
                <a:latin typeface="Times New Roman"/>
                <a:ea typeface="Times New Roman"/>
                <a:cs typeface="Times New Roman"/>
                <a:sym typeface="Times New Roman"/>
              </a:rPr>
              <a:t>n</a:t>
            </a:r>
            <a:r>
              <a:rPr lang="en-US" sz="1400" dirty="0">
                <a:solidFill>
                  <a:schemeClr val="tx1"/>
                </a:solidFill>
                <a:highlight>
                  <a:srgbClr val="FFFFFF"/>
                </a:highlight>
                <a:latin typeface="Arial"/>
                <a:ea typeface="Arial"/>
                <a:cs typeface="Arial"/>
                <a:sym typeface="Arial"/>
              </a:rPr>
              <a:t> being a product of two large </a:t>
            </a:r>
            <a:r>
              <a:rPr lang="en-US" sz="1400" dirty="0">
                <a:solidFill>
                  <a:schemeClr val="tx1"/>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prime numbers</a:t>
            </a:r>
            <a:r>
              <a:rPr lang="en-US" sz="1400" dirty="0">
                <a:solidFill>
                  <a:schemeClr val="tx1"/>
                </a:solidFill>
                <a:highlight>
                  <a:srgbClr val="FFFFFF"/>
                </a:highlight>
                <a:latin typeface="Arial"/>
                <a:ea typeface="Arial"/>
                <a:cs typeface="Arial"/>
                <a:sym typeface="Arial"/>
              </a:rPr>
              <a:t>, and the security of the system is based on the difficulty of </a:t>
            </a:r>
            <a:r>
              <a:rPr lang="en-US" sz="1400" dirty="0">
                <a:solidFill>
                  <a:schemeClr val="tx1"/>
                </a:solidFill>
                <a:highlight>
                  <a:srgbClr val="FFFFFF"/>
                </a:highlight>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factoring</a:t>
            </a:r>
            <a:r>
              <a:rPr lang="en-US" sz="1400" dirty="0">
                <a:solidFill>
                  <a:schemeClr val="tx1"/>
                </a:solidFill>
                <a:highlight>
                  <a:srgbClr val="FFFFFF"/>
                </a:highlight>
                <a:latin typeface="Arial"/>
                <a:ea typeface="Arial"/>
                <a:cs typeface="Arial"/>
                <a:sym typeface="Arial"/>
              </a:rPr>
              <a:t> such an integer.</a:t>
            </a:r>
            <a:endParaRPr sz="1400" dirty="0">
              <a:solidFill>
                <a:schemeClr val="tx1"/>
              </a:solidFill>
              <a:highlight>
                <a:srgbClr val="FFFFFF"/>
              </a:highlight>
              <a:latin typeface="Arial"/>
              <a:ea typeface="Arial"/>
              <a:cs typeface="Arial"/>
              <a:sym typeface="Arial"/>
            </a:endParaRPr>
          </a:p>
          <a:p>
            <a:pPr marL="0" lvl="0" indent="0" algn="l" rtl="0">
              <a:spcBef>
                <a:spcPts val="600"/>
              </a:spcBef>
              <a:spcAft>
                <a:spcPts val="0"/>
              </a:spcAft>
              <a:buNone/>
            </a:pPr>
            <a:endParaRPr sz="1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latin typeface="Georgia"/>
                <a:ea typeface="Georgia"/>
                <a:cs typeface="Georgia"/>
                <a:sym typeface="Georgia"/>
              </a:rPr>
              <a:t>Euler's theorem Proof</a:t>
            </a:r>
            <a:br>
              <a:rPr lang="en-US" sz="2400" b="1" dirty="0">
                <a:latin typeface="Georgia"/>
                <a:ea typeface="Georgia"/>
                <a:cs typeface="Georgia"/>
                <a:sym typeface="Georgia"/>
              </a:rPr>
            </a:br>
            <a:endParaRPr dirty="0"/>
          </a:p>
        </p:txBody>
      </p:sp>
      <p:sp>
        <p:nvSpPr>
          <p:cNvPr id="152" name="Google Shape;152;p21"/>
          <p:cNvSpPr txBox="1">
            <a:spLocks noGrp="1"/>
          </p:cNvSpPr>
          <p:nvPr>
            <p:ph type="body" idx="1"/>
          </p:nvPr>
        </p:nvSpPr>
        <p:spPr>
          <a:xfrm>
            <a:off x="254000" y="1554480"/>
            <a:ext cx="8661400" cy="469392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 Euler's theorem can be proven using concepts from the </a:t>
            </a:r>
            <a:r>
              <a:rPr lang="en-US" sz="1400" dirty="0">
                <a:highlight>
                  <a:srgbClr val="FFFFFF"/>
                </a:highlight>
                <a:uFill>
                  <a:noFill/>
                </a:uFill>
                <a:latin typeface="Arial"/>
                <a:ea typeface="Arial"/>
                <a:cs typeface="Arial"/>
                <a:sym typeface="Arial"/>
                <a:hlinkClick r:id="rId3"/>
              </a:rPr>
              <a:t>theory of groups</a:t>
            </a:r>
            <a:r>
              <a:rPr lang="en-US" sz="1400" dirty="0">
                <a:highlight>
                  <a:srgbClr val="FFFFFF"/>
                </a:highlight>
                <a:latin typeface="Arial"/>
                <a:ea typeface="Arial"/>
                <a:cs typeface="Arial"/>
                <a:sym typeface="Arial"/>
              </a:rPr>
              <a:t>:</a:t>
            </a:r>
            <a:r>
              <a:rPr lang="en-US" sz="1400" baseline="30000" dirty="0">
                <a:highlight>
                  <a:srgbClr val="FFFFFF"/>
                </a:highlight>
                <a:uFill>
                  <a:noFill/>
                </a:uFill>
                <a:latin typeface="Arial"/>
                <a:ea typeface="Arial"/>
                <a:cs typeface="Arial"/>
                <a:sym typeface="Arial"/>
                <a:hlinkClick r:id="rId4"/>
              </a:rPr>
              <a:t>[3]</a:t>
            </a:r>
            <a:r>
              <a:rPr lang="en-US" sz="1400" dirty="0">
                <a:highlight>
                  <a:srgbClr val="FFFFFF"/>
                </a:highlight>
                <a:latin typeface="Arial"/>
                <a:ea typeface="Arial"/>
                <a:cs typeface="Arial"/>
                <a:sym typeface="Arial"/>
              </a:rPr>
              <a:t> The residue classes modulo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that are coprime to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form a group under multiplication (see the article </a:t>
            </a:r>
            <a:r>
              <a:rPr lang="en-US" sz="1400" dirty="0">
                <a:highlight>
                  <a:srgbClr val="FFFFFF"/>
                </a:highlight>
                <a:uFill>
                  <a:noFill/>
                </a:uFill>
                <a:latin typeface="Arial"/>
                <a:ea typeface="Arial"/>
                <a:cs typeface="Arial"/>
                <a:sym typeface="Arial"/>
                <a:hlinkClick r:id="rId5"/>
              </a:rPr>
              <a:t>Multiplicative group of integers modulo </a:t>
            </a:r>
            <a:r>
              <a:rPr lang="en-US" sz="1400" i="1" dirty="0">
                <a:highlight>
                  <a:srgbClr val="FFFFFF"/>
                </a:highlight>
                <a:uFill>
                  <a:noFill/>
                </a:uFill>
                <a:latin typeface="Arial"/>
                <a:ea typeface="Arial"/>
                <a:cs typeface="Arial"/>
                <a:sym typeface="Arial"/>
                <a:hlinkClick r:id="rId5"/>
              </a:rPr>
              <a:t>n</a:t>
            </a:r>
            <a:r>
              <a:rPr lang="en-US" sz="1400" dirty="0">
                <a:highlight>
                  <a:srgbClr val="FFFFFF"/>
                </a:highlight>
                <a:latin typeface="Arial"/>
                <a:ea typeface="Arial"/>
                <a:cs typeface="Arial"/>
                <a:sym typeface="Arial"/>
              </a:rPr>
              <a:t> for details). The </a:t>
            </a:r>
            <a:r>
              <a:rPr lang="en-US" sz="1400" dirty="0">
                <a:highlight>
                  <a:srgbClr val="FFFFFF"/>
                </a:highlight>
                <a:uFill>
                  <a:noFill/>
                </a:uFill>
                <a:latin typeface="Arial"/>
                <a:ea typeface="Arial"/>
                <a:cs typeface="Arial"/>
                <a:sym typeface="Arial"/>
                <a:hlinkClick r:id="rId6"/>
              </a:rPr>
              <a:t>order</a:t>
            </a:r>
            <a:r>
              <a:rPr lang="en-US" sz="1400" dirty="0">
                <a:highlight>
                  <a:srgbClr val="FFFFFF"/>
                </a:highlight>
                <a:latin typeface="Arial"/>
                <a:ea typeface="Arial"/>
                <a:cs typeface="Arial"/>
                <a:sym typeface="Arial"/>
              </a:rPr>
              <a:t> of that group is </a:t>
            </a:r>
            <a:r>
              <a:rPr lang="en-US" sz="1400" i="1" dirty="0">
                <a:highlight>
                  <a:srgbClr val="FFFFFF"/>
                </a:highlight>
                <a:latin typeface="Times New Roman"/>
                <a:ea typeface="Times New Roman"/>
                <a:cs typeface="Times New Roman"/>
                <a:sym typeface="Times New Roman"/>
              </a:rPr>
              <a:t>φ</a:t>
            </a:r>
            <a:r>
              <a:rPr lang="en-US" sz="1400" dirty="0">
                <a:highlight>
                  <a:srgbClr val="FFFFFF"/>
                </a:highlight>
                <a:latin typeface="Times New Roman"/>
                <a:ea typeface="Times New Roman"/>
                <a:cs typeface="Times New Roman"/>
                <a:sym typeface="Times New Roman"/>
              </a:rPr>
              <a:t>(</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a:t>
            </a:r>
            <a:r>
              <a:rPr lang="en-US" sz="1400" dirty="0">
                <a:highlight>
                  <a:srgbClr val="FFFFFF"/>
                </a:highlight>
                <a:uFill>
                  <a:noFill/>
                </a:uFill>
                <a:latin typeface="Arial"/>
                <a:ea typeface="Arial"/>
                <a:cs typeface="Arial"/>
                <a:sym typeface="Arial"/>
                <a:hlinkClick r:id="rId7"/>
              </a:rPr>
              <a:t>Lagrange's theorem</a:t>
            </a:r>
            <a:r>
              <a:rPr lang="en-US" sz="1400" dirty="0">
                <a:highlight>
                  <a:srgbClr val="FFFFFF"/>
                </a:highlight>
                <a:latin typeface="Arial"/>
                <a:ea typeface="Arial"/>
                <a:cs typeface="Arial"/>
                <a:sym typeface="Arial"/>
              </a:rPr>
              <a:t> states that the order of any subgroup of a </a:t>
            </a:r>
            <a:r>
              <a:rPr lang="en-US" sz="1400" dirty="0">
                <a:highlight>
                  <a:srgbClr val="FFFFFF"/>
                </a:highlight>
                <a:uFill>
                  <a:noFill/>
                </a:uFill>
                <a:latin typeface="Arial"/>
                <a:ea typeface="Arial"/>
                <a:cs typeface="Arial"/>
                <a:sym typeface="Arial"/>
                <a:hlinkClick r:id="rId8"/>
              </a:rPr>
              <a:t>finite group</a:t>
            </a:r>
            <a:r>
              <a:rPr lang="en-US" sz="1400" dirty="0">
                <a:highlight>
                  <a:srgbClr val="FFFFFF"/>
                </a:highlight>
                <a:latin typeface="Arial"/>
                <a:ea typeface="Arial"/>
                <a:cs typeface="Arial"/>
                <a:sym typeface="Arial"/>
              </a:rPr>
              <a:t> divides the order of the entire group, in this case </a:t>
            </a:r>
            <a:r>
              <a:rPr lang="en-US" sz="1400" i="1" dirty="0">
                <a:highlight>
                  <a:srgbClr val="FFFFFF"/>
                </a:highlight>
                <a:latin typeface="Times New Roman"/>
                <a:ea typeface="Times New Roman"/>
                <a:cs typeface="Times New Roman"/>
                <a:sym typeface="Times New Roman"/>
              </a:rPr>
              <a:t>φ</a:t>
            </a:r>
            <a:r>
              <a:rPr lang="en-US" sz="1400" dirty="0">
                <a:highlight>
                  <a:srgbClr val="FFFFFF"/>
                </a:highlight>
                <a:latin typeface="Times New Roman"/>
                <a:ea typeface="Times New Roman"/>
                <a:cs typeface="Times New Roman"/>
                <a:sym typeface="Times New Roman"/>
              </a:rPr>
              <a:t>(</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If </a:t>
            </a:r>
            <a:r>
              <a:rPr lang="en-US" sz="1400" i="1" dirty="0">
                <a:highlight>
                  <a:srgbClr val="FFFFFF"/>
                </a:highlight>
                <a:latin typeface="Times New Roman"/>
                <a:ea typeface="Times New Roman"/>
                <a:cs typeface="Times New Roman"/>
                <a:sym typeface="Times New Roman"/>
              </a:rPr>
              <a:t>a</a:t>
            </a:r>
            <a:r>
              <a:rPr lang="en-US" sz="1400" dirty="0">
                <a:highlight>
                  <a:srgbClr val="FFFFFF"/>
                </a:highlight>
                <a:latin typeface="Arial"/>
                <a:ea typeface="Arial"/>
                <a:cs typeface="Arial"/>
                <a:sym typeface="Arial"/>
              </a:rPr>
              <a:t> is any number </a:t>
            </a:r>
            <a:r>
              <a:rPr lang="en-US" sz="1400" dirty="0">
                <a:highlight>
                  <a:srgbClr val="FFFFFF"/>
                </a:highlight>
                <a:uFill>
                  <a:noFill/>
                </a:uFill>
                <a:latin typeface="Arial"/>
                <a:ea typeface="Arial"/>
                <a:cs typeface="Arial"/>
                <a:sym typeface="Arial"/>
                <a:hlinkClick r:id="rId9"/>
              </a:rPr>
              <a:t>coprime</a:t>
            </a:r>
            <a:r>
              <a:rPr lang="en-US" sz="1400" dirty="0">
                <a:highlight>
                  <a:srgbClr val="FFFFFF"/>
                </a:highlight>
                <a:latin typeface="Arial"/>
                <a:ea typeface="Arial"/>
                <a:cs typeface="Arial"/>
                <a:sym typeface="Arial"/>
              </a:rPr>
              <a:t> to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then </a:t>
            </a:r>
            <a:r>
              <a:rPr lang="en-US" sz="1400" i="1" dirty="0">
                <a:highlight>
                  <a:srgbClr val="FFFFFF"/>
                </a:highlight>
                <a:latin typeface="Times New Roman"/>
                <a:ea typeface="Times New Roman"/>
                <a:cs typeface="Times New Roman"/>
                <a:sym typeface="Times New Roman"/>
              </a:rPr>
              <a:t>a</a:t>
            </a:r>
            <a:r>
              <a:rPr lang="en-US" sz="1400" dirty="0">
                <a:highlight>
                  <a:srgbClr val="FFFFFF"/>
                </a:highlight>
                <a:latin typeface="Arial"/>
                <a:ea typeface="Arial"/>
                <a:cs typeface="Arial"/>
                <a:sym typeface="Arial"/>
              </a:rPr>
              <a:t> is in one of these residue classes, and its powers </a:t>
            </a:r>
            <a:r>
              <a:rPr lang="en-US" sz="1400" i="1" dirty="0">
                <a:highlight>
                  <a:srgbClr val="FFFFFF"/>
                </a:highlight>
                <a:latin typeface="Times New Roman"/>
                <a:ea typeface="Times New Roman"/>
                <a:cs typeface="Times New Roman"/>
                <a:sym typeface="Times New Roman"/>
              </a:rPr>
              <a:t>a</a:t>
            </a:r>
            <a:r>
              <a:rPr lang="en-US" sz="1400" dirty="0">
                <a:highlight>
                  <a:srgbClr val="FFFFFF"/>
                </a:highlight>
                <a:latin typeface="Times New Roman"/>
                <a:ea typeface="Times New Roman"/>
                <a:cs typeface="Times New Roman"/>
                <a:sym typeface="Times New Roman"/>
              </a:rPr>
              <a:t>, </a:t>
            </a:r>
            <a:r>
              <a:rPr lang="en-US" sz="1400" i="1" dirty="0">
                <a:highlight>
                  <a:srgbClr val="FFFFFF"/>
                </a:highlight>
                <a:latin typeface="Times New Roman"/>
                <a:ea typeface="Times New Roman"/>
                <a:cs typeface="Times New Roman"/>
                <a:sym typeface="Times New Roman"/>
              </a:rPr>
              <a:t>a</a:t>
            </a:r>
            <a:r>
              <a:rPr lang="en-US" sz="1400" baseline="30000" dirty="0">
                <a:highlight>
                  <a:srgbClr val="FFFFFF"/>
                </a:highlight>
                <a:latin typeface="Times New Roman"/>
                <a:ea typeface="Times New Roman"/>
                <a:cs typeface="Times New Roman"/>
                <a:sym typeface="Times New Roman"/>
              </a:rPr>
              <a:t>2</a:t>
            </a:r>
            <a:r>
              <a:rPr lang="en-US" sz="1400" dirty="0">
                <a:highlight>
                  <a:srgbClr val="FFFFFF"/>
                </a:highlight>
                <a:latin typeface="Times New Roman"/>
                <a:ea typeface="Times New Roman"/>
                <a:cs typeface="Times New Roman"/>
                <a:sym typeface="Times New Roman"/>
              </a:rPr>
              <a:t>, ... , </a:t>
            </a:r>
            <a:r>
              <a:rPr lang="en-US" sz="1400" i="1" dirty="0" err="1">
                <a:highlight>
                  <a:srgbClr val="FFFFFF"/>
                </a:highlight>
                <a:latin typeface="Times New Roman"/>
                <a:ea typeface="Times New Roman"/>
                <a:cs typeface="Times New Roman"/>
                <a:sym typeface="Times New Roman"/>
              </a:rPr>
              <a:t>a</a:t>
            </a:r>
            <a:r>
              <a:rPr lang="en-US" sz="1400" i="1" baseline="30000" dirty="0" err="1">
                <a:highlight>
                  <a:srgbClr val="FFFFFF"/>
                </a:highlight>
                <a:latin typeface="Times New Roman"/>
                <a:ea typeface="Times New Roman"/>
                <a:cs typeface="Times New Roman"/>
                <a:sym typeface="Times New Roman"/>
              </a:rPr>
              <a:t>k</a:t>
            </a:r>
            <a:r>
              <a:rPr lang="en-US" sz="1400" dirty="0">
                <a:highlight>
                  <a:srgbClr val="FFFFFF"/>
                </a:highlight>
                <a:latin typeface="Arial"/>
                <a:ea typeface="Arial"/>
                <a:cs typeface="Arial"/>
                <a:sym typeface="Arial"/>
              </a:rPr>
              <a:t> modulo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form a subgroup of the group of residue classes, with </a:t>
            </a:r>
            <a:r>
              <a:rPr lang="en-US" sz="1400" i="1" dirty="0" err="1">
                <a:highlight>
                  <a:srgbClr val="FFFFFF"/>
                </a:highlight>
                <a:latin typeface="Times New Roman"/>
                <a:ea typeface="Times New Roman"/>
                <a:cs typeface="Times New Roman"/>
                <a:sym typeface="Times New Roman"/>
              </a:rPr>
              <a:t>a</a:t>
            </a:r>
            <a:r>
              <a:rPr lang="en-US" sz="1400" i="1" baseline="30000" dirty="0" err="1">
                <a:highlight>
                  <a:srgbClr val="FFFFFF"/>
                </a:highlight>
                <a:latin typeface="Times New Roman"/>
                <a:ea typeface="Times New Roman"/>
                <a:cs typeface="Times New Roman"/>
                <a:sym typeface="Times New Roman"/>
              </a:rPr>
              <a:t>k</a:t>
            </a:r>
            <a:r>
              <a:rPr lang="en-US" sz="1400" dirty="0">
                <a:highlight>
                  <a:srgbClr val="FFFFFF"/>
                </a:highlight>
                <a:latin typeface="Times New Roman"/>
                <a:ea typeface="Times New Roman"/>
                <a:cs typeface="Times New Roman"/>
                <a:sym typeface="Times New Roman"/>
              </a:rPr>
              <a:t> ≡ 1 (mod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Lagrange's theorem says </a:t>
            </a:r>
            <a:r>
              <a:rPr lang="en-US" sz="1400" i="1" dirty="0">
                <a:highlight>
                  <a:srgbClr val="FFFFFF"/>
                </a:highlight>
                <a:latin typeface="Times New Roman"/>
                <a:ea typeface="Times New Roman"/>
                <a:cs typeface="Times New Roman"/>
                <a:sym typeface="Times New Roman"/>
              </a:rPr>
              <a:t>k</a:t>
            </a:r>
            <a:r>
              <a:rPr lang="en-US" sz="1400" dirty="0">
                <a:highlight>
                  <a:srgbClr val="FFFFFF"/>
                </a:highlight>
                <a:latin typeface="Arial"/>
                <a:ea typeface="Arial"/>
                <a:cs typeface="Arial"/>
                <a:sym typeface="Arial"/>
              </a:rPr>
              <a:t> must divide </a:t>
            </a:r>
            <a:r>
              <a:rPr lang="en-US" sz="1400" i="1" dirty="0">
                <a:highlight>
                  <a:srgbClr val="FFFFFF"/>
                </a:highlight>
                <a:latin typeface="Times New Roman"/>
                <a:ea typeface="Times New Roman"/>
                <a:cs typeface="Times New Roman"/>
                <a:sym typeface="Times New Roman"/>
              </a:rPr>
              <a:t>φ</a:t>
            </a:r>
            <a:r>
              <a:rPr lang="en-US" sz="1400" dirty="0">
                <a:highlight>
                  <a:srgbClr val="FFFFFF"/>
                </a:highlight>
                <a:latin typeface="Times New Roman"/>
                <a:ea typeface="Times New Roman"/>
                <a:cs typeface="Times New Roman"/>
                <a:sym typeface="Times New Roman"/>
              </a:rPr>
              <a:t>(</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i.e. there is an integer </a:t>
            </a:r>
            <a:r>
              <a:rPr lang="en-US" sz="1400" i="1" dirty="0">
                <a:highlight>
                  <a:srgbClr val="FFFFFF"/>
                </a:highlight>
                <a:latin typeface="Times New Roman"/>
                <a:ea typeface="Times New Roman"/>
                <a:cs typeface="Times New Roman"/>
                <a:sym typeface="Times New Roman"/>
              </a:rPr>
              <a:t>M</a:t>
            </a:r>
            <a:r>
              <a:rPr lang="en-US" sz="1400" dirty="0">
                <a:highlight>
                  <a:srgbClr val="FFFFFF"/>
                </a:highlight>
                <a:latin typeface="Arial"/>
                <a:ea typeface="Arial"/>
                <a:cs typeface="Arial"/>
                <a:sym typeface="Arial"/>
              </a:rPr>
              <a:t> such that </a:t>
            </a:r>
            <a:r>
              <a:rPr lang="en-US" sz="1400" i="1" dirty="0" err="1">
                <a:highlight>
                  <a:srgbClr val="FFFFFF"/>
                </a:highlight>
                <a:latin typeface="Times New Roman"/>
                <a:ea typeface="Times New Roman"/>
                <a:cs typeface="Times New Roman"/>
                <a:sym typeface="Times New Roman"/>
              </a:rPr>
              <a:t>kM</a:t>
            </a:r>
            <a:r>
              <a:rPr lang="en-US" sz="1400" dirty="0">
                <a:highlight>
                  <a:srgbClr val="FFFFFF"/>
                </a:highlight>
                <a:latin typeface="Times New Roman"/>
                <a:ea typeface="Times New Roman"/>
                <a:cs typeface="Times New Roman"/>
                <a:sym typeface="Times New Roman"/>
              </a:rPr>
              <a:t> = </a:t>
            </a:r>
            <a:r>
              <a:rPr lang="en-US" sz="1400" i="1" dirty="0">
                <a:highlight>
                  <a:srgbClr val="FFFFFF"/>
                </a:highlight>
                <a:latin typeface="Times New Roman"/>
                <a:ea typeface="Times New Roman"/>
                <a:cs typeface="Times New Roman"/>
                <a:sym typeface="Times New Roman"/>
              </a:rPr>
              <a:t>φ</a:t>
            </a:r>
            <a:r>
              <a:rPr lang="en-US" sz="1400" dirty="0">
                <a:highlight>
                  <a:srgbClr val="FFFFFF"/>
                </a:highlight>
                <a:latin typeface="Times New Roman"/>
                <a:ea typeface="Times New Roman"/>
                <a:cs typeface="Times New Roman"/>
                <a:sym typeface="Times New Roman"/>
              </a:rPr>
              <a:t>(</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This then implies,</a:t>
            </a:r>
            <a:endParaRPr sz="1400" dirty="0">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a:t>
            </a:r>
            <a:r>
              <a:rPr lang="en-US" sz="1400" dirty="0" err="1">
                <a:highlight>
                  <a:srgbClr val="FFFFFF"/>
                </a:highlight>
                <a:latin typeface="Arial"/>
                <a:ea typeface="Arial"/>
                <a:cs typeface="Arial"/>
                <a:sym typeface="Arial"/>
              </a:rPr>
              <a:t>displaystyle</a:t>
            </a:r>
            <a:r>
              <a:rPr lang="en-US" sz="1400" dirty="0">
                <a:highlight>
                  <a:srgbClr val="FFFFFF"/>
                </a:highlight>
                <a:latin typeface="Arial"/>
                <a:ea typeface="Arial"/>
                <a:cs typeface="Arial"/>
                <a:sym typeface="Arial"/>
              </a:rPr>
              <a:t> a^{\</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(n)}=a^{</a:t>
            </a:r>
            <a:r>
              <a:rPr lang="en-US" sz="1400" dirty="0" err="1">
                <a:highlight>
                  <a:srgbClr val="FFFFFF"/>
                </a:highlight>
                <a:latin typeface="Arial"/>
                <a:ea typeface="Arial"/>
                <a:cs typeface="Arial"/>
                <a:sym typeface="Arial"/>
              </a:rPr>
              <a:t>kM</a:t>
            </a:r>
            <a:r>
              <a:rPr lang="en-US" sz="1400" dirty="0">
                <a:highlight>
                  <a:srgbClr val="FFFFFF"/>
                </a:highlight>
                <a:latin typeface="Arial"/>
                <a:ea typeface="Arial"/>
                <a:cs typeface="Arial"/>
                <a:sym typeface="Arial"/>
              </a:rPr>
              <a:t>}=(a^{k})^{M}\</a:t>
            </a:r>
            <a:r>
              <a:rPr lang="en-US" sz="1400" dirty="0" err="1">
                <a:highlight>
                  <a:srgbClr val="FFFFFF"/>
                </a:highlight>
                <a:latin typeface="Arial"/>
                <a:ea typeface="Arial"/>
                <a:cs typeface="Arial"/>
                <a:sym typeface="Arial"/>
              </a:rPr>
              <a:t>equiv</a:t>
            </a:r>
            <a:r>
              <a:rPr lang="en-US" sz="1400" dirty="0">
                <a:highlight>
                  <a:srgbClr val="FFFFFF"/>
                </a:highlight>
                <a:latin typeface="Arial"/>
                <a:ea typeface="Arial"/>
                <a:cs typeface="Arial"/>
                <a:sym typeface="Arial"/>
              </a:rPr>
              <a:t> 1^{M}=1\</a:t>
            </a:r>
            <a:r>
              <a:rPr lang="en-US" sz="1400" dirty="0" err="1">
                <a:highlight>
                  <a:srgbClr val="FFFFFF"/>
                </a:highlight>
                <a:latin typeface="Arial"/>
                <a:ea typeface="Arial"/>
                <a:cs typeface="Arial"/>
                <a:sym typeface="Arial"/>
              </a:rPr>
              <a:t>equiv</a:t>
            </a:r>
            <a:r>
              <a:rPr lang="en-US" sz="1400" dirty="0">
                <a:highlight>
                  <a:srgbClr val="FFFFFF"/>
                </a:highlight>
                <a:latin typeface="Arial"/>
                <a:ea typeface="Arial"/>
                <a:cs typeface="Arial"/>
                <a:sym typeface="Arial"/>
              </a:rPr>
              <a:t> 1{\</a:t>
            </a:r>
            <a:r>
              <a:rPr lang="en-US" sz="1400" dirty="0" err="1">
                <a:highlight>
                  <a:srgbClr val="FFFFFF"/>
                </a:highlight>
                <a:latin typeface="Arial"/>
                <a:ea typeface="Arial"/>
                <a:cs typeface="Arial"/>
                <a:sym typeface="Arial"/>
              </a:rPr>
              <a:t>pmod</a:t>
            </a:r>
            <a:r>
              <a:rPr lang="en-US" sz="1400" dirty="0">
                <a:highlight>
                  <a:srgbClr val="FFFFFF"/>
                </a:highlight>
                <a:latin typeface="Arial"/>
                <a:ea typeface="Arial"/>
                <a:cs typeface="Arial"/>
                <a:sym typeface="Arial"/>
              </a:rPr>
              <a:t> {n}}.}</a:t>
            </a:r>
            <a:endParaRPr sz="1400" dirty="0">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2. There is also a direct proof:</a:t>
            </a:r>
            <a:r>
              <a:rPr lang="en-US" sz="1400" baseline="30000" dirty="0">
                <a:highlight>
                  <a:srgbClr val="FFFFFF"/>
                </a:highlight>
                <a:uFill>
                  <a:noFill/>
                </a:uFill>
                <a:latin typeface="Arial"/>
                <a:ea typeface="Arial"/>
                <a:cs typeface="Arial"/>
                <a:sym typeface="Arial"/>
                <a:hlinkClick r:id="rId10"/>
              </a:rPr>
              <a:t>[4]</a:t>
            </a:r>
            <a:r>
              <a:rPr lang="en-US" sz="1400" baseline="30000" dirty="0">
                <a:highlight>
                  <a:srgbClr val="FFFFFF"/>
                </a:highlight>
                <a:uFill>
                  <a:noFill/>
                </a:uFill>
                <a:latin typeface="Arial"/>
                <a:ea typeface="Arial"/>
                <a:cs typeface="Arial"/>
                <a:sym typeface="Arial"/>
                <a:hlinkClick r:id="rId11"/>
              </a:rPr>
              <a:t>[5]</a:t>
            </a:r>
            <a:r>
              <a:rPr lang="en-US" sz="1400" dirty="0">
                <a:highlight>
                  <a:srgbClr val="FFFFFF"/>
                </a:highlight>
                <a:latin typeface="Arial"/>
                <a:ea typeface="Arial"/>
                <a:cs typeface="Arial"/>
                <a:sym typeface="Arial"/>
              </a:rPr>
              <a:t> Let </a:t>
            </a:r>
            <a:r>
              <a:rPr lang="en-US" sz="1400" i="1" dirty="0">
                <a:highlight>
                  <a:srgbClr val="FFFFFF"/>
                </a:highlight>
                <a:latin typeface="Times New Roman"/>
                <a:ea typeface="Times New Roman"/>
                <a:cs typeface="Times New Roman"/>
                <a:sym typeface="Times New Roman"/>
              </a:rPr>
              <a:t>R</a:t>
            </a:r>
            <a:r>
              <a:rPr lang="en-US" sz="1400" dirty="0">
                <a:highlight>
                  <a:srgbClr val="FFFFFF"/>
                </a:highlight>
                <a:latin typeface="Times New Roman"/>
                <a:ea typeface="Times New Roman"/>
                <a:cs typeface="Times New Roman"/>
                <a:sym typeface="Times New Roman"/>
              </a:rPr>
              <a:t> = {</a:t>
            </a:r>
            <a:r>
              <a:rPr lang="en-US" sz="1400" i="1" dirty="0">
                <a:highlight>
                  <a:srgbClr val="FFFFFF"/>
                </a:highlight>
                <a:latin typeface="Times New Roman"/>
                <a:ea typeface="Times New Roman"/>
                <a:cs typeface="Times New Roman"/>
                <a:sym typeface="Times New Roman"/>
              </a:rPr>
              <a:t>x</a:t>
            </a:r>
            <a:r>
              <a:rPr lang="en-US" sz="1400" baseline="-25000" dirty="0">
                <a:highlight>
                  <a:srgbClr val="FFFFFF"/>
                </a:highlight>
                <a:latin typeface="Times New Roman"/>
                <a:ea typeface="Times New Roman"/>
                <a:cs typeface="Times New Roman"/>
                <a:sym typeface="Times New Roman"/>
              </a:rPr>
              <a:t>1</a:t>
            </a:r>
            <a:r>
              <a:rPr lang="en-US" sz="1400" dirty="0">
                <a:highlight>
                  <a:srgbClr val="FFFFFF"/>
                </a:highlight>
                <a:latin typeface="Times New Roman"/>
                <a:ea typeface="Times New Roman"/>
                <a:cs typeface="Times New Roman"/>
                <a:sym typeface="Times New Roman"/>
              </a:rPr>
              <a:t>, </a:t>
            </a:r>
            <a:r>
              <a:rPr lang="en-US" sz="1400" i="1" dirty="0">
                <a:highlight>
                  <a:srgbClr val="FFFFFF"/>
                </a:highlight>
                <a:latin typeface="Times New Roman"/>
                <a:ea typeface="Times New Roman"/>
                <a:cs typeface="Times New Roman"/>
                <a:sym typeface="Times New Roman"/>
              </a:rPr>
              <a:t>x</a:t>
            </a:r>
            <a:r>
              <a:rPr lang="en-US" sz="1400" baseline="-25000" dirty="0">
                <a:highlight>
                  <a:srgbClr val="FFFFFF"/>
                </a:highlight>
                <a:latin typeface="Times New Roman"/>
                <a:ea typeface="Times New Roman"/>
                <a:cs typeface="Times New Roman"/>
                <a:sym typeface="Times New Roman"/>
              </a:rPr>
              <a:t>2</a:t>
            </a:r>
            <a:r>
              <a:rPr lang="en-US" sz="1400" dirty="0">
                <a:highlight>
                  <a:srgbClr val="FFFFFF"/>
                </a:highlight>
                <a:latin typeface="Times New Roman"/>
                <a:ea typeface="Times New Roman"/>
                <a:cs typeface="Times New Roman"/>
                <a:sym typeface="Times New Roman"/>
              </a:rPr>
              <a:t>, ... , </a:t>
            </a:r>
            <a:r>
              <a:rPr lang="en-US" sz="1400" i="1" dirty="0" err="1">
                <a:highlight>
                  <a:srgbClr val="FFFFFF"/>
                </a:highlight>
                <a:latin typeface="Times New Roman"/>
                <a:ea typeface="Times New Roman"/>
                <a:cs typeface="Times New Roman"/>
                <a:sym typeface="Times New Roman"/>
              </a:rPr>
              <a:t>x</a:t>
            </a:r>
            <a:r>
              <a:rPr lang="en-US" sz="1400" i="1" baseline="-25000" dirty="0" err="1">
                <a:highlight>
                  <a:srgbClr val="FFFFFF"/>
                </a:highlight>
                <a:latin typeface="Times New Roman"/>
                <a:ea typeface="Times New Roman"/>
                <a:cs typeface="Times New Roman"/>
                <a:sym typeface="Times New Roman"/>
              </a:rPr>
              <a:t>φ</a:t>
            </a:r>
            <a:r>
              <a:rPr lang="en-US" sz="1400" baseline="-25000" dirty="0">
                <a:highlight>
                  <a:srgbClr val="FFFFFF"/>
                </a:highlight>
                <a:latin typeface="Times New Roman"/>
                <a:ea typeface="Times New Roman"/>
                <a:cs typeface="Times New Roman"/>
                <a:sym typeface="Times New Roman"/>
              </a:rPr>
              <a:t>(</a:t>
            </a:r>
            <a:r>
              <a:rPr lang="en-US" sz="1400" i="1" baseline="-25000" dirty="0">
                <a:highlight>
                  <a:srgbClr val="FFFFFF"/>
                </a:highlight>
                <a:latin typeface="Times New Roman"/>
                <a:ea typeface="Times New Roman"/>
                <a:cs typeface="Times New Roman"/>
                <a:sym typeface="Times New Roman"/>
              </a:rPr>
              <a:t>n</a:t>
            </a:r>
            <a:r>
              <a:rPr lang="en-US" sz="1400" baseline="-25000" dirty="0">
                <a:highlight>
                  <a:srgbClr val="FFFFFF"/>
                </a:highlight>
                <a:latin typeface="Times New Roman"/>
                <a:ea typeface="Times New Roman"/>
                <a:cs typeface="Times New Roman"/>
                <a:sym typeface="Times New Roman"/>
              </a:rPr>
              <a:t>)</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be a </a:t>
            </a:r>
            <a:r>
              <a:rPr lang="en-US" sz="1400" dirty="0">
                <a:highlight>
                  <a:srgbClr val="FFFFFF"/>
                </a:highlight>
                <a:uFill>
                  <a:noFill/>
                </a:uFill>
                <a:latin typeface="Arial"/>
                <a:ea typeface="Arial"/>
                <a:cs typeface="Arial"/>
                <a:sym typeface="Arial"/>
                <a:hlinkClick r:id="rId12"/>
              </a:rPr>
              <a:t>reduced residue system</a:t>
            </a:r>
            <a:r>
              <a:rPr lang="en-US" sz="1400" dirty="0">
                <a:highlight>
                  <a:srgbClr val="FFFFFF"/>
                </a:highlight>
                <a:latin typeface="Arial"/>
                <a:ea typeface="Arial"/>
                <a:cs typeface="Arial"/>
                <a:sym typeface="Arial"/>
              </a:rPr>
              <a:t> (</a:t>
            </a:r>
            <a:r>
              <a:rPr lang="en-US" sz="1400" dirty="0">
                <a:highlight>
                  <a:srgbClr val="FFFFFF"/>
                </a:highlight>
                <a:latin typeface="Times New Roman"/>
                <a:ea typeface="Times New Roman"/>
                <a:cs typeface="Times New Roman"/>
                <a:sym typeface="Times New Roman"/>
              </a:rPr>
              <a:t>mod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and let </a:t>
            </a:r>
            <a:r>
              <a:rPr lang="en-US" sz="1400" i="1" dirty="0">
                <a:highlight>
                  <a:srgbClr val="FFFFFF"/>
                </a:highlight>
                <a:latin typeface="Times New Roman"/>
                <a:ea typeface="Times New Roman"/>
                <a:cs typeface="Times New Roman"/>
                <a:sym typeface="Times New Roman"/>
              </a:rPr>
              <a:t>a</a:t>
            </a:r>
            <a:r>
              <a:rPr lang="en-US" sz="1400" dirty="0">
                <a:highlight>
                  <a:srgbClr val="FFFFFF"/>
                </a:highlight>
                <a:latin typeface="Arial"/>
                <a:ea typeface="Arial"/>
                <a:cs typeface="Arial"/>
                <a:sym typeface="Arial"/>
              </a:rPr>
              <a:t> be any integer coprime to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The proof hinges on the fundamental fact that multiplication by </a:t>
            </a:r>
            <a:r>
              <a:rPr lang="en-US" sz="1400" i="1" dirty="0">
                <a:highlight>
                  <a:srgbClr val="FFFFFF"/>
                </a:highlight>
                <a:latin typeface="Times New Roman"/>
                <a:ea typeface="Times New Roman"/>
                <a:cs typeface="Times New Roman"/>
                <a:sym typeface="Times New Roman"/>
              </a:rPr>
              <a:t>a</a:t>
            </a:r>
            <a:r>
              <a:rPr lang="en-US" sz="1400" dirty="0">
                <a:highlight>
                  <a:srgbClr val="FFFFFF"/>
                </a:highlight>
                <a:latin typeface="Arial"/>
                <a:ea typeface="Arial"/>
                <a:cs typeface="Arial"/>
                <a:sym typeface="Arial"/>
              </a:rPr>
              <a:t> permutes the </a:t>
            </a:r>
            <a:r>
              <a:rPr lang="en-US" sz="1400" i="1" dirty="0">
                <a:highlight>
                  <a:srgbClr val="FFFFFF"/>
                </a:highlight>
                <a:latin typeface="Times New Roman"/>
                <a:ea typeface="Times New Roman"/>
                <a:cs typeface="Times New Roman"/>
                <a:sym typeface="Times New Roman"/>
              </a:rPr>
              <a:t>x</a:t>
            </a:r>
            <a:r>
              <a:rPr lang="en-US" sz="1400" i="1" baseline="-25000" dirty="0">
                <a:highlight>
                  <a:srgbClr val="FFFFFF"/>
                </a:highlight>
                <a:latin typeface="Times New Roman"/>
                <a:ea typeface="Times New Roman"/>
                <a:cs typeface="Times New Roman"/>
                <a:sym typeface="Times New Roman"/>
              </a:rPr>
              <a:t>i</a:t>
            </a:r>
            <a:r>
              <a:rPr lang="en-US" sz="1400" dirty="0">
                <a:highlight>
                  <a:srgbClr val="FFFFFF"/>
                </a:highlight>
                <a:latin typeface="Arial"/>
                <a:ea typeface="Arial"/>
                <a:cs typeface="Arial"/>
                <a:sym typeface="Arial"/>
              </a:rPr>
              <a:t>: in other words if </a:t>
            </a:r>
            <a:r>
              <a:rPr lang="en-US" sz="1400" i="1" dirty="0" err="1">
                <a:highlight>
                  <a:srgbClr val="FFFFFF"/>
                </a:highlight>
                <a:latin typeface="Times New Roman"/>
                <a:ea typeface="Times New Roman"/>
                <a:cs typeface="Times New Roman"/>
                <a:sym typeface="Times New Roman"/>
              </a:rPr>
              <a:t>ax</a:t>
            </a:r>
            <a:r>
              <a:rPr lang="en-US" sz="1400" i="1" baseline="-25000" dirty="0" err="1">
                <a:highlight>
                  <a:srgbClr val="FFFFFF"/>
                </a:highlight>
                <a:latin typeface="Times New Roman"/>
                <a:ea typeface="Times New Roman"/>
                <a:cs typeface="Times New Roman"/>
                <a:sym typeface="Times New Roman"/>
              </a:rPr>
              <a:t>j</a:t>
            </a:r>
            <a:r>
              <a:rPr lang="en-US" sz="1400" dirty="0">
                <a:highlight>
                  <a:srgbClr val="FFFFFF"/>
                </a:highlight>
                <a:latin typeface="Times New Roman"/>
                <a:ea typeface="Times New Roman"/>
                <a:cs typeface="Times New Roman"/>
                <a:sym typeface="Times New Roman"/>
              </a:rPr>
              <a:t> ≡ </a:t>
            </a:r>
            <a:r>
              <a:rPr lang="en-US" sz="1400" i="1" dirty="0" err="1">
                <a:highlight>
                  <a:srgbClr val="FFFFFF"/>
                </a:highlight>
                <a:latin typeface="Times New Roman"/>
                <a:ea typeface="Times New Roman"/>
                <a:cs typeface="Times New Roman"/>
                <a:sym typeface="Times New Roman"/>
              </a:rPr>
              <a:t>ax</a:t>
            </a:r>
            <a:r>
              <a:rPr lang="en-US" sz="1400" i="1" baseline="-25000" dirty="0" err="1">
                <a:highlight>
                  <a:srgbClr val="FFFFFF"/>
                </a:highlight>
                <a:latin typeface="Times New Roman"/>
                <a:ea typeface="Times New Roman"/>
                <a:cs typeface="Times New Roman"/>
                <a:sym typeface="Times New Roman"/>
              </a:rPr>
              <a:t>k</a:t>
            </a:r>
            <a:r>
              <a:rPr lang="en-US" sz="1400" dirty="0">
                <a:highlight>
                  <a:srgbClr val="FFFFFF"/>
                </a:highlight>
                <a:latin typeface="Times New Roman"/>
                <a:ea typeface="Times New Roman"/>
                <a:cs typeface="Times New Roman"/>
                <a:sym typeface="Times New Roman"/>
              </a:rPr>
              <a:t> (mod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then </a:t>
            </a:r>
            <a:r>
              <a:rPr lang="en-US" sz="1400" i="1" dirty="0">
                <a:highlight>
                  <a:srgbClr val="FFFFFF"/>
                </a:highlight>
                <a:latin typeface="Times New Roman"/>
                <a:ea typeface="Times New Roman"/>
                <a:cs typeface="Times New Roman"/>
                <a:sym typeface="Times New Roman"/>
              </a:rPr>
              <a:t>j</a:t>
            </a:r>
            <a:r>
              <a:rPr lang="en-US" sz="1400" dirty="0">
                <a:highlight>
                  <a:srgbClr val="FFFFFF"/>
                </a:highlight>
                <a:latin typeface="Times New Roman"/>
                <a:ea typeface="Times New Roman"/>
                <a:cs typeface="Times New Roman"/>
                <a:sym typeface="Times New Roman"/>
              </a:rPr>
              <a:t> = </a:t>
            </a:r>
            <a:r>
              <a:rPr lang="en-US" sz="1400" i="1" dirty="0">
                <a:highlight>
                  <a:srgbClr val="FFFFFF"/>
                </a:highlight>
                <a:latin typeface="Times New Roman"/>
                <a:ea typeface="Times New Roman"/>
                <a:cs typeface="Times New Roman"/>
                <a:sym typeface="Times New Roman"/>
              </a:rPr>
              <a:t>k</a:t>
            </a:r>
            <a:r>
              <a:rPr lang="en-US" sz="1400" dirty="0">
                <a:highlight>
                  <a:srgbClr val="FFFFFF"/>
                </a:highlight>
                <a:latin typeface="Arial"/>
                <a:ea typeface="Arial"/>
                <a:cs typeface="Arial"/>
                <a:sym typeface="Arial"/>
              </a:rPr>
              <a:t>. (This law of cancellation is proved in the article </a:t>
            </a:r>
            <a:r>
              <a:rPr lang="en-US" sz="1400" dirty="0">
                <a:highlight>
                  <a:srgbClr val="FFFFFF"/>
                </a:highlight>
                <a:uFill>
                  <a:noFill/>
                </a:uFill>
                <a:latin typeface="Arial"/>
                <a:ea typeface="Arial"/>
                <a:cs typeface="Arial"/>
                <a:sym typeface="Arial"/>
                <a:hlinkClick r:id="rId13"/>
              </a:rPr>
              <a:t>Multiplicative group of integers modulo </a:t>
            </a:r>
            <a:r>
              <a:rPr lang="en-US" sz="1400" i="1" dirty="0">
                <a:highlight>
                  <a:srgbClr val="FFFFFF"/>
                </a:highlight>
                <a:uFill>
                  <a:noFill/>
                </a:uFill>
                <a:latin typeface="Arial"/>
                <a:ea typeface="Arial"/>
                <a:cs typeface="Arial"/>
                <a:sym typeface="Arial"/>
                <a:hlinkClick r:id="rId13"/>
              </a:rPr>
              <a:t>n</a:t>
            </a:r>
            <a:r>
              <a:rPr lang="en-US" sz="1400" dirty="0">
                <a:highlight>
                  <a:srgbClr val="FFFFFF"/>
                </a:highlight>
                <a:latin typeface="Arial"/>
                <a:ea typeface="Arial"/>
                <a:cs typeface="Arial"/>
                <a:sym typeface="Arial"/>
              </a:rPr>
              <a:t>.</a:t>
            </a:r>
            <a:r>
              <a:rPr lang="en-US" sz="1400" baseline="30000" dirty="0">
                <a:highlight>
                  <a:srgbClr val="FFFFFF"/>
                </a:highlight>
                <a:uFill>
                  <a:noFill/>
                </a:uFill>
                <a:latin typeface="Arial"/>
                <a:ea typeface="Arial"/>
                <a:cs typeface="Arial"/>
                <a:sym typeface="Arial"/>
                <a:hlinkClick r:id="rId14"/>
              </a:rPr>
              <a:t>[6]</a:t>
            </a:r>
            <a:r>
              <a:rPr lang="en-US" sz="1400" dirty="0">
                <a:highlight>
                  <a:srgbClr val="FFFFFF"/>
                </a:highlight>
                <a:latin typeface="Arial"/>
                <a:ea typeface="Arial"/>
                <a:cs typeface="Arial"/>
                <a:sym typeface="Arial"/>
              </a:rPr>
              <a:t>) That is, the sets </a:t>
            </a:r>
            <a:r>
              <a:rPr lang="en-US" sz="1400" i="1" dirty="0">
                <a:highlight>
                  <a:srgbClr val="FFFFFF"/>
                </a:highlight>
                <a:latin typeface="Times New Roman"/>
                <a:ea typeface="Times New Roman"/>
                <a:cs typeface="Times New Roman"/>
                <a:sym typeface="Times New Roman"/>
              </a:rPr>
              <a:t>R</a:t>
            </a:r>
            <a:r>
              <a:rPr lang="en-US" sz="1400" dirty="0">
                <a:highlight>
                  <a:srgbClr val="FFFFFF"/>
                </a:highlight>
                <a:latin typeface="Arial"/>
                <a:ea typeface="Arial"/>
                <a:cs typeface="Arial"/>
                <a:sym typeface="Arial"/>
              </a:rPr>
              <a:t> and </a:t>
            </a:r>
            <a:r>
              <a:rPr lang="en-US" sz="1400" i="1" dirty="0" err="1">
                <a:highlight>
                  <a:srgbClr val="FFFFFF"/>
                </a:highlight>
                <a:latin typeface="Times New Roman"/>
                <a:ea typeface="Times New Roman"/>
                <a:cs typeface="Times New Roman"/>
                <a:sym typeface="Times New Roman"/>
              </a:rPr>
              <a:t>aR</a:t>
            </a:r>
            <a:r>
              <a:rPr lang="en-US" sz="1400" dirty="0">
                <a:highlight>
                  <a:srgbClr val="FFFFFF"/>
                </a:highlight>
                <a:latin typeface="Times New Roman"/>
                <a:ea typeface="Times New Roman"/>
                <a:cs typeface="Times New Roman"/>
                <a:sym typeface="Times New Roman"/>
              </a:rPr>
              <a:t> = {</a:t>
            </a:r>
            <a:r>
              <a:rPr lang="en-US" sz="1400" i="1" dirty="0">
                <a:highlight>
                  <a:srgbClr val="FFFFFF"/>
                </a:highlight>
                <a:latin typeface="Times New Roman"/>
                <a:ea typeface="Times New Roman"/>
                <a:cs typeface="Times New Roman"/>
                <a:sym typeface="Times New Roman"/>
              </a:rPr>
              <a:t>ax</a:t>
            </a:r>
            <a:r>
              <a:rPr lang="en-US" sz="1400" baseline="-25000" dirty="0">
                <a:highlight>
                  <a:srgbClr val="FFFFFF"/>
                </a:highlight>
                <a:latin typeface="Times New Roman"/>
                <a:ea typeface="Times New Roman"/>
                <a:cs typeface="Times New Roman"/>
                <a:sym typeface="Times New Roman"/>
              </a:rPr>
              <a:t>1</a:t>
            </a:r>
            <a:r>
              <a:rPr lang="en-US" sz="1400" dirty="0">
                <a:highlight>
                  <a:srgbClr val="FFFFFF"/>
                </a:highlight>
                <a:latin typeface="Times New Roman"/>
                <a:ea typeface="Times New Roman"/>
                <a:cs typeface="Times New Roman"/>
                <a:sym typeface="Times New Roman"/>
              </a:rPr>
              <a:t>, </a:t>
            </a:r>
            <a:r>
              <a:rPr lang="en-US" sz="1400" i="1" dirty="0">
                <a:highlight>
                  <a:srgbClr val="FFFFFF"/>
                </a:highlight>
                <a:latin typeface="Times New Roman"/>
                <a:ea typeface="Times New Roman"/>
                <a:cs typeface="Times New Roman"/>
                <a:sym typeface="Times New Roman"/>
              </a:rPr>
              <a:t>ax</a:t>
            </a:r>
            <a:r>
              <a:rPr lang="en-US" sz="1400" baseline="-25000" dirty="0">
                <a:highlight>
                  <a:srgbClr val="FFFFFF"/>
                </a:highlight>
                <a:latin typeface="Times New Roman"/>
                <a:ea typeface="Times New Roman"/>
                <a:cs typeface="Times New Roman"/>
                <a:sym typeface="Times New Roman"/>
              </a:rPr>
              <a:t>2</a:t>
            </a:r>
            <a:r>
              <a:rPr lang="en-US" sz="1400" dirty="0">
                <a:highlight>
                  <a:srgbClr val="FFFFFF"/>
                </a:highlight>
                <a:latin typeface="Times New Roman"/>
                <a:ea typeface="Times New Roman"/>
                <a:cs typeface="Times New Roman"/>
                <a:sym typeface="Times New Roman"/>
              </a:rPr>
              <a:t>, ... , </a:t>
            </a:r>
            <a:r>
              <a:rPr lang="en-US" sz="1400" i="1" dirty="0" err="1">
                <a:highlight>
                  <a:srgbClr val="FFFFFF"/>
                </a:highlight>
                <a:latin typeface="Times New Roman"/>
                <a:ea typeface="Times New Roman"/>
                <a:cs typeface="Times New Roman"/>
                <a:sym typeface="Times New Roman"/>
              </a:rPr>
              <a:t>ax</a:t>
            </a:r>
            <a:r>
              <a:rPr lang="en-US" sz="1400" i="1" baseline="-25000" dirty="0" err="1">
                <a:highlight>
                  <a:srgbClr val="FFFFFF"/>
                </a:highlight>
                <a:latin typeface="Times New Roman"/>
                <a:ea typeface="Times New Roman"/>
                <a:cs typeface="Times New Roman"/>
                <a:sym typeface="Times New Roman"/>
              </a:rPr>
              <a:t>φ</a:t>
            </a:r>
            <a:r>
              <a:rPr lang="en-US" sz="1400" baseline="-25000" dirty="0">
                <a:highlight>
                  <a:srgbClr val="FFFFFF"/>
                </a:highlight>
                <a:latin typeface="Times New Roman"/>
                <a:ea typeface="Times New Roman"/>
                <a:cs typeface="Times New Roman"/>
                <a:sym typeface="Times New Roman"/>
              </a:rPr>
              <a:t>(</a:t>
            </a:r>
            <a:r>
              <a:rPr lang="en-US" sz="1400" i="1" baseline="-25000" dirty="0">
                <a:highlight>
                  <a:srgbClr val="FFFFFF"/>
                </a:highlight>
                <a:latin typeface="Times New Roman"/>
                <a:ea typeface="Times New Roman"/>
                <a:cs typeface="Times New Roman"/>
                <a:sym typeface="Times New Roman"/>
              </a:rPr>
              <a:t>n</a:t>
            </a:r>
            <a:r>
              <a:rPr lang="en-US" sz="1400" baseline="-25000" dirty="0">
                <a:highlight>
                  <a:srgbClr val="FFFFFF"/>
                </a:highlight>
                <a:latin typeface="Times New Roman"/>
                <a:ea typeface="Times New Roman"/>
                <a:cs typeface="Times New Roman"/>
                <a:sym typeface="Times New Roman"/>
              </a:rPr>
              <a:t>)</a:t>
            </a:r>
            <a:r>
              <a:rPr lang="en-US" sz="1400" dirty="0">
                <a:highlight>
                  <a:srgbClr val="FFFFFF"/>
                </a:highlight>
                <a:latin typeface="Times New Roman"/>
                <a:ea typeface="Times New Roman"/>
                <a:cs typeface="Times New Roman"/>
                <a:sym typeface="Times New Roman"/>
              </a:rPr>
              <a:t>}</a:t>
            </a:r>
            <a:r>
              <a:rPr lang="en-US" sz="1400" dirty="0">
                <a:highlight>
                  <a:srgbClr val="FFFFFF"/>
                </a:highlight>
                <a:latin typeface="Arial"/>
                <a:ea typeface="Arial"/>
                <a:cs typeface="Arial"/>
                <a:sym typeface="Arial"/>
              </a:rPr>
              <a:t>, considered as sets of congruence classes (</a:t>
            </a:r>
            <a:r>
              <a:rPr lang="en-US" sz="1400" dirty="0">
                <a:highlight>
                  <a:srgbClr val="FFFFFF"/>
                </a:highlight>
                <a:latin typeface="Times New Roman"/>
                <a:ea typeface="Times New Roman"/>
                <a:cs typeface="Times New Roman"/>
                <a:sym typeface="Times New Roman"/>
              </a:rPr>
              <a:t>mod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are identical (as sets—they may be listed in different orders), so the product of all the numbers in </a:t>
            </a:r>
            <a:r>
              <a:rPr lang="en-US" sz="1400" i="1" dirty="0">
                <a:highlight>
                  <a:srgbClr val="FFFFFF"/>
                </a:highlight>
                <a:latin typeface="Times New Roman"/>
                <a:ea typeface="Times New Roman"/>
                <a:cs typeface="Times New Roman"/>
                <a:sym typeface="Times New Roman"/>
              </a:rPr>
              <a:t>R</a:t>
            </a:r>
            <a:r>
              <a:rPr lang="en-US" sz="1400" dirty="0">
                <a:highlight>
                  <a:srgbClr val="FFFFFF"/>
                </a:highlight>
                <a:latin typeface="Arial"/>
                <a:ea typeface="Arial"/>
                <a:cs typeface="Arial"/>
                <a:sym typeface="Arial"/>
              </a:rPr>
              <a:t> is congruent (</a:t>
            </a:r>
            <a:r>
              <a:rPr lang="en-US" sz="1400" dirty="0">
                <a:highlight>
                  <a:srgbClr val="FFFFFF"/>
                </a:highlight>
                <a:latin typeface="Times New Roman"/>
                <a:ea typeface="Times New Roman"/>
                <a:cs typeface="Times New Roman"/>
                <a:sym typeface="Times New Roman"/>
              </a:rPr>
              <a:t>mod </a:t>
            </a:r>
            <a:r>
              <a:rPr lang="en-US" sz="1400" i="1" dirty="0">
                <a:highlight>
                  <a:srgbClr val="FFFFFF"/>
                </a:highlight>
                <a:latin typeface="Times New Roman"/>
                <a:ea typeface="Times New Roman"/>
                <a:cs typeface="Times New Roman"/>
                <a:sym typeface="Times New Roman"/>
              </a:rPr>
              <a:t>n</a:t>
            </a:r>
            <a:r>
              <a:rPr lang="en-US" sz="1400" dirty="0">
                <a:highlight>
                  <a:srgbClr val="FFFFFF"/>
                </a:highlight>
                <a:latin typeface="Arial"/>
                <a:ea typeface="Arial"/>
                <a:cs typeface="Arial"/>
                <a:sym typeface="Arial"/>
              </a:rPr>
              <a:t>) to the product of all the numbers in </a:t>
            </a:r>
            <a:r>
              <a:rPr lang="en-US" sz="1400" i="1" dirty="0" err="1">
                <a:highlight>
                  <a:srgbClr val="FFFFFF"/>
                </a:highlight>
                <a:latin typeface="Times New Roman"/>
                <a:ea typeface="Times New Roman"/>
                <a:cs typeface="Times New Roman"/>
                <a:sym typeface="Times New Roman"/>
              </a:rPr>
              <a:t>aR</a:t>
            </a:r>
            <a:r>
              <a:rPr lang="en-US" sz="1400" dirty="0">
                <a:highlight>
                  <a:srgbClr val="FFFFFF"/>
                </a:highlight>
                <a:latin typeface="Arial"/>
                <a:ea typeface="Arial"/>
                <a:cs typeface="Arial"/>
                <a:sym typeface="Arial"/>
              </a:rPr>
              <a:t>:</a:t>
            </a:r>
            <a:endParaRPr sz="1400" dirty="0">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a:t>
            </a:r>
            <a:r>
              <a:rPr lang="en-US" sz="1400" dirty="0" err="1">
                <a:highlight>
                  <a:srgbClr val="FFFFFF"/>
                </a:highlight>
                <a:latin typeface="Arial"/>
                <a:ea typeface="Arial"/>
                <a:cs typeface="Arial"/>
                <a:sym typeface="Arial"/>
              </a:rPr>
              <a:t>displaystyle</a:t>
            </a:r>
            <a:r>
              <a:rPr lang="en-US" sz="1400" dirty="0">
                <a:highlight>
                  <a:srgbClr val="FFFFFF"/>
                </a:highlight>
                <a:latin typeface="Arial"/>
                <a:ea typeface="Arial"/>
                <a:cs typeface="Arial"/>
                <a:sym typeface="Arial"/>
              </a:rPr>
              <a:t> \prod 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=1}^{\</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(n)}x_{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a:t>
            </a:r>
            <a:r>
              <a:rPr lang="en-US" sz="1400" dirty="0" err="1">
                <a:highlight>
                  <a:srgbClr val="FFFFFF"/>
                </a:highlight>
                <a:latin typeface="Arial"/>
                <a:ea typeface="Arial"/>
                <a:cs typeface="Arial"/>
                <a:sym typeface="Arial"/>
              </a:rPr>
              <a:t>equiv</a:t>
            </a:r>
            <a:r>
              <a:rPr lang="en-US" sz="1400" dirty="0">
                <a:highlight>
                  <a:srgbClr val="FFFFFF"/>
                </a:highlight>
                <a:latin typeface="Arial"/>
                <a:ea typeface="Arial"/>
                <a:cs typeface="Arial"/>
                <a:sym typeface="Arial"/>
              </a:rPr>
              <a:t> \prod 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=1}^{\</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(n)}ax_{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}=a^{\</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(n)}\prod 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=1}^{\</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(n)}x_{</a:t>
            </a:r>
            <a:r>
              <a:rPr lang="en-US" sz="1400" dirty="0" err="1">
                <a:highlight>
                  <a:srgbClr val="FFFFFF"/>
                </a:highlight>
                <a:latin typeface="Arial"/>
                <a:ea typeface="Arial"/>
                <a:cs typeface="Arial"/>
                <a:sym typeface="Arial"/>
              </a:rPr>
              <a:t>i</a:t>
            </a:r>
            <a:r>
              <a:rPr lang="en-US" sz="1400" dirty="0">
                <a:highlight>
                  <a:srgbClr val="FFFFFF"/>
                </a:highlight>
                <a:latin typeface="Arial"/>
                <a:ea typeface="Arial"/>
                <a:cs typeface="Arial"/>
                <a:sym typeface="Arial"/>
              </a:rPr>
              <a:t>}{\</a:t>
            </a:r>
            <a:r>
              <a:rPr lang="en-US" sz="1400" dirty="0" err="1">
                <a:highlight>
                  <a:srgbClr val="FFFFFF"/>
                </a:highlight>
                <a:latin typeface="Arial"/>
                <a:ea typeface="Arial"/>
                <a:cs typeface="Arial"/>
                <a:sym typeface="Arial"/>
              </a:rPr>
              <a:t>pmod</a:t>
            </a:r>
            <a:r>
              <a:rPr lang="en-US" sz="1400" dirty="0">
                <a:highlight>
                  <a:srgbClr val="FFFFFF"/>
                </a:highlight>
                <a:latin typeface="Arial"/>
                <a:ea typeface="Arial"/>
                <a:cs typeface="Arial"/>
                <a:sym typeface="Arial"/>
              </a:rPr>
              <a:t> {n}},} and using the cancellation law to cancel each </a:t>
            </a:r>
            <a:r>
              <a:rPr lang="en-US" sz="1400" i="1" dirty="0">
                <a:highlight>
                  <a:srgbClr val="FFFFFF"/>
                </a:highlight>
                <a:latin typeface="Times New Roman"/>
                <a:ea typeface="Times New Roman"/>
                <a:cs typeface="Times New Roman"/>
                <a:sym typeface="Times New Roman"/>
              </a:rPr>
              <a:t>x</a:t>
            </a:r>
            <a:r>
              <a:rPr lang="en-US" sz="1400" i="1" baseline="-25000" dirty="0">
                <a:highlight>
                  <a:srgbClr val="FFFFFF"/>
                </a:highlight>
                <a:latin typeface="Times New Roman"/>
                <a:ea typeface="Times New Roman"/>
                <a:cs typeface="Times New Roman"/>
                <a:sym typeface="Times New Roman"/>
              </a:rPr>
              <a:t>i</a:t>
            </a:r>
            <a:r>
              <a:rPr lang="en-US" sz="1400" dirty="0">
                <a:highlight>
                  <a:srgbClr val="FFFFFF"/>
                </a:highlight>
                <a:latin typeface="Arial"/>
                <a:ea typeface="Arial"/>
                <a:cs typeface="Arial"/>
                <a:sym typeface="Arial"/>
              </a:rPr>
              <a:t> gives Euler's theorem:</a:t>
            </a:r>
            <a:endParaRPr sz="1400" dirty="0">
              <a:highlight>
                <a:srgbClr val="FFFFFF"/>
              </a:highlight>
              <a:latin typeface="Arial"/>
              <a:ea typeface="Arial"/>
              <a:cs typeface="Arial"/>
              <a:sym typeface="Arial"/>
            </a:endParaRPr>
          </a:p>
          <a:p>
            <a:pPr marL="0" lvl="0" indent="0" algn="l" rtl="0">
              <a:spcBef>
                <a:spcPts val="480"/>
              </a:spcBef>
              <a:spcAft>
                <a:spcPts val="0"/>
              </a:spcAft>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highlight>
                  <a:srgbClr val="FFFFFF"/>
                </a:highlight>
                <a:latin typeface="Arial"/>
                <a:ea typeface="Arial"/>
                <a:cs typeface="Arial"/>
                <a:sym typeface="Arial"/>
              </a:rPr>
              <a:t>Euler’s Quotient:</a:t>
            </a:r>
            <a:br>
              <a:rPr lang="en-US" sz="2400" b="1" dirty="0">
                <a:highlight>
                  <a:srgbClr val="FFFFFF"/>
                </a:highlight>
                <a:latin typeface="Arial"/>
                <a:ea typeface="Arial"/>
                <a:cs typeface="Arial"/>
                <a:sym typeface="Arial"/>
              </a:rPr>
            </a:br>
            <a:endParaRPr dirty="0"/>
          </a:p>
        </p:txBody>
      </p:sp>
      <p:sp>
        <p:nvSpPr>
          <p:cNvPr id="159" name="Google Shape;159;p22"/>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The </a:t>
            </a:r>
            <a:r>
              <a:rPr lang="en-US" sz="1400" b="1" dirty="0">
                <a:highlight>
                  <a:srgbClr val="FFFFFF"/>
                </a:highlight>
                <a:latin typeface="Arial"/>
                <a:ea typeface="Arial"/>
                <a:cs typeface="Arial"/>
                <a:sym typeface="Arial"/>
              </a:rPr>
              <a:t>Euler quotient</a:t>
            </a:r>
            <a:r>
              <a:rPr lang="en-US" sz="1400" dirty="0">
                <a:highlight>
                  <a:srgbClr val="FFFFFF"/>
                </a:highlight>
                <a:latin typeface="Arial"/>
                <a:ea typeface="Arial"/>
                <a:cs typeface="Arial"/>
                <a:sym typeface="Arial"/>
              </a:rPr>
              <a:t> of an integer </a:t>
            </a:r>
            <a:r>
              <a:rPr lang="en-US" sz="1400" i="1" dirty="0">
                <a:highlight>
                  <a:srgbClr val="FFFFFF"/>
                </a:highlight>
                <a:latin typeface="Arial"/>
                <a:ea typeface="Arial"/>
                <a:cs typeface="Arial"/>
                <a:sym typeface="Arial"/>
              </a:rPr>
              <a:t>a</a:t>
            </a:r>
            <a:r>
              <a:rPr lang="en-US" sz="1400" dirty="0">
                <a:highlight>
                  <a:srgbClr val="FFFFFF"/>
                </a:highlight>
                <a:latin typeface="Arial"/>
                <a:ea typeface="Arial"/>
                <a:cs typeface="Arial"/>
                <a:sym typeface="Arial"/>
              </a:rPr>
              <a:t> with respect to </a:t>
            </a:r>
            <a:r>
              <a:rPr lang="en-US" sz="1400" i="1" dirty="0">
                <a:highlight>
                  <a:srgbClr val="FFFFFF"/>
                </a:highlight>
                <a:latin typeface="Arial"/>
                <a:ea typeface="Arial"/>
                <a:cs typeface="Arial"/>
                <a:sym typeface="Arial"/>
              </a:rPr>
              <a:t>n</a:t>
            </a:r>
            <a:r>
              <a:rPr lang="en-US" sz="1400" dirty="0">
                <a:highlight>
                  <a:srgbClr val="FFFFFF"/>
                </a:highlight>
                <a:latin typeface="Arial"/>
                <a:ea typeface="Arial"/>
                <a:cs typeface="Arial"/>
                <a:sym typeface="Arial"/>
              </a:rPr>
              <a:t> is defined as:</a:t>
            </a:r>
            <a:endParaRPr sz="1400" dirty="0">
              <a:highlight>
                <a:srgbClr val="FFFFFF"/>
              </a:highlight>
              <a:latin typeface="Arial"/>
              <a:ea typeface="Arial"/>
              <a:cs typeface="Arial"/>
              <a:sym typeface="Arial"/>
            </a:endParaRPr>
          </a:p>
          <a:p>
            <a:pPr marL="4572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a:t>
            </a:r>
            <a:r>
              <a:rPr lang="en-US" sz="1400" dirty="0" err="1">
                <a:highlight>
                  <a:srgbClr val="FFFFFF"/>
                </a:highlight>
                <a:latin typeface="Arial"/>
                <a:ea typeface="Arial"/>
                <a:cs typeface="Arial"/>
                <a:sym typeface="Arial"/>
              </a:rPr>
              <a:t>displaystyle</a:t>
            </a:r>
            <a:r>
              <a:rPr lang="en-US" sz="1400" dirty="0">
                <a:highlight>
                  <a:srgbClr val="FFFFFF"/>
                </a:highlight>
                <a:latin typeface="Arial"/>
                <a:ea typeface="Arial"/>
                <a:cs typeface="Arial"/>
                <a:sym typeface="Arial"/>
              </a:rPr>
              <a:t> q_{n}(a)={\frac {a^{\</a:t>
            </a:r>
            <a:r>
              <a:rPr lang="en-US" sz="1400" dirty="0" err="1">
                <a:highlight>
                  <a:srgbClr val="FFFFFF"/>
                </a:highlight>
                <a:latin typeface="Arial"/>
                <a:ea typeface="Arial"/>
                <a:cs typeface="Arial"/>
                <a:sym typeface="Arial"/>
              </a:rPr>
              <a:t>varphi</a:t>
            </a:r>
            <a:r>
              <a:rPr lang="en-US" sz="1400" dirty="0">
                <a:highlight>
                  <a:srgbClr val="FFFFFF"/>
                </a:highlight>
                <a:latin typeface="Arial"/>
                <a:ea typeface="Arial"/>
                <a:cs typeface="Arial"/>
                <a:sym typeface="Arial"/>
              </a:rPr>
              <a:t> (n)}-1}{n}}}</a:t>
            </a:r>
            <a:endParaRPr sz="1400" dirty="0">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The special case of an Euler quotient when </a:t>
            </a:r>
            <a:r>
              <a:rPr lang="en-US" sz="1400" i="1" dirty="0">
                <a:highlight>
                  <a:srgbClr val="FFFFFF"/>
                </a:highlight>
                <a:latin typeface="Arial"/>
                <a:ea typeface="Arial"/>
                <a:cs typeface="Arial"/>
                <a:sym typeface="Arial"/>
              </a:rPr>
              <a:t>n</a:t>
            </a:r>
            <a:r>
              <a:rPr lang="en-US" sz="1400" dirty="0">
                <a:highlight>
                  <a:srgbClr val="FFFFFF"/>
                </a:highlight>
                <a:latin typeface="Arial"/>
                <a:ea typeface="Arial"/>
                <a:cs typeface="Arial"/>
                <a:sym typeface="Arial"/>
              </a:rPr>
              <a:t> is prime is called a </a:t>
            </a:r>
            <a:r>
              <a:rPr lang="en-US" sz="1400" dirty="0">
                <a:highlight>
                  <a:srgbClr val="FFFFFF"/>
                </a:highlight>
                <a:uFill>
                  <a:noFill/>
                </a:uFill>
                <a:latin typeface="Arial"/>
                <a:ea typeface="Arial"/>
                <a:cs typeface="Arial"/>
                <a:sym typeface="Arial"/>
                <a:hlinkClick r:id="rId3"/>
              </a:rPr>
              <a:t>Fermat quotient</a:t>
            </a:r>
            <a:r>
              <a:rPr lang="en-US" sz="1400" dirty="0">
                <a:highlight>
                  <a:srgbClr val="FFFFFF"/>
                </a:highlight>
                <a:latin typeface="Arial"/>
                <a:ea typeface="Arial"/>
                <a:cs typeface="Arial"/>
                <a:sym typeface="Arial"/>
              </a:rPr>
              <a:t>.</a:t>
            </a:r>
            <a:endParaRPr sz="1400" dirty="0">
              <a:highlight>
                <a:srgbClr val="FFFFFF"/>
              </a:highlight>
              <a:latin typeface="Arial"/>
              <a:ea typeface="Arial"/>
              <a:cs typeface="Arial"/>
              <a:sym typeface="Arial"/>
            </a:endParaRPr>
          </a:p>
          <a:p>
            <a:pPr marL="241300" lvl="0" indent="0" algn="l" rtl="0">
              <a:lnSpc>
                <a:spcPct val="115000"/>
              </a:lnSpc>
              <a:spcBef>
                <a:spcPts val="600"/>
              </a:spcBef>
              <a:spcAft>
                <a:spcPts val="0"/>
              </a:spcAft>
              <a:buClr>
                <a:schemeClr val="dk1"/>
              </a:buClr>
              <a:buSzPts val="1100"/>
              <a:buFont typeface="Arial"/>
              <a:buNone/>
            </a:pPr>
            <a:r>
              <a:rPr lang="en-US" sz="1400" dirty="0">
                <a:highlight>
                  <a:srgbClr val="FFFFFF"/>
                </a:highlight>
                <a:latin typeface="Arial"/>
                <a:ea typeface="Arial"/>
                <a:cs typeface="Arial"/>
                <a:sym typeface="Arial"/>
              </a:rPr>
              <a:t>Any odd number </a:t>
            </a:r>
            <a:r>
              <a:rPr lang="en-US" sz="1400" i="1" dirty="0">
                <a:highlight>
                  <a:srgbClr val="FFFFFF"/>
                </a:highlight>
                <a:latin typeface="Arial"/>
                <a:ea typeface="Arial"/>
                <a:cs typeface="Arial"/>
                <a:sym typeface="Arial"/>
              </a:rPr>
              <a:t>n</a:t>
            </a:r>
            <a:r>
              <a:rPr lang="en-US" sz="1400" dirty="0">
                <a:highlight>
                  <a:srgbClr val="FFFFFF"/>
                </a:highlight>
                <a:latin typeface="Arial"/>
                <a:ea typeface="Arial"/>
                <a:cs typeface="Arial"/>
                <a:sym typeface="Arial"/>
              </a:rPr>
              <a:t> that divides {\</a:t>
            </a:r>
            <a:r>
              <a:rPr lang="en-US" sz="1400" dirty="0" err="1">
                <a:highlight>
                  <a:srgbClr val="FFFFFF"/>
                </a:highlight>
                <a:latin typeface="Arial"/>
                <a:ea typeface="Arial"/>
                <a:cs typeface="Arial"/>
                <a:sym typeface="Arial"/>
              </a:rPr>
              <a:t>displaystyle</a:t>
            </a:r>
            <a:r>
              <a:rPr lang="en-US" sz="1400" dirty="0">
                <a:highlight>
                  <a:srgbClr val="FFFFFF"/>
                </a:highlight>
                <a:latin typeface="Arial"/>
                <a:ea typeface="Arial"/>
                <a:cs typeface="Arial"/>
                <a:sym typeface="Arial"/>
              </a:rPr>
              <a:t> q_{n}(2)} is called a </a:t>
            </a:r>
            <a:r>
              <a:rPr lang="en-US" sz="1400" dirty="0">
                <a:highlight>
                  <a:srgbClr val="FFFFFF"/>
                </a:highlight>
                <a:uFill>
                  <a:noFill/>
                </a:uFill>
                <a:latin typeface="Arial"/>
                <a:ea typeface="Arial"/>
                <a:cs typeface="Arial"/>
                <a:sym typeface="Arial"/>
                <a:hlinkClick r:id="rId4"/>
              </a:rPr>
              <a:t>Wieferich number</a:t>
            </a:r>
            <a:r>
              <a:rPr lang="en-US" sz="1400" dirty="0">
                <a:highlight>
                  <a:srgbClr val="FFFFFF"/>
                </a:highlight>
                <a:latin typeface="Arial"/>
                <a:ea typeface="Arial"/>
                <a:cs typeface="Arial"/>
                <a:sym typeface="Arial"/>
              </a:rPr>
              <a:t>. This is equivalent to saying that 2</a:t>
            </a:r>
            <a:r>
              <a:rPr lang="en-US" sz="1400" i="1" baseline="30000" dirty="0">
                <a:highlight>
                  <a:srgbClr val="FFFFFF"/>
                </a:highlight>
                <a:latin typeface="Times New Roman"/>
                <a:ea typeface="Times New Roman"/>
                <a:cs typeface="Times New Roman"/>
                <a:sym typeface="Times New Roman"/>
              </a:rPr>
              <a:t>φ</a:t>
            </a:r>
            <a:r>
              <a:rPr lang="en-US" sz="1400" baseline="30000" dirty="0">
                <a:highlight>
                  <a:srgbClr val="FFFFFF"/>
                </a:highlight>
                <a:latin typeface="Arial"/>
                <a:ea typeface="Arial"/>
                <a:cs typeface="Arial"/>
                <a:sym typeface="Arial"/>
              </a:rPr>
              <a:t>(</a:t>
            </a:r>
            <a:r>
              <a:rPr lang="en-US" sz="1400" i="1" baseline="30000" dirty="0">
                <a:highlight>
                  <a:srgbClr val="FFFFFF"/>
                </a:highlight>
                <a:latin typeface="Arial"/>
                <a:ea typeface="Arial"/>
                <a:cs typeface="Arial"/>
                <a:sym typeface="Arial"/>
              </a:rPr>
              <a:t>n</a:t>
            </a:r>
            <a:r>
              <a:rPr lang="en-US" sz="1400" baseline="30000" dirty="0">
                <a:highlight>
                  <a:srgbClr val="FFFFFF"/>
                </a:highlight>
                <a:latin typeface="Arial"/>
                <a:ea typeface="Arial"/>
                <a:cs typeface="Arial"/>
                <a:sym typeface="Arial"/>
              </a:rPr>
              <a:t>)</a:t>
            </a:r>
            <a:r>
              <a:rPr lang="en-US" sz="1400" dirty="0">
                <a:highlight>
                  <a:srgbClr val="FFFFFF"/>
                </a:highlight>
                <a:latin typeface="Arial"/>
                <a:ea typeface="Arial"/>
                <a:cs typeface="Arial"/>
                <a:sym typeface="Arial"/>
              </a:rPr>
              <a:t> ≡ 1 (mod </a:t>
            </a:r>
            <a:r>
              <a:rPr lang="en-US" sz="1400" i="1" dirty="0">
                <a:highlight>
                  <a:srgbClr val="FFFFFF"/>
                </a:highlight>
                <a:latin typeface="Arial"/>
                <a:ea typeface="Arial"/>
                <a:cs typeface="Arial"/>
                <a:sym typeface="Arial"/>
              </a:rPr>
              <a:t>n</a:t>
            </a:r>
            <a:r>
              <a:rPr lang="en-US" sz="1400" baseline="30000" dirty="0">
                <a:highlight>
                  <a:srgbClr val="FFFFFF"/>
                </a:highlight>
                <a:latin typeface="Arial"/>
                <a:ea typeface="Arial"/>
                <a:cs typeface="Arial"/>
                <a:sym typeface="Arial"/>
              </a:rPr>
              <a:t>2</a:t>
            </a:r>
            <a:r>
              <a:rPr lang="en-US" sz="1400" dirty="0">
                <a:highlight>
                  <a:srgbClr val="FFFFFF"/>
                </a:highlight>
                <a:latin typeface="Arial"/>
                <a:ea typeface="Arial"/>
                <a:cs typeface="Arial"/>
                <a:sym typeface="Arial"/>
              </a:rPr>
              <a:t>). As a generalization, any number </a:t>
            </a:r>
            <a:r>
              <a:rPr lang="en-US" sz="1400" i="1" dirty="0">
                <a:highlight>
                  <a:srgbClr val="FFFFFF"/>
                </a:highlight>
                <a:latin typeface="Arial"/>
                <a:ea typeface="Arial"/>
                <a:cs typeface="Arial"/>
                <a:sym typeface="Arial"/>
              </a:rPr>
              <a:t>n</a:t>
            </a:r>
            <a:r>
              <a:rPr lang="en-US" sz="1400" dirty="0">
                <a:highlight>
                  <a:srgbClr val="FFFFFF"/>
                </a:highlight>
                <a:latin typeface="Arial"/>
                <a:ea typeface="Arial"/>
                <a:cs typeface="Arial"/>
                <a:sym typeface="Arial"/>
              </a:rPr>
              <a:t> that is coprime to a positive integer </a:t>
            </a:r>
            <a:r>
              <a:rPr lang="en-US" sz="1400" i="1" dirty="0">
                <a:highlight>
                  <a:srgbClr val="FFFFFF"/>
                </a:highlight>
                <a:latin typeface="Arial"/>
                <a:ea typeface="Arial"/>
                <a:cs typeface="Arial"/>
                <a:sym typeface="Arial"/>
              </a:rPr>
              <a:t>a</a:t>
            </a:r>
            <a:r>
              <a:rPr lang="en-US" sz="1400" dirty="0">
                <a:highlight>
                  <a:srgbClr val="FFFFFF"/>
                </a:highlight>
                <a:latin typeface="Arial"/>
                <a:ea typeface="Arial"/>
                <a:cs typeface="Arial"/>
                <a:sym typeface="Arial"/>
              </a:rPr>
              <a:t>, and such that </a:t>
            </a:r>
            <a:r>
              <a:rPr lang="en-US" sz="1400" i="1" dirty="0">
                <a:highlight>
                  <a:srgbClr val="FFFFFF"/>
                </a:highlight>
                <a:latin typeface="Arial"/>
                <a:ea typeface="Arial"/>
                <a:cs typeface="Arial"/>
                <a:sym typeface="Arial"/>
              </a:rPr>
              <a:t>n</a:t>
            </a:r>
            <a:r>
              <a:rPr lang="en-US" sz="1400" dirty="0">
                <a:highlight>
                  <a:srgbClr val="FFFFFF"/>
                </a:highlight>
                <a:latin typeface="Arial"/>
                <a:ea typeface="Arial"/>
                <a:cs typeface="Arial"/>
                <a:sym typeface="Arial"/>
              </a:rPr>
              <a:t> divides {\</a:t>
            </a:r>
            <a:r>
              <a:rPr lang="en-US" sz="1400" dirty="0" err="1">
                <a:highlight>
                  <a:srgbClr val="FFFFFF"/>
                </a:highlight>
                <a:latin typeface="Arial"/>
                <a:ea typeface="Arial"/>
                <a:cs typeface="Arial"/>
                <a:sym typeface="Arial"/>
              </a:rPr>
              <a:t>displaystyle</a:t>
            </a:r>
            <a:r>
              <a:rPr lang="en-US" sz="1400" dirty="0">
                <a:highlight>
                  <a:srgbClr val="FFFFFF"/>
                </a:highlight>
                <a:latin typeface="Arial"/>
                <a:ea typeface="Arial"/>
                <a:cs typeface="Arial"/>
                <a:sym typeface="Arial"/>
              </a:rPr>
              <a:t> q_{n}(a)}, is called a (generalized) Wieferich number to base </a:t>
            </a:r>
            <a:r>
              <a:rPr lang="en-US" sz="1400" i="1" dirty="0">
                <a:highlight>
                  <a:srgbClr val="FFFFFF"/>
                </a:highlight>
                <a:latin typeface="Arial"/>
                <a:ea typeface="Arial"/>
                <a:cs typeface="Arial"/>
                <a:sym typeface="Arial"/>
              </a:rPr>
              <a:t>a</a:t>
            </a:r>
            <a:r>
              <a:rPr lang="en-US" sz="1400" dirty="0">
                <a:highlight>
                  <a:srgbClr val="FFFFFF"/>
                </a:highlight>
                <a:latin typeface="Arial"/>
                <a:ea typeface="Arial"/>
                <a:cs typeface="Arial"/>
                <a:sym typeface="Arial"/>
              </a:rPr>
              <a:t>. This is equivalent to saying that </a:t>
            </a:r>
            <a:r>
              <a:rPr lang="en-US" sz="1400" dirty="0" err="1">
                <a:highlight>
                  <a:srgbClr val="FFFFFF"/>
                </a:highlight>
                <a:latin typeface="Arial"/>
                <a:ea typeface="Arial"/>
                <a:cs typeface="Arial"/>
                <a:sym typeface="Arial"/>
              </a:rPr>
              <a:t>a</a:t>
            </a:r>
            <a:r>
              <a:rPr lang="en-US" sz="1400" i="1" baseline="30000" dirty="0" err="1">
                <a:highlight>
                  <a:srgbClr val="FFFFFF"/>
                </a:highlight>
                <a:latin typeface="Times New Roman"/>
                <a:ea typeface="Times New Roman"/>
                <a:cs typeface="Times New Roman"/>
                <a:sym typeface="Times New Roman"/>
              </a:rPr>
              <a:t>φ</a:t>
            </a:r>
            <a:r>
              <a:rPr lang="en-US" sz="1400" baseline="30000" dirty="0">
                <a:highlight>
                  <a:srgbClr val="FFFFFF"/>
                </a:highlight>
                <a:latin typeface="Arial"/>
                <a:ea typeface="Arial"/>
                <a:cs typeface="Arial"/>
                <a:sym typeface="Arial"/>
              </a:rPr>
              <a:t>(</a:t>
            </a:r>
            <a:r>
              <a:rPr lang="en-US" sz="1400" i="1" baseline="30000" dirty="0">
                <a:highlight>
                  <a:srgbClr val="FFFFFF"/>
                </a:highlight>
                <a:latin typeface="Arial"/>
                <a:ea typeface="Arial"/>
                <a:cs typeface="Arial"/>
                <a:sym typeface="Arial"/>
              </a:rPr>
              <a:t>n</a:t>
            </a:r>
            <a:r>
              <a:rPr lang="en-US" sz="1400" baseline="30000" dirty="0">
                <a:highlight>
                  <a:srgbClr val="FFFFFF"/>
                </a:highlight>
                <a:latin typeface="Arial"/>
                <a:ea typeface="Arial"/>
                <a:cs typeface="Arial"/>
                <a:sym typeface="Arial"/>
              </a:rPr>
              <a:t>)</a:t>
            </a:r>
            <a:r>
              <a:rPr lang="en-US" sz="1400" dirty="0">
                <a:highlight>
                  <a:srgbClr val="FFFFFF"/>
                </a:highlight>
                <a:latin typeface="Arial"/>
                <a:ea typeface="Arial"/>
                <a:cs typeface="Arial"/>
                <a:sym typeface="Arial"/>
              </a:rPr>
              <a:t> ≡ 1 (mod </a:t>
            </a:r>
            <a:r>
              <a:rPr lang="en-US" sz="1400" i="1" dirty="0">
                <a:highlight>
                  <a:srgbClr val="FFFFFF"/>
                </a:highlight>
                <a:latin typeface="Arial"/>
                <a:ea typeface="Arial"/>
                <a:cs typeface="Arial"/>
                <a:sym typeface="Arial"/>
              </a:rPr>
              <a:t>n</a:t>
            </a:r>
            <a:r>
              <a:rPr lang="en-US" sz="1400" baseline="30000" dirty="0">
                <a:highlight>
                  <a:srgbClr val="FFFFFF"/>
                </a:highlight>
                <a:latin typeface="Arial"/>
                <a:ea typeface="Arial"/>
                <a:cs typeface="Arial"/>
                <a:sym typeface="Arial"/>
              </a:rPr>
              <a:t>2</a:t>
            </a:r>
            <a:r>
              <a:rPr lang="en-US" sz="1400" dirty="0">
                <a:highlight>
                  <a:srgbClr val="FFFFFF"/>
                </a:highlight>
                <a:latin typeface="Arial"/>
                <a:ea typeface="Arial"/>
                <a:cs typeface="Arial"/>
                <a:sym typeface="Arial"/>
              </a:rPr>
              <a:t>).</a:t>
            </a:r>
            <a:endParaRPr sz="1400" dirty="0">
              <a:highlight>
                <a:srgbClr val="FFFFFF"/>
              </a:highlight>
              <a:latin typeface="Arial"/>
              <a:ea typeface="Arial"/>
              <a:cs typeface="Arial"/>
              <a:sym typeface="Arial"/>
            </a:endParaRPr>
          </a:p>
          <a:p>
            <a:pPr marL="0" lvl="0" indent="0" algn="l" rtl="0">
              <a:spcBef>
                <a:spcPts val="600"/>
              </a:spcBef>
              <a:spcAft>
                <a:spcPts val="0"/>
              </a:spcAft>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990600" y="1066800"/>
            <a:ext cx="7924800" cy="609600"/>
          </a:xfrm>
          <a:prstGeom prst="rect">
            <a:avLst/>
          </a:prstGeom>
        </p:spPr>
        <p:txBody>
          <a:bodyPr spcFirstLastPara="1" wrap="square" lIns="91425" tIns="45700" rIns="91425" bIns="45700" anchor="ctr" anchorCtr="0">
            <a:noAutofit/>
          </a:bodyPr>
          <a:lstStyle/>
          <a:p>
            <a:r>
              <a:rPr lang="en-US" sz="2400" b="1" dirty="0">
                <a:solidFill>
                  <a:srgbClr val="000000"/>
                </a:solidFill>
                <a:highlight>
                  <a:srgbClr val="FFFFFF"/>
                </a:highlight>
                <a:latin typeface="Arial"/>
                <a:ea typeface="Arial"/>
                <a:cs typeface="Arial"/>
                <a:sym typeface="Arial"/>
              </a:rPr>
              <a:t>FERMAT’S AND EULER’S THEOREMS</a:t>
            </a:r>
            <a:br>
              <a:rPr lang="en-US" sz="2400" b="1" dirty="0">
                <a:solidFill>
                  <a:srgbClr val="000000"/>
                </a:solidFill>
                <a:highlight>
                  <a:srgbClr val="FFFFFF"/>
                </a:highlight>
                <a:latin typeface="Arial"/>
                <a:ea typeface="Arial"/>
                <a:cs typeface="Arial"/>
                <a:sym typeface="Arial"/>
              </a:rPr>
            </a:br>
            <a:endParaRPr dirty="0"/>
          </a:p>
        </p:txBody>
      </p:sp>
      <p:sp>
        <p:nvSpPr>
          <p:cNvPr id="166" name="Google Shape;166;p23"/>
          <p:cNvSpPr txBox="1">
            <a:spLocks noGrp="1"/>
          </p:cNvSpPr>
          <p:nvPr>
            <p:ph type="body" idx="1"/>
          </p:nvPr>
        </p:nvSpPr>
        <p:spPr>
          <a:xfrm>
            <a:off x="914400" y="1752600"/>
            <a:ext cx="8001000" cy="4495800"/>
          </a:xfrm>
          <a:prstGeom prst="rect">
            <a:avLst/>
          </a:prstGeom>
        </p:spPr>
        <p:txBody>
          <a:bodyPr spcFirstLastPara="1" wrap="square" lIns="91425" tIns="45700" rIns="91425" bIns="45700" anchor="t" anchorCtr="0">
            <a:noAutofit/>
          </a:bodyPr>
          <a:lstStyle/>
          <a:p>
            <a:pPr marL="0" lvl="0" indent="0" algn="l" rtl="0">
              <a:lnSpc>
                <a:spcPct val="115000"/>
              </a:lnSpc>
              <a:spcBef>
                <a:spcPts val="600"/>
              </a:spcBef>
              <a:spcAft>
                <a:spcPts val="0"/>
              </a:spcAft>
              <a:buNone/>
            </a:pPr>
            <a:r>
              <a:rPr lang="en-US" sz="1600" b="1" dirty="0">
                <a:solidFill>
                  <a:srgbClr val="000000"/>
                </a:solidFill>
                <a:highlight>
                  <a:srgbClr val="FFFFFF"/>
                </a:highlight>
                <a:latin typeface="Arial"/>
                <a:ea typeface="Arial"/>
                <a:cs typeface="Arial"/>
                <a:sym typeface="Arial"/>
              </a:rPr>
              <a:t>Second Explanation of Euler’s &amp; Fermat’s</a:t>
            </a:r>
            <a:endParaRPr sz="1600" b="1" dirty="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r>
              <a:rPr lang="en-US" sz="1400" dirty="0">
                <a:solidFill>
                  <a:srgbClr val="000000"/>
                </a:solidFill>
                <a:highlight>
                  <a:srgbClr val="FFFFFF"/>
                </a:highlight>
                <a:latin typeface="Arial"/>
                <a:ea typeface="Arial"/>
                <a:cs typeface="Arial"/>
                <a:sym typeface="Arial"/>
              </a:rPr>
              <a:t>Two theorems that play important roles in public-key cryptography are Fermat’s theorem and Euler’s theorem.</a:t>
            </a:r>
            <a:endParaRPr sz="1400" dirty="0">
              <a:solidFill>
                <a:srgbClr val="000000"/>
              </a:solidFill>
              <a:highlight>
                <a:srgbClr val="FFFFFF"/>
              </a:highlight>
              <a:latin typeface="Arial"/>
              <a:ea typeface="Arial"/>
              <a:cs typeface="Arial"/>
              <a:sym typeface="Arial"/>
            </a:endParaRPr>
          </a:p>
          <a:p>
            <a:pPr marL="0" lvl="0" indent="0" algn="l" rtl="0">
              <a:lnSpc>
                <a:spcPct val="115000"/>
              </a:lnSpc>
              <a:spcBef>
                <a:spcPts val="800"/>
              </a:spcBef>
              <a:spcAft>
                <a:spcPts val="0"/>
              </a:spcAft>
              <a:buNone/>
            </a:pPr>
            <a:r>
              <a:rPr lang="en-US" sz="1800" dirty="0">
                <a:solidFill>
                  <a:srgbClr val="000000"/>
                </a:solidFill>
                <a:highlight>
                  <a:srgbClr val="FFFFFF"/>
                </a:highlight>
                <a:latin typeface="Arial"/>
                <a:ea typeface="Arial"/>
                <a:cs typeface="Arial"/>
                <a:sym typeface="Arial"/>
              </a:rPr>
              <a:t>Fermat’s Theorem</a:t>
            </a:r>
            <a:endParaRPr sz="1800" dirty="0">
              <a:solidFill>
                <a:srgbClr val="000000"/>
              </a:solidFill>
              <a:highlight>
                <a:srgbClr val="FFFFFF"/>
              </a:highlight>
              <a:latin typeface="Arial"/>
              <a:ea typeface="Arial"/>
              <a:cs typeface="Arial"/>
              <a:sym typeface="Arial"/>
            </a:endParaRPr>
          </a:p>
          <a:p>
            <a:pPr marL="0" lvl="0" indent="0" algn="just" rtl="0">
              <a:lnSpc>
                <a:spcPct val="143181"/>
              </a:lnSpc>
              <a:spcBef>
                <a:spcPts val="1200"/>
              </a:spcBef>
              <a:spcAft>
                <a:spcPts val="0"/>
              </a:spcAft>
              <a:buNone/>
            </a:pPr>
            <a:r>
              <a:rPr lang="en-US" sz="1400" dirty="0">
                <a:solidFill>
                  <a:srgbClr val="000000"/>
                </a:solidFill>
                <a:highlight>
                  <a:srgbClr val="FFFFFF"/>
                </a:highlight>
                <a:latin typeface="Arial"/>
                <a:ea typeface="Arial"/>
                <a:cs typeface="Arial"/>
                <a:sym typeface="Arial"/>
              </a:rPr>
              <a:t>Fermat’s theorem states the following: If </a:t>
            </a:r>
            <a:r>
              <a:rPr lang="en-US" sz="1400" i="1" dirty="0">
                <a:solidFill>
                  <a:srgbClr val="000000"/>
                </a:solidFill>
                <a:highlight>
                  <a:srgbClr val="FFFFFF"/>
                </a:highlight>
                <a:latin typeface="Arial"/>
                <a:ea typeface="Arial"/>
                <a:cs typeface="Arial"/>
                <a:sym typeface="Arial"/>
              </a:rPr>
              <a:t>p </a:t>
            </a:r>
            <a:r>
              <a:rPr lang="en-US" sz="1400" dirty="0">
                <a:solidFill>
                  <a:srgbClr val="000000"/>
                </a:solidFill>
                <a:highlight>
                  <a:srgbClr val="FFFFFF"/>
                </a:highlight>
                <a:latin typeface="Arial"/>
                <a:ea typeface="Arial"/>
                <a:cs typeface="Arial"/>
                <a:sym typeface="Arial"/>
              </a:rPr>
              <a:t>is prime and </a:t>
            </a:r>
            <a:r>
              <a:rPr lang="en-US" sz="1400" i="1" dirty="0">
                <a:solidFill>
                  <a:srgbClr val="000000"/>
                </a:solidFill>
                <a:highlight>
                  <a:srgbClr val="FFFFFF"/>
                </a:highlight>
                <a:latin typeface="Arial"/>
                <a:ea typeface="Arial"/>
                <a:cs typeface="Arial"/>
                <a:sym typeface="Arial"/>
              </a:rPr>
              <a:t>a </a:t>
            </a:r>
            <a:r>
              <a:rPr lang="en-US" sz="1400" dirty="0">
                <a:solidFill>
                  <a:srgbClr val="000000"/>
                </a:solidFill>
                <a:highlight>
                  <a:srgbClr val="FFFFFF"/>
                </a:highlight>
                <a:latin typeface="Arial"/>
                <a:ea typeface="Arial"/>
                <a:cs typeface="Arial"/>
                <a:sym typeface="Arial"/>
              </a:rPr>
              <a:t>is a positive integer not divisible by </a:t>
            </a:r>
            <a:r>
              <a:rPr lang="en-US" sz="1400" i="1" dirty="0">
                <a:solidFill>
                  <a:srgbClr val="000000"/>
                </a:solidFill>
                <a:highlight>
                  <a:srgbClr val="FFFFFF"/>
                </a:highlight>
                <a:latin typeface="Arial"/>
                <a:ea typeface="Arial"/>
                <a:cs typeface="Arial"/>
                <a:sym typeface="Arial"/>
              </a:rPr>
              <a:t>p</a:t>
            </a:r>
            <a:r>
              <a:rPr lang="en-US" sz="1400" dirty="0">
                <a:solidFill>
                  <a:srgbClr val="000000"/>
                </a:solidFill>
                <a:highlight>
                  <a:srgbClr val="FFFFFF"/>
                </a:highlight>
                <a:latin typeface="Arial"/>
                <a:ea typeface="Arial"/>
                <a:cs typeface="Arial"/>
                <a:sym typeface="Arial"/>
              </a:rPr>
              <a:t>, then</a:t>
            </a:r>
            <a:endParaRPr sz="1400" dirty="0">
              <a:solidFill>
                <a:srgbClr val="000000"/>
              </a:solidFill>
              <a:highlight>
                <a:srgbClr val="FFFFFF"/>
              </a:highlight>
              <a:latin typeface="Arial"/>
              <a:ea typeface="Arial"/>
              <a:cs typeface="Arial"/>
              <a:sym typeface="Arial"/>
            </a:endParaRPr>
          </a:p>
          <a:p>
            <a:pPr marL="0" lvl="0" indent="0" algn="just" rtl="0">
              <a:lnSpc>
                <a:spcPct val="143181"/>
              </a:lnSpc>
              <a:spcBef>
                <a:spcPts val="800"/>
              </a:spcBef>
              <a:spcAft>
                <a:spcPts val="0"/>
              </a:spcAft>
              <a:buNone/>
            </a:pPr>
            <a:endParaRPr sz="1400" dirty="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3762</Words>
  <Application>Microsoft Office PowerPoint</Application>
  <PresentationFormat>On-screen Show (4:3)</PresentationFormat>
  <Paragraphs>212</Paragraphs>
  <Slides>26</Slides>
  <Notes>25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Raleway Thin</vt:lpstr>
      <vt:lpstr>Georgia</vt:lpstr>
      <vt:lpstr>Calibri</vt:lpstr>
      <vt:lpstr>Times</vt:lpstr>
      <vt:lpstr>Arial Black</vt:lpstr>
      <vt:lpstr>Noto Sans Symbols</vt:lpstr>
      <vt:lpstr>Arial</vt:lpstr>
      <vt:lpstr>Cambria</vt:lpstr>
      <vt:lpstr>Times New Roman</vt:lpstr>
      <vt:lpstr>Office Theme</vt:lpstr>
      <vt:lpstr>PowerPoint Presentation</vt:lpstr>
      <vt:lpstr>PowerPoint Presentation</vt:lpstr>
      <vt:lpstr>Fermat’s theorem</vt:lpstr>
      <vt:lpstr>Fermat’s theorem…..</vt:lpstr>
      <vt:lpstr>Euler's theorem </vt:lpstr>
      <vt:lpstr>Euler's theorem </vt:lpstr>
      <vt:lpstr>Euler's theorem Proof </vt:lpstr>
      <vt:lpstr>Euler’s Quotient: </vt:lpstr>
      <vt:lpstr>FERMAT’S AND EULER’S THEOREMS </vt:lpstr>
      <vt:lpstr>FERMAT’S Proof </vt:lpstr>
      <vt:lpstr>FERMAT’S THEOREMS </vt:lpstr>
      <vt:lpstr>Euler’s Totient Function </vt:lpstr>
      <vt:lpstr>Example</vt:lpstr>
      <vt:lpstr>Example</vt:lpstr>
      <vt:lpstr>Euler’s Totient Function </vt:lpstr>
      <vt:lpstr>Euler’s Theorem </vt:lpstr>
      <vt:lpstr>Euler’s Theorem </vt:lpstr>
      <vt:lpstr>Euler’s Theorem </vt:lpstr>
      <vt:lpstr>Euler’s Theorem </vt:lpstr>
      <vt:lpstr>Euler’s Totient Function </vt:lpstr>
      <vt:lpstr>Euler's Totient Function and Euler's Theorem</vt:lpstr>
      <vt:lpstr>.</vt:lpstr>
      <vt:lpstr>Euler's Totient Function and Euler's Theorem </vt:lpstr>
      <vt:lpstr>Euler's Totient Function and Euler's Theorem </vt:lpstr>
      <vt:lpstr>Euler's Totient Function and Euler's Theorem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Kulvinder Singh</cp:lastModifiedBy>
  <cp:revision>3</cp:revision>
  <dcterms:modified xsi:type="dcterms:W3CDTF">2021-01-05T01:52:54Z</dcterms:modified>
</cp:coreProperties>
</file>