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9"/>
  </p:notesMasterIdLst>
  <p:sldIdLst>
    <p:sldId id="301" r:id="rId2"/>
    <p:sldId id="256" r:id="rId3"/>
    <p:sldId id="257" r:id="rId4"/>
    <p:sldId id="258" r:id="rId5"/>
    <p:sldId id="259" r:id="rId6"/>
    <p:sldId id="260" r:id="rId7"/>
    <p:sldId id="261" r:id="rId8"/>
    <p:sldId id="262" r:id="rId9"/>
    <p:sldId id="263" r:id="rId10"/>
    <p:sldId id="264" r:id="rId11"/>
    <p:sldId id="294" r:id="rId12"/>
    <p:sldId id="297" r:id="rId13"/>
    <p:sldId id="298" r:id="rId14"/>
    <p:sldId id="295" r:id="rId15"/>
    <p:sldId id="296" r:id="rId16"/>
    <p:sldId id="293" r:id="rId17"/>
    <p:sldId id="300"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3429000"/>
            <a:ext cx="7772400" cy="1066799"/>
          </a:xfrm>
          <a:prstGeom prst="rect">
            <a:avLst/>
          </a:prstGeom>
          <a:solidFill>
            <a:schemeClr val="lt1"/>
          </a:solidFill>
          <a:ln w="19050" cap="sq" cmpd="thinThick">
            <a:solidFill>
              <a:schemeClr val="dk1"/>
            </a:solidFill>
            <a:prstDash val="solid"/>
            <a:bevel/>
            <a:headEnd type="none" w="sm" len="sm"/>
            <a:tailEnd type="none" w="sm" len="sm"/>
          </a:ln>
        </p:spPr>
        <p:txBody>
          <a:bodyPr spcFirstLastPara="1" wrap="square" lIns="91425" tIns="91425" rIns="91425" bIns="91425" anchor="ctr" anchorCtr="0">
            <a:noAutofit/>
          </a:bodyPr>
          <a:lstStyle>
            <a:lvl1pPr marR="0" lvl="0" algn="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9" name="Google Shape;19;p2"/>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990600" y="1066800"/>
            <a:ext cx="7924800" cy="6096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2400"/>
              <a:buFont typeface="Cambria"/>
              <a:buNone/>
              <a:defRPr sz="2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914400" y="1752600"/>
            <a:ext cx="8001000" cy="44958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p:nvPr/>
        </p:nvSpPr>
        <p:spPr>
          <a:xfrm>
            <a:off x="2804329" y="0"/>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762000" y="1447800"/>
            <a:ext cx="82296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dk1"/>
              </a:buClr>
              <a:buSzPts val="2200"/>
              <a:buFont typeface="Arial"/>
              <a:buChar char="•"/>
              <a:defRPr sz="22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91425" rIns="91425" bIns="91425" anchor="ctr" anchorCtr="0">
            <a:noAutofit/>
          </a:bodyPr>
          <a:lstStyle>
            <a:lvl1pPr marL="457200" marR="0" lvl="0" indent="-228600" algn="ctr" rtl="0">
              <a:spcBef>
                <a:spcPts val="640"/>
              </a:spcBef>
              <a:spcAft>
                <a:spcPts val="0"/>
              </a:spcAft>
              <a:buClr>
                <a:srgbClr val="C00000"/>
              </a:buClr>
              <a:buSzPts val="3200"/>
              <a:buFont typeface="Arial"/>
              <a:buNone/>
              <a:defRPr sz="3200" b="1" i="0" u="none" strike="noStrike" cap="none">
                <a:solidFill>
                  <a:srgbClr val="C00000"/>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p:nvPr/>
        </p:nvSpPr>
        <p:spPr>
          <a:xfrm>
            <a:off x="2804329" y="87868"/>
            <a:ext cx="61872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and Communication Engineering (CCE)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3"/>
        <p:cNvGrpSpPr/>
        <p:nvPr/>
      </p:nvGrpSpPr>
      <p:grpSpPr>
        <a:xfrm>
          <a:off x="0" y="0"/>
          <a:ext cx="0" cy="0"/>
          <a:chOff x="0" y="0"/>
          <a:chExt cx="0" cy="0"/>
        </a:xfrm>
      </p:grpSpPr>
      <p:sp>
        <p:nvSpPr>
          <p:cNvPr id="34" name="Google Shape;34;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7" name="Google Shape;37;p6"/>
          <p:cNvSpPr>
            <a:spLocks noGrp="1"/>
          </p:cNvSpPr>
          <p:nvPr>
            <p:ph type="pic" idx="2"/>
          </p:nvPr>
        </p:nvSpPr>
        <p:spPr>
          <a:xfrm>
            <a:off x="2895600" y="1371600"/>
            <a:ext cx="6019800" cy="4724400"/>
          </a:xfrm>
          <a:prstGeom prst="rect">
            <a:avLst/>
          </a:prstGeom>
          <a:noFill/>
          <a:ln>
            <a:noFill/>
          </a:ln>
        </p:spPr>
        <p:txBody>
          <a:bodyPr spcFirstLastPara="1" wrap="square" lIns="91425" tIns="91425" rIns="91425" bIns="91425" anchor="t" anchorCtr="0">
            <a:noAutofit/>
          </a:bodyPr>
          <a:lstStyle>
            <a:lvl1pPr marR="0" lvl="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body" idx="1"/>
          </p:nvPr>
        </p:nvSpPr>
        <p:spPr>
          <a:xfrm>
            <a:off x="228600" y="1371600"/>
            <a:ext cx="2590800" cy="4724400"/>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Science and Engineering (CSE)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
        <p:cNvGrpSpPr/>
        <p:nvPr/>
      </p:nvGrpSpPr>
      <p:grpSpPr>
        <a:xfrm>
          <a:off x="0" y="0"/>
          <a:ext cx="0" cy="0"/>
          <a:chOff x="0" y="0"/>
          <a:chExt cx="0" cy="0"/>
        </a:xfrm>
      </p:grpSpPr>
      <p:sp>
        <p:nvSpPr>
          <p:cNvPr id="41" name="Google Shape;41;p7"/>
          <p:cNvSpPr txBox="1">
            <a:spLocks noGrp="1"/>
          </p:cNvSpPr>
          <p:nvPr>
            <p:ph type="body" idx="1"/>
          </p:nvPr>
        </p:nvSpPr>
        <p:spPr>
          <a:xfrm>
            <a:off x="609600" y="1524000"/>
            <a:ext cx="8305800" cy="48768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body" idx="2"/>
          </p:nvPr>
        </p:nvSpPr>
        <p:spPr>
          <a:xfrm>
            <a:off x="1066800" y="533400"/>
            <a:ext cx="7848600" cy="685800"/>
          </a:xfrm>
          <a:prstGeom prst="rect">
            <a:avLst/>
          </a:prstGeom>
          <a:solidFill>
            <a:schemeClr val="lt1"/>
          </a:solidFill>
          <a:ln>
            <a:noFill/>
          </a:ln>
        </p:spPr>
        <p:txBody>
          <a:bodyPr spcFirstLastPara="1" wrap="square" lIns="91425" tIns="91425" rIns="91425" bIns="91425" anchor="ctr" anchorCtr="0">
            <a:noAutofit/>
          </a:bodyPr>
          <a:lstStyle>
            <a:lvl1pPr marL="457200" marR="0" lvl="0" indent="-228600" algn="ctr" rtl="0">
              <a:spcBef>
                <a:spcPts val="640"/>
              </a:spcBef>
              <a:spcAft>
                <a:spcPts val="0"/>
              </a:spcAft>
              <a:buClr>
                <a:schemeClr val="dk1"/>
              </a:buClr>
              <a:buSzPts val="3200"/>
              <a:buFont typeface="Arial"/>
              <a:buNone/>
              <a:defRPr sz="3200" b="1"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p:nvPr/>
        </p:nvSpPr>
        <p:spPr>
          <a:xfrm>
            <a:off x="3009795" y="0"/>
            <a:ext cx="6058005" cy="353943"/>
          </a:xfrm>
          <a:prstGeom prst="rect">
            <a:avLst/>
          </a:prstGeom>
          <a:solidFill>
            <a:srgbClr val="6324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lt1"/>
                </a:solidFill>
                <a:latin typeface="Calibri"/>
                <a:ea typeface="Calibri"/>
                <a:cs typeface="Calibri"/>
                <a:sym typeface="Calibri"/>
              </a:rPr>
              <a:t>Department of Computer and Communicationq Engineering (CCE)</a:t>
            </a:r>
            <a:endParaRPr sz="1700" b="1">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Clr>
                <a:schemeClr val="dk1"/>
              </a:buClr>
              <a:buSzPts val="2000"/>
              <a:buFont typeface="Cambria"/>
              <a:buNone/>
              <a:defRPr sz="20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8"/>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mbria"/>
                <a:ea typeface="Cambria"/>
                <a:cs typeface="Cambria"/>
                <a:sym typeface="Cambri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8"/>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Clr>
                <a:schemeClr val="dk1"/>
              </a:buClr>
              <a:buSzPts val="2000"/>
              <a:buFont typeface="Cambria"/>
              <a:buNone/>
              <a:defRPr sz="20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mbria"/>
                <a:ea typeface="Cambria"/>
                <a:cs typeface="Cambria"/>
                <a:sym typeface="Cambria"/>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304800" y="1371600"/>
            <a:ext cx="8229600" cy="6858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0"/>
          <p:cNvSpPr txBox="1">
            <a:spLocks noGrp="1"/>
          </p:cNvSpPr>
          <p:nvPr>
            <p:ph type="body" idx="1"/>
          </p:nvPr>
        </p:nvSpPr>
        <p:spPr>
          <a:xfrm rot="5400000">
            <a:off x="2286000" y="228600"/>
            <a:ext cx="4267200" cy="82296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Google Shape;66;p1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 name="Google Shape;11;p1"/>
          <p:cNvSpPr txBox="1"/>
          <p:nvPr/>
        </p:nvSpPr>
        <p:spPr>
          <a:xfrm>
            <a:off x="0" y="6457890"/>
            <a:ext cx="914400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a:solidFill>
                  <a:schemeClr val="dk1"/>
                </a:solidFill>
                <a:latin typeface="Calibri"/>
                <a:ea typeface="Calibri"/>
                <a:cs typeface="Calibri"/>
                <a:sym typeface="Calibri"/>
              </a:rPr>
              <a:t>University Institute of Engineering (UIE)</a:t>
            </a:r>
            <a:endParaRPr sz="2000" b="1" i="0" u="none" strike="noStrike" cap="none">
              <a:solidFill>
                <a:schemeClr val="dk1"/>
              </a:solidFill>
              <a:latin typeface="Calibri"/>
              <a:ea typeface="Calibri"/>
              <a:cs typeface="Calibri"/>
              <a:sym typeface="Calibri"/>
            </a:endParaRPr>
          </a:p>
        </p:txBody>
      </p:sp>
      <p:cxnSp>
        <p:nvCxnSpPr>
          <p:cNvPr id="12" name="Google Shape;12;p1"/>
          <p:cNvCxnSpPr/>
          <p:nvPr/>
        </p:nvCxnSpPr>
        <p:spPr>
          <a:xfrm>
            <a:off x="0" y="6400800"/>
            <a:ext cx="9144000" cy="0"/>
          </a:xfrm>
          <a:prstGeom prst="straightConnector1">
            <a:avLst/>
          </a:prstGeom>
          <a:noFill/>
          <a:ln w="88900" cap="flat" cmpd="thickThin">
            <a:solidFill>
              <a:srgbClr val="C00000"/>
            </a:solidFill>
            <a:prstDash val="solid"/>
            <a:round/>
            <a:headEnd type="none" w="sm" len="sm"/>
            <a:tailEnd type="none" w="sm" len="sm"/>
          </a:ln>
        </p:spPr>
      </p:cxnSp>
      <p:pic>
        <p:nvPicPr>
          <p:cNvPr id="13" name="Google Shape;13;p1" descr="https://encrypted-tbn3.gstatic.com/images?q=tbn:ANd9GcTyg3Gq4WoxkxO75aZWNEjYFvavmMfWdiMvs57jpDF8YRR3yCybqQ">
            <a:hlinkClick r:id="rId11"/>
          </p:cNvPr>
          <p:cNvPicPr preferRelativeResize="0"/>
          <p:nvPr/>
        </p:nvPicPr>
        <p:blipFill rotWithShape="1">
          <a:blip r:embed="rId12">
            <a:alphaModFix/>
          </a:blip>
          <a:srcRect/>
          <a:stretch/>
        </p:blipFill>
        <p:spPr>
          <a:xfrm>
            <a:off x="152400" y="152400"/>
            <a:ext cx="768000" cy="1219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rainkart.com/article/Classical-Encryption-Techniques_833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techopedia.com/definition/1770/cryptography" TargetMode="External"/><Relationship Id="rId5" Type="http://schemas.openxmlformats.org/officeDocument/2006/relationships/hyperlink" Target="https://www.geeksforgeeks.org/cryptography-introduction/" TargetMode="External"/><Relationship Id="rId4" Type="http://schemas.openxmlformats.org/officeDocument/2006/relationships/hyperlink" Target="https://www.tutorialspoint.com/cryptography/index.ht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Er. Puneet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990600" y="838200"/>
            <a:ext cx="7924800" cy="6096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Key Functions of CA</a:t>
            </a:r>
            <a:endParaRPr lang="en-US" dirty="0">
              <a:solidFill>
                <a:srgbClr val="FF0000"/>
              </a:solidFill>
            </a:endParaRPr>
          </a:p>
        </p:txBody>
      </p:sp>
      <p:sp>
        <p:nvSpPr>
          <p:cNvPr id="7" name="Text Placeholder 6"/>
          <p:cNvSpPr>
            <a:spLocks noGrp="1"/>
          </p:cNvSpPr>
          <p:nvPr>
            <p:ph type="body" idx="1"/>
          </p:nvPr>
        </p:nvSpPr>
        <p:spPr/>
        <p:txBody>
          <a:bodyPr/>
          <a:lstStyle/>
          <a:p>
            <a:r>
              <a:rPr lang="en-IN" b="1" dirty="0"/>
              <a:t>Generating key pairs: </a:t>
            </a:r>
            <a:r>
              <a:rPr lang="en-IN" dirty="0"/>
              <a:t>− The CA may generate a key pair independently or jointly with the client.</a:t>
            </a:r>
          </a:p>
          <a:p>
            <a:pPr lvl="0">
              <a:buNone/>
            </a:pPr>
            <a:endParaRPr lang="en-US" dirty="0"/>
          </a:p>
          <a:p>
            <a:pPr lvl="0"/>
            <a:r>
              <a:rPr lang="en-IN" b="1" dirty="0"/>
              <a:t>Issuing digital certificates </a:t>
            </a:r>
            <a:r>
              <a:rPr lang="en-IN" dirty="0"/>
              <a:t>: − The CA issues a certificate after client provides the credentials to confirm his identity. </a:t>
            </a:r>
          </a:p>
          <a:p>
            <a:pPr lvl="0"/>
            <a:endParaRPr lang="en-US" dirty="0"/>
          </a:p>
          <a:p>
            <a:pPr lvl="0"/>
            <a:r>
              <a:rPr lang="en-IN" b="1" dirty="0"/>
              <a:t>Publishing Certificates : </a:t>
            </a:r>
            <a:r>
              <a:rPr lang="en-IN" dirty="0"/>
              <a:t>CA need to publish certificates so that users can find them.</a:t>
            </a:r>
            <a:endParaRPr lang="en-US" dirty="0"/>
          </a:p>
          <a:p>
            <a:endParaRPr lang="en-US" dirty="0"/>
          </a:p>
        </p:txBody>
      </p:sp>
      <p:sp>
        <p:nvSpPr>
          <p:cNvPr id="208" name="Google Shape;208;p32"/>
          <p:cNvSpPr/>
          <p:nvPr/>
        </p:nvSpPr>
        <p:spPr>
          <a:xfrm>
            <a:off x="6096000" y="2676435"/>
            <a:ext cx="266700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924800" cy="609600"/>
          </a:xfrm>
        </p:spPr>
        <p:txBody>
          <a:bodyPr/>
          <a:lstStyle/>
          <a:p>
            <a:r>
              <a:rPr lang="en-IN" dirty="0">
                <a:solidFill>
                  <a:srgbClr val="FF0000"/>
                </a:solidFill>
              </a:rPr>
              <a:t>Key Functions of CA</a:t>
            </a:r>
            <a:endParaRPr lang="en-US" dirty="0"/>
          </a:p>
        </p:txBody>
      </p:sp>
      <p:sp>
        <p:nvSpPr>
          <p:cNvPr id="3" name="Text Placeholder 2"/>
          <p:cNvSpPr>
            <a:spLocks noGrp="1"/>
          </p:cNvSpPr>
          <p:nvPr>
            <p:ph type="body" idx="1"/>
          </p:nvPr>
        </p:nvSpPr>
        <p:spPr/>
        <p:txBody>
          <a:bodyPr/>
          <a:lstStyle/>
          <a:p>
            <a:r>
              <a:rPr lang="en-IN" b="1" dirty="0"/>
              <a:t>Verifying Certificates : </a:t>
            </a:r>
            <a:r>
              <a:rPr lang="en-IN" dirty="0"/>
              <a:t>The CA makes its public key available in environment to assist verification of his signature on clients’ digital certificate.</a:t>
            </a:r>
            <a:endParaRPr lang="en-US" dirty="0"/>
          </a:p>
          <a:p>
            <a:pPr lvl="0"/>
            <a:endParaRPr lang="en-US" dirty="0"/>
          </a:p>
          <a:p>
            <a:pPr lvl="0"/>
            <a:r>
              <a:rPr lang="en-IN" b="1" dirty="0"/>
              <a:t>Revocation of Certificates : </a:t>
            </a:r>
            <a:r>
              <a:rPr lang="en-IN" dirty="0"/>
              <a:t>CA revokes the certificate issued due to some reason such as compromise of private key by user or loss of trust in the client.</a:t>
            </a:r>
          </a:p>
          <a:p>
            <a:pPr lvl="0">
              <a:buNone/>
            </a:pPr>
            <a:endParaRPr lang="en-US" dirty="0"/>
          </a:p>
          <a:p>
            <a:pPr lvl="0"/>
            <a:r>
              <a:rPr lang="en-IN" dirty="0"/>
              <a:t>After </a:t>
            </a:r>
            <a:r>
              <a:rPr lang="en-IN" b="1" dirty="0"/>
              <a:t>revocation,</a:t>
            </a:r>
            <a:r>
              <a:rPr lang="en-IN" dirty="0"/>
              <a:t> CA maintains the list of all revoked certificate that is available to the environment.</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Hierarchy of CA</a:t>
            </a:r>
            <a:br>
              <a:rPr lang="en-US" dirty="0">
                <a:solidFill>
                  <a:srgbClr val="FF0000"/>
                </a:solidFill>
              </a:rPr>
            </a:br>
            <a:endParaRPr lang="en-US" dirty="0">
              <a:solidFill>
                <a:srgbClr val="FF0000"/>
              </a:solidFill>
            </a:endParaRPr>
          </a:p>
        </p:txBody>
      </p:sp>
      <p:sp>
        <p:nvSpPr>
          <p:cNvPr id="3" name="Text Placeholder 2"/>
          <p:cNvSpPr>
            <a:spLocks noGrp="1"/>
          </p:cNvSpPr>
          <p:nvPr>
            <p:ph type="body" idx="1"/>
          </p:nvPr>
        </p:nvSpPr>
        <p:spPr>
          <a:xfrm>
            <a:off x="685800" y="1524000"/>
            <a:ext cx="8229600" cy="4724400"/>
          </a:xfrm>
        </p:spPr>
        <p:txBody>
          <a:bodyPr/>
          <a:lstStyle/>
          <a:p>
            <a:r>
              <a:rPr lang="en-IN" dirty="0"/>
              <a:t>The hierarchical certification model is of interest since it allows public key certificates to be used in environments where two communicating parties do not have trust relationships with the same CA.</a:t>
            </a:r>
          </a:p>
          <a:p>
            <a:pPr lvl="1"/>
            <a:r>
              <a:rPr lang="en-IN" dirty="0"/>
              <a:t>The root CA is at the top of the CA hierarchy and the root CA's certificate is a self-signed certificate.</a:t>
            </a:r>
            <a:endParaRPr lang="en-US" dirty="0"/>
          </a:p>
          <a:p>
            <a:pPr lvl="1"/>
            <a:r>
              <a:rPr lang="en-IN" dirty="0"/>
              <a:t>The CAs, which are directly subordinate to the root CA (For example, CA1 and CA2) have CA certificates that are signed by the root CA.</a:t>
            </a:r>
          </a:p>
          <a:p>
            <a:pPr lvl="1"/>
            <a:r>
              <a:rPr lang="en-IN" dirty="0"/>
              <a:t>The CAs under the subordinate CAs in the hierarchy (For example, CA5 and CA6) have their CA certificates signed by the higher-level subordinate CAs.</a:t>
            </a:r>
            <a:endParaRPr lang="en-US" dirty="0"/>
          </a:p>
          <a:p>
            <a:pPr lvl="1"/>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38200"/>
            <a:ext cx="7924800" cy="609600"/>
          </a:xfrm>
        </p:spPr>
        <p:txBody>
          <a:bodyPr/>
          <a:lstStyle/>
          <a:p>
            <a:r>
              <a:rPr lang="en-IN" dirty="0">
                <a:solidFill>
                  <a:srgbClr val="FF0000"/>
                </a:solidFill>
              </a:rPr>
              <a:t>Hierarchy of CA</a:t>
            </a:r>
            <a:br>
              <a:rPr lang="en-US" dirty="0">
                <a:solidFill>
                  <a:srgbClr val="FF0000"/>
                </a:solidFill>
              </a:rPr>
            </a:br>
            <a:endParaRPr lang="en-US" dirty="0"/>
          </a:p>
        </p:txBody>
      </p:sp>
      <p:sp>
        <p:nvSpPr>
          <p:cNvPr id="3" name="Text Placeholder 2"/>
          <p:cNvSpPr>
            <a:spLocks noGrp="1"/>
          </p:cNvSpPr>
          <p:nvPr>
            <p:ph type="body" idx="1"/>
          </p:nvPr>
        </p:nvSpPr>
        <p:spPr>
          <a:xfrm>
            <a:off x="914400" y="1219200"/>
            <a:ext cx="8001000" cy="5029200"/>
          </a:xfrm>
        </p:spPr>
        <p:txBody>
          <a:bodyPr/>
          <a:lstStyle/>
          <a:p>
            <a:r>
              <a:rPr lang="en-IN" dirty="0"/>
              <a:t>The following illustration shows a CA hierarchy</a:t>
            </a:r>
            <a:endParaRPr lang="en-US" dirty="0"/>
          </a:p>
        </p:txBody>
      </p:sp>
      <p:pic>
        <p:nvPicPr>
          <p:cNvPr id="4" name="Picture 3" descr="CA Hierarchy"/>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752600"/>
            <a:ext cx="4168448" cy="43890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924800" cy="609600"/>
          </a:xfrm>
        </p:spPr>
        <p:txBody>
          <a:bodyPr/>
          <a:lstStyle/>
          <a:p>
            <a:r>
              <a:rPr lang="en-IN" dirty="0">
                <a:solidFill>
                  <a:srgbClr val="FF0000"/>
                </a:solidFill>
              </a:rPr>
              <a:t>Classes of Certificates</a:t>
            </a:r>
            <a:br>
              <a:rPr lang="en-US" dirty="0"/>
            </a:br>
            <a:endParaRPr lang="en-US" dirty="0"/>
          </a:p>
        </p:txBody>
      </p:sp>
      <p:sp>
        <p:nvSpPr>
          <p:cNvPr id="3" name="Text Placeholder 2"/>
          <p:cNvSpPr>
            <a:spLocks noGrp="1"/>
          </p:cNvSpPr>
          <p:nvPr>
            <p:ph type="body" idx="1"/>
          </p:nvPr>
        </p:nvSpPr>
        <p:spPr>
          <a:xfrm>
            <a:off x="914400" y="1524000"/>
            <a:ext cx="8001000" cy="4495800"/>
          </a:xfrm>
        </p:spPr>
        <p:txBody>
          <a:bodyPr/>
          <a:lstStyle/>
          <a:p>
            <a:pPr>
              <a:buNone/>
            </a:pPr>
            <a:r>
              <a:rPr lang="en-IN" dirty="0"/>
              <a:t>There are four typical classes of certificate −</a:t>
            </a:r>
          </a:p>
          <a:p>
            <a:pPr>
              <a:buNone/>
            </a:pPr>
            <a:endParaRPr lang="en-US" dirty="0"/>
          </a:p>
          <a:p>
            <a:pPr lvl="0"/>
            <a:r>
              <a:rPr lang="en-IN" b="1" dirty="0"/>
              <a:t>Class 1</a:t>
            </a:r>
            <a:r>
              <a:rPr lang="en-IN" dirty="0"/>
              <a:t> − These certificates can be easily acquired by supplying an email address.</a:t>
            </a:r>
          </a:p>
          <a:p>
            <a:pPr lvl="0">
              <a:buNone/>
            </a:pPr>
            <a:endParaRPr lang="en-US" dirty="0"/>
          </a:p>
          <a:p>
            <a:pPr lvl="0"/>
            <a:r>
              <a:rPr lang="en-IN" b="1" dirty="0"/>
              <a:t>Class 2</a:t>
            </a:r>
            <a:r>
              <a:rPr lang="en-IN" dirty="0"/>
              <a:t> − These certificates require additional personal information to be supplied.</a:t>
            </a:r>
          </a:p>
          <a:p>
            <a:pPr lvl="0">
              <a:buNone/>
            </a:pPr>
            <a:endParaRPr lang="en-US" dirty="0"/>
          </a:p>
          <a:p>
            <a:pPr lvl="0"/>
            <a:r>
              <a:rPr lang="en-IN" b="1" dirty="0"/>
              <a:t>Class 3</a:t>
            </a:r>
            <a:r>
              <a:rPr lang="en-IN" dirty="0"/>
              <a:t> − These certificates can only be purchased after checks have been made about the requestor’s identity.</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Classes of Certificates</a:t>
            </a:r>
            <a:br>
              <a:rPr lang="en-US" dirty="0"/>
            </a:br>
            <a:endParaRPr lang="en-US" dirty="0"/>
          </a:p>
        </p:txBody>
      </p:sp>
      <p:sp>
        <p:nvSpPr>
          <p:cNvPr id="3" name="Text Placeholder 2"/>
          <p:cNvSpPr>
            <a:spLocks noGrp="1"/>
          </p:cNvSpPr>
          <p:nvPr>
            <p:ph type="body" idx="1"/>
          </p:nvPr>
        </p:nvSpPr>
        <p:spPr/>
        <p:txBody>
          <a:bodyPr/>
          <a:lstStyle/>
          <a:p>
            <a:pPr lvl="0"/>
            <a:r>
              <a:rPr lang="en-IN" b="1" dirty="0"/>
              <a:t>Class 4</a:t>
            </a:r>
            <a:r>
              <a:rPr lang="en-IN" dirty="0"/>
              <a:t> − They may be used by governments and financial organizations needing very high levels of trust.</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1"/>
          <p:cNvSpPr txBox="1">
            <a:spLocks noGrp="1"/>
          </p:cNvSpPr>
          <p:nvPr>
            <p:ph type="title"/>
          </p:nvPr>
        </p:nvSpPr>
        <p:spPr>
          <a:xfrm>
            <a:off x="1066800" y="685800"/>
            <a:ext cx="7924800" cy="609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0000"/>
              </a:buClr>
              <a:buSzPts val="4000"/>
              <a:buFont typeface="Times New Roman"/>
              <a:buNone/>
            </a:pPr>
            <a:r>
              <a:rPr lang="en-US" sz="4000" b="1" i="0" u="none" strike="noStrike" cap="none" dirty="0">
                <a:solidFill>
                  <a:srgbClr val="FF0000"/>
                </a:solidFill>
                <a:latin typeface="Times New Roman"/>
                <a:ea typeface="Times New Roman"/>
                <a:cs typeface="Times New Roman"/>
                <a:sym typeface="Times New Roman"/>
              </a:rPr>
              <a:t>References</a:t>
            </a:r>
            <a:endParaRPr sz="4000" b="1" i="0" u="none" strike="noStrike" cap="none">
              <a:solidFill>
                <a:srgbClr val="FF0000"/>
              </a:solidFill>
              <a:latin typeface="Times New Roman"/>
              <a:ea typeface="Times New Roman"/>
              <a:cs typeface="Times New Roman"/>
              <a:sym typeface="Times New Roman"/>
            </a:endParaRPr>
          </a:p>
        </p:txBody>
      </p:sp>
      <p:sp>
        <p:nvSpPr>
          <p:cNvPr id="394" name="Google Shape;394;p61"/>
          <p:cNvSpPr txBox="1">
            <a:spLocks noGrp="1"/>
          </p:cNvSpPr>
          <p:nvPr>
            <p:ph type="body" idx="1"/>
          </p:nvPr>
        </p:nvSpPr>
        <p:spPr>
          <a:xfrm>
            <a:off x="762000" y="1447800"/>
            <a:ext cx="8382000" cy="4800600"/>
          </a:xfrm>
          <a:prstGeom prst="rect">
            <a:avLst/>
          </a:prstGeom>
          <a:noFill/>
          <a:ln>
            <a:noFill/>
          </a:ln>
        </p:spPr>
        <p:txBody>
          <a:bodyPr spcFirstLastPara="1" wrap="square" lIns="91425" tIns="45700" rIns="91425" bIns="45700" anchor="t" anchorCtr="0">
            <a:noAutofit/>
          </a:bodyPr>
          <a:lstStyle/>
          <a:p>
            <a:pPr algn="just"/>
            <a:r>
              <a:rPr lang="en-US" dirty="0">
                <a:hlinkClick r:id="rId3"/>
              </a:rPr>
              <a:t>http://www.brainkart.com/article/Classical-Encryption-Techniques_8339/</a:t>
            </a:r>
            <a:endParaRPr lang="en-US" dirty="0"/>
          </a:p>
          <a:p>
            <a:pPr algn="just"/>
            <a:r>
              <a:rPr lang="en-US" dirty="0">
                <a:hlinkClick r:id="rId4"/>
              </a:rPr>
              <a:t>https://www.tutorialspoint.com/cryptography/index.htm</a:t>
            </a:r>
            <a:endParaRPr lang="en-US" dirty="0"/>
          </a:p>
          <a:p>
            <a:pPr algn="just"/>
            <a:r>
              <a:rPr lang="en-US" dirty="0">
                <a:hlinkClick r:id="rId5"/>
              </a:rPr>
              <a:t>https://www.geeksforgeeks.org/cryptography-introduction/</a:t>
            </a:r>
            <a:endParaRPr lang="en-US" dirty="0"/>
          </a:p>
          <a:p>
            <a:pPr algn="just"/>
            <a:r>
              <a:rPr lang="en-US" dirty="0">
                <a:hlinkClick r:id="rId6"/>
              </a:rPr>
              <a:t>https://www.techopedia.com/definition/1770/cryptography#:~:text=Cryptography%20involves%20creating%20written%20or,information%20to%20be%20kept%20secret.&amp;text=Information%20security%20uses%20cryptography%20on,transit%20and%20while%20being%20stored</a:t>
            </a:r>
            <a:r>
              <a:rPr lang="en-US" dirty="0"/>
              <a:t>.</a:t>
            </a:r>
          </a:p>
          <a:p>
            <a:pPr marL="342900" marR="0" lvl="0" indent="-190500" algn="l" rtl="0">
              <a:lnSpc>
                <a:spcPct val="90000"/>
              </a:lnSpc>
              <a:spcBef>
                <a:spcPts val="480"/>
              </a:spcBef>
              <a:spcAft>
                <a:spcPts val="0"/>
              </a:spcAft>
              <a:buClr>
                <a:schemeClr val="dk1"/>
              </a:buClr>
              <a:buSzPts val="2400"/>
              <a:buFont typeface="Arial"/>
              <a:buNone/>
            </a:pPr>
            <a:endParaRPr sz="2400" b="0" i="0" u="none" strike="noStrike" cap="none" dirty="0">
              <a:solidFill>
                <a:schemeClr val="dk1"/>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 Books Recommended</a:t>
            </a:r>
            <a:endParaRPr lang="en-US" dirty="0"/>
          </a:p>
        </p:txBody>
      </p:sp>
      <p:sp>
        <p:nvSpPr>
          <p:cNvPr id="3" name="Text Placeholder 2"/>
          <p:cNvSpPr>
            <a:spLocks noGrp="1"/>
          </p:cNvSpPr>
          <p:nvPr>
            <p:ph type="body"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a:t>
            </a:fld>
            <a:endParaRPr sz="1200" b="0" i="0" u="none" strike="noStrike" cap="none">
              <a:solidFill>
                <a:srgbClr val="888888"/>
              </a:solidFill>
              <a:latin typeface="Calibri"/>
              <a:ea typeface="Calibri"/>
              <a:cs typeface="Calibri"/>
              <a:sym typeface="Calibri"/>
            </a:endParaRPr>
          </a:p>
        </p:txBody>
      </p:sp>
      <p:sp>
        <p:nvSpPr>
          <p:cNvPr id="150" name="Google Shape;150;p24"/>
          <p:cNvSpPr txBox="1"/>
          <p:nvPr/>
        </p:nvSpPr>
        <p:spPr>
          <a:xfrm>
            <a:off x="1905000" y="2971800"/>
            <a:ext cx="6172200" cy="13716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None/>
            </a:pPr>
            <a:endParaRPr sz="3600" b="0" i="0" u="none" strike="noStrike" cap="none">
              <a:solidFill>
                <a:schemeClr val="dk1"/>
              </a:solidFill>
              <a:latin typeface="Cambria"/>
              <a:ea typeface="Cambria"/>
              <a:cs typeface="Cambria"/>
              <a:sym typeface="Cambria"/>
            </a:endParaRPr>
          </a:p>
        </p:txBody>
      </p:sp>
      <p:sp>
        <p:nvSpPr>
          <p:cNvPr id="151" name="Google Shape;151;p24"/>
          <p:cNvSpPr txBox="1"/>
          <p:nvPr/>
        </p:nvSpPr>
        <p:spPr>
          <a:xfrm>
            <a:off x="1905000" y="4114800"/>
            <a:ext cx="6172200" cy="151336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4400"/>
              <a:buFont typeface="Calibri"/>
              <a:buNone/>
            </a:pPr>
            <a:endParaRPr sz="4400" b="1" i="0" u="none" strike="noStrike" cap="small">
              <a:solidFill>
                <a:schemeClr val="dk1"/>
              </a:solidFill>
              <a:latin typeface="Century"/>
              <a:ea typeface="Century"/>
              <a:cs typeface="Century"/>
              <a:sym typeface="Century"/>
            </a:endParaRPr>
          </a:p>
        </p:txBody>
      </p:sp>
      <p:sp>
        <p:nvSpPr>
          <p:cNvPr id="152" name="Google Shape;152;p24"/>
          <p:cNvSpPr txBox="1"/>
          <p:nvPr/>
        </p:nvSpPr>
        <p:spPr>
          <a:xfrm>
            <a:off x="381000" y="1143000"/>
            <a:ext cx="8610600" cy="38472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i="0" u="none" strike="noStrike" cap="none" dirty="0">
                <a:solidFill>
                  <a:srgbClr val="FF0000"/>
                </a:solidFill>
                <a:latin typeface="Times New Roman"/>
                <a:ea typeface="Times New Roman"/>
                <a:cs typeface="Times New Roman"/>
                <a:sym typeface="Times New Roman"/>
              </a:rPr>
              <a:t>Lecture -2.1</a:t>
            </a:r>
            <a:endParaRPr sz="2800" b="1" i="0" u="none" strike="noStrike" cap="none" dirty="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2800" b="1" i="0" u="none" strike="noStrike" cap="none" dirty="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2800" b="1" i="0" u="none" strike="noStrike" cap="none" dirty="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i="0" u="none" strike="noStrike" cap="none" dirty="0">
                <a:solidFill>
                  <a:srgbClr val="FF0000"/>
                </a:solidFill>
                <a:latin typeface="Times New Roman"/>
                <a:ea typeface="Times New Roman"/>
                <a:cs typeface="Times New Roman"/>
                <a:sym typeface="Times New Roman"/>
              </a:rPr>
              <a:t>(Key Management)</a:t>
            </a:r>
            <a:endParaRPr dirty="0">
              <a:solidFill>
                <a:srgbClr val="FF0000"/>
              </a:solidFill>
            </a:endParaRPr>
          </a:p>
          <a:p>
            <a:pPr marL="0" marR="0" lvl="0" indent="0" algn="ctr" rtl="0">
              <a:spcBef>
                <a:spcPts val="0"/>
              </a:spcBef>
              <a:spcAft>
                <a:spcPts val="0"/>
              </a:spcAft>
              <a:buNone/>
            </a:pPr>
            <a:endParaRPr sz="2400" b="1" i="0" u="none" strike="noStrike" cap="none" dirty="0">
              <a:solidFill>
                <a:srgbClr val="C00000"/>
              </a:solidFill>
              <a:latin typeface="Calibri"/>
              <a:ea typeface="Calibri"/>
              <a:cs typeface="Calibri"/>
              <a:sym typeface="Calibri"/>
            </a:endParaRPr>
          </a:p>
          <a:p>
            <a:pPr marL="0" marR="0" lvl="0" indent="0" algn="just"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endParaRPr sz="2000" b="1" i="0" u="none" strike="noStrike" cap="none" dirty="0">
              <a:solidFill>
                <a:srgbClr val="C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990600" y="1066800"/>
            <a:ext cx="7924800" cy="6096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Key Management in Cryptography</a:t>
            </a:r>
            <a:br>
              <a:rPr lang="en-US" dirty="0">
                <a:solidFill>
                  <a:srgbClr val="FF0000"/>
                </a:solidFill>
              </a:rPr>
            </a:br>
            <a:endParaRPr sz="2400" b="1" i="0" u="none" strike="noStrike" cap="none">
              <a:solidFill>
                <a:srgbClr val="FF0000"/>
              </a:solidFill>
              <a:latin typeface="Cambria"/>
              <a:ea typeface="Cambria"/>
              <a:cs typeface="Cambria"/>
              <a:sym typeface="Cambria"/>
            </a:endParaRPr>
          </a:p>
        </p:txBody>
      </p:sp>
      <p:sp>
        <p:nvSpPr>
          <p:cNvPr id="158" name="Google Shape;158;p25"/>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p>
            <a:r>
              <a:rPr lang="en-IN" dirty="0"/>
              <a:t>Requirements of Key Management </a:t>
            </a:r>
          </a:p>
          <a:p>
            <a:pPr lvl="1"/>
            <a:r>
              <a:rPr lang="en-IN" sz="2400" dirty="0">
                <a:latin typeface="Cambria"/>
                <a:ea typeface="Cambria"/>
                <a:cs typeface="Cambria"/>
                <a:sym typeface="Cambria"/>
              </a:rPr>
              <a:t>Secrecy of private keys. </a:t>
            </a:r>
          </a:p>
          <a:p>
            <a:pPr lvl="1"/>
            <a:r>
              <a:rPr lang="en-IN" sz="2400" dirty="0">
                <a:latin typeface="Cambria"/>
                <a:ea typeface="Cambria"/>
                <a:cs typeface="Cambria"/>
                <a:sym typeface="Cambria"/>
              </a:rPr>
              <a:t>Assurance of public keys</a:t>
            </a:r>
          </a:p>
          <a:p>
            <a:r>
              <a:rPr lang="en-IN" dirty="0"/>
              <a:t>Public Key Infrastructure (PKI)</a:t>
            </a:r>
            <a:endParaRPr lang="en-US" dirty="0"/>
          </a:p>
          <a:p>
            <a:r>
              <a:rPr lang="en-IN" dirty="0"/>
              <a:t>Digital Certificate</a:t>
            </a:r>
          </a:p>
          <a:p>
            <a:r>
              <a:rPr lang="en-IN" dirty="0"/>
              <a:t>Certifying Authority (CA)</a:t>
            </a:r>
            <a:endParaRPr lang="en-US" dirty="0"/>
          </a:p>
          <a:p>
            <a:endParaRPr lang="en-US" dirty="0"/>
          </a:p>
          <a:p>
            <a:pPr marL="342900" marR="0" lvl="0" indent="-342900" algn="l" rtl="0">
              <a:spcBef>
                <a:spcPts val="480"/>
              </a:spcBef>
              <a:spcAft>
                <a:spcPts val="0"/>
              </a:spcAft>
              <a:buClr>
                <a:schemeClr val="dk1"/>
              </a:buClr>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990600" y="838200"/>
            <a:ext cx="7924800" cy="609600"/>
          </a:xfrm>
          <a:prstGeom prst="rect">
            <a:avLst/>
          </a:prstGeom>
          <a:noFill/>
          <a:ln>
            <a:noFill/>
          </a:ln>
        </p:spPr>
        <p:txBody>
          <a:bodyPr spcFirstLastPara="1" wrap="square" lIns="91425" tIns="45700" rIns="91425" bIns="45700" anchor="ctr" anchorCtr="0">
            <a:noAutofit/>
          </a:bodyPr>
          <a:lstStyle/>
          <a:p>
            <a:pPr lvl="0"/>
            <a:r>
              <a:rPr lang="en-IN" dirty="0">
                <a:solidFill>
                  <a:srgbClr val="FF0000"/>
                </a:solidFill>
              </a:rPr>
              <a:t>Key Management </a:t>
            </a:r>
            <a:endParaRPr sz="2400" b="1" i="0" u="none" strike="noStrike" cap="none">
              <a:solidFill>
                <a:srgbClr val="FF0000"/>
              </a:solidFill>
              <a:latin typeface="Cambria"/>
              <a:ea typeface="Cambria"/>
              <a:cs typeface="Cambria"/>
              <a:sym typeface="Cambria"/>
            </a:endParaRPr>
          </a:p>
        </p:txBody>
      </p:sp>
      <p:sp>
        <p:nvSpPr>
          <p:cNvPr id="164" name="Google Shape;164;p26"/>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None/>
            </a:pPr>
            <a:r>
              <a:rPr lang="en-US" sz="2400" b="0" i="0" u="none" strike="noStrike" cap="none" dirty="0">
                <a:solidFill>
                  <a:schemeClr val="dk1"/>
                </a:solidFill>
                <a:latin typeface="Cambria"/>
                <a:ea typeface="Cambria"/>
                <a:cs typeface="Cambria"/>
                <a:sym typeface="Cambria"/>
              </a:rPr>
              <a:t>Key Life Cycle</a:t>
            </a:r>
            <a:endParaRPr sz="2400" b="0" i="0" u="none" strike="noStrike" cap="none">
              <a:solidFill>
                <a:schemeClr val="dk1"/>
              </a:solidFill>
              <a:latin typeface="Cambria"/>
              <a:ea typeface="Cambria"/>
              <a:cs typeface="Cambria"/>
              <a:sym typeface="Cambria"/>
            </a:endParaRPr>
          </a:p>
        </p:txBody>
      </p:sp>
      <p:pic>
        <p:nvPicPr>
          <p:cNvPr id="4" name="Picture 3" descr="Key Management LifeCycle"/>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86000"/>
            <a:ext cx="4201160" cy="36309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990600" y="838200"/>
            <a:ext cx="7924800" cy="609600"/>
          </a:xfrm>
          <a:prstGeom prst="rect">
            <a:avLst/>
          </a:prstGeom>
          <a:noFill/>
          <a:ln>
            <a:noFill/>
          </a:ln>
        </p:spPr>
        <p:txBody>
          <a:bodyPr spcFirstLastPara="1" wrap="square" lIns="91425" tIns="45700" rIns="91425" bIns="45700" anchor="ctr" anchorCtr="0">
            <a:noAutofit/>
          </a:bodyPr>
          <a:lstStyle/>
          <a:p>
            <a:pPr lvl="0">
              <a:buClr>
                <a:srgbClr val="FF0000"/>
              </a:buClr>
              <a:buSzPts val="4400"/>
            </a:pPr>
            <a:r>
              <a:rPr lang="en-IN" dirty="0">
                <a:solidFill>
                  <a:srgbClr val="FF0000"/>
                </a:solidFill>
              </a:rPr>
              <a:t>Requirements of Key Management </a:t>
            </a:r>
            <a:endParaRPr sz="1200">
              <a:solidFill>
                <a:srgbClr val="FF0000"/>
              </a:solidFill>
            </a:endParaRPr>
          </a:p>
        </p:txBody>
      </p:sp>
      <p:sp>
        <p:nvSpPr>
          <p:cNvPr id="170" name="Google Shape;170;p27"/>
          <p:cNvSpPr txBox="1">
            <a:spLocks noGrp="1"/>
          </p:cNvSpPr>
          <p:nvPr>
            <p:ph type="body" idx="1"/>
          </p:nvPr>
        </p:nvSpPr>
        <p:spPr>
          <a:xfrm>
            <a:off x="762000" y="1676400"/>
            <a:ext cx="8001000" cy="4495800"/>
          </a:xfrm>
          <a:prstGeom prst="rect">
            <a:avLst/>
          </a:prstGeom>
          <a:noFill/>
          <a:ln>
            <a:noFill/>
          </a:ln>
        </p:spPr>
        <p:txBody>
          <a:bodyPr spcFirstLastPara="1" wrap="square" lIns="91425" tIns="45700" rIns="91425" bIns="45700" anchor="t" anchorCtr="0">
            <a:noAutofit/>
          </a:bodyPr>
          <a:lstStyle/>
          <a:p>
            <a:pPr lvl="0">
              <a:buNone/>
            </a:pPr>
            <a:r>
              <a:rPr lang="en-IN" dirty="0"/>
              <a:t>There are two specific requirements of key management for public key  cryptography.</a:t>
            </a:r>
          </a:p>
          <a:p>
            <a:pPr lvl="0">
              <a:buNone/>
            </a:pPr>
            <a:endParaRPr lang="en-IN" dirty="0"/>
          </a:p>
          <a:p>
            <a:pPr lvl="0"/>
            <a:r>
              <a:rPr lang="en-IN" b="1" dirty="0"/>
              <a:t>Secrecy of private keys: S</a:t>
            </a:r>
            <a:r>
              <a:rPr lang="en-IN" dirty="0"/>
              <a:t>ecret keys must remain secret from all parties except those who are owner and are authorized to use them.</a:t>
            </a:r>
          </a:p>
          <a:p>
            <a:pPr lvl="0">
              <a:buNone/>
            </a:pPr>
            <a:endParaRPr lang="en-IN" dirty="0"/>
          </a:p>
          <a:p>
            <a:pPr lvl="0"/>
            <a:r>
              <a:rPr lang="en-IN" b="1" dirty="0"/>
              <a:t>Assurance of public keys: T</a:t>
            </a:r>
            <a:r>
              <a:rPr lang="en-IN" dirty="0"/>
              <a:t>he public keys are in open domain and seen as public pieces of data.</a:t>
            </a:r>
          </a:p>
          <a:p>
            <a:r>
              <a:rPr lang="en-IN" dirty="0"/>
              <a:t>Key management of public keys needs to focus much more explicitly on assurance of purpose of public keys.</a:t>
            </a:r>
            <a:endParaRPr lang="en-US" dirty="0"/>
          </a:p>
          <a:p>
            <a:pPr lvl="0"/>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746078" y="762000"/>
            <a:ext cx="8610600" cy="9144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Public Key Infrastructure (PKI)</a:t>
            </a:r>
            <a:endParaRPr lang="en-US" dirty="0">
              <a:solidFill>
                <a:srgbClr val="FF0000"/>
              </a:solidFill>
            </a:endParaRPr>
          </a:p>
        </p:txBody>
      </p:sp>
      <p:sp>
        <p:nvSpPr>
          <p:cNvPr id="176" name="Google Shape;176;p28"/>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2000"/>
            </a:pPr>
            <a:r>
              <a:rPr lang="en-IN" dirty="0"/>
              <a:t>PKI provides assurance of public key. It provides the identification of public keys and their distribution. </a:t>
            </a:r>
          </a:p>
          <a:p>
            <a:pPr marL="342900" indent="-342900" algn="just">
              <a:spcBef>
                <a:spcPts val="0"/>
              </a:spcBef>
              <a:buSzPts val="2000"/>
            </a:pPr>
            <a:r>
              <a:rPr lang="en-IN" dirty="0"/>
              <a:t>An anatomy of PKI comprises of the following components:</a:t>
            </a:r>
          </a:p>
          <a:p>
            <a:pPr lvl="1"/>
            <a:r>
              <a:rPr lang="en-IN" dirty="0"/>
              <a:t>Public Key Certificate, commonly referred to as ‘digital certificate’.</a:t>
            </a:r>
            <a:endParaRPr lang="en-US" sz="1600" dirty="0"/>
          </a:p>
          <a:p>
            <a:pPr lvl="1"/>
            <a:r>
              <a:rPr lang="en-IN" dirty="0"/>
              <a:t>Private Key tokens.</a:t>
            </a:r>
            <a:endParaRPr lang="en-US" sz="1600" dirty="0"/>
          </a:p>
          <a:p>
            <a:pPr lvl="1"/>
            <a:r>
              <a:rPr lang="en-IN" dirty="0"/>
              <a:t>Certification Authority.</a:t>
            </a:r>
            <a:endParaRPr lang="en-US" sz="1600" dirty="0"/>
          </a:p>
          <a:p>
            <a:pPr lvl="1"/>
            <a:r>
              <a:rPr lang="en-IN" dirty="0"/>
              <a:t>Registration Authority.</a:t>
            </a:r>
            <a:endParaRPr lang="en-US" sz="1600" dirty="0"/>
          </a:p>
          <a:p>
            <a:pPr lvl="1"/>
            <a:r>
              <a:rPr lang="en-IN" dirty="0"/>
              <a:t>Certificate Management System.</a:t>
            </a:r>
            <a:endParaRPr lang="en-US" sz="1600" dirty="0"/>
          </a:p>
          <a:p>
            <a:pPr marL="800100" lvl="1" indent="-342900" algn="just">
              <a:spcBef>
                <a:spcPts val="0"/>
              </a:spcBef>
            </a:pPr>
            <a:endParaRPr lang="en-US" dirty="0"/>
          </a:p>
          <a:p>
            <a:pPr marL="342900" marR="0" lvl="0" indent="-342900" algn="just" rtl="0">
              <a:spcBef>
                <a:spcPts val="0"/>
              </a:spcBef>
              <a:spcAft>
                <a:spcPts val="0"/>
              </a:spcAft>
              <a:buClr>
                <a:schemeClr val="dk1"/>
              </a:buClr>
              <a:buSzPts val="2000"/>
              <a:buFont typeface="Arial"/>
              <a:buChar cha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914400" y="1066800"/>
            <a:ext cx="7696200" cy="533400"/>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dirty="0">
                <a:solidFill>
                  <a:srgbClr val="FF0000"/>
                </a:solidFill>
              </a:rPr>
              <a:t>Digital Certificate</a:t>
            </a:r>
            <a:br>
              <a:rPr lang="en-US" dirty="0">
                <a:solidFill>
                  <a:srgbClr val="FF0000"/>
                </a:solidFill>
              </a:rPr>
            </a:br>
            <a:endParaRPr b="1" i="0" u="none" strike="noStrike" cap="none">
              <a:solidFill>
                <a:srgbClr val="FF0000"/>
              </a:solidFill>
              <a:latin typeface="Times New Roman"/>
              <a:ea typeface="Times New Roman"/>
              <a:cs typeface="Times New Roman"/>
              <a:sym typeface="Times New Roman"/>
            </a:endParaRPr>
          </a:p>
        </p:txBody>
      </p:sp>
      <p:sp>
        <p:nvSpPr>
          <p:cNvPr id="184" name="Google Shape;184;p29"/>
          <p:cNvSpPr txBox="1">
            <a:spLocks noGrp="1"/>
          </p:cNvSpPr>
          <p:nvPr>
            <p:ph type="body" idx="1"/>
          </p:nvPr>
        </p:nvSpPr>
        <p:spPr>
          <a:xfrm>
            <a:off x="762000" y="1676400"/>
            <a:ext cx="7772400" cy="4495800"/>
          </a:xfrm>
          <a:prstGeom prst="rect">
            <a:avLst/>
          </a:prstGeom>
          <a:noFill/>
          <a:ln>
            <a:noFill/>
          </a:ln>
        </p:spPr>
        <p:txBody>
          <a:bodyPr spcFirstLastPara="1" wrap="square" lIns="91425" tIns="45700" rIns="91425" bIns="45700" anchor="t" anchorCtr="0">
            <a:noAutofit/>
          </a:bodyPr>
          <a:lstStyle/>
          <a:p>
            <a:pPr marL="342900" indent="-215900" algn="just">
              <a:spcBef>
                <a:spcPts val="400"/>
              </a:spcBef>
              <a:buSzPts val="2000"/>
            </a:pPr>
            <a:r>
              <a:rPr lang="en-IN" dirty="0"/>
              <a:t>Digital certificates are based on the ITU standard X.509 which defines a standard certificate format for public key certificates and certification validation.</a:t>
            </a:r>
          </a:p>
          <a:p>
            <a:pPr marL="342900" indent="-215900" algn="just">
              <a:spcBef>
                <a:spcPts val="400"/>
              </a:spcBef>
              <a:buSzPts val="2000"/>
              <a:buNone/>
            </a:pPr>
            <a:endParaRPr lang="en-IN" dirty="0"/>
          </a:p>
          <a:p>
            <a:pPr marL="342900" indent="-215900" algn="just">
              <a:spcBef>
                <a:spcPts val="400"/>
              </a:spcBef>
              <a:buSzPts val="2000"/>
            </a:pPr>
            <a:r>
              <a:rPr lang="en-IN" dirty="0"/>
              <a:t>Public key pertaining to the user client is stored in digital certificates by The Certification Authority (CA) along with other relevant information such as client information, expiration date, usage, issuer etc.</a:t>
            </a:r>
          </a:p>
          <a:p>
            <a:pPr marL="342900" indent="-215900" algn="just">
              <a:spcBef>
                <a:spcPts val="400"/>
              </a:spcBef>
              <a:buSzPts val="2000"/>
            </a:pPr>
            <a:endParaRPr lang="en-IN" dirty="0"/>
          </a:p>
          <a:p>
            <a:pPr marL="342900" lvl="0" indent="-215900" algn="just">
              <a:spcBef>
                <a:spcPts val="400"/>
              </a:spcBef>
              <a:buSzPts val="2000"/>
            </a:pPr>
            <a:r>
              <a:rPr lang="en-IN" dirty="0"/>
              <a:t>CA digitally signs this entire information and includes digital signature in the certificate.</a:t>
            </a:r>
            <a:endParaRPr lang="en-US" dirty="0"/>
          </a:p>
          <a:p>
            <a:pPr marL="342900" indent="-215900" algn="just">
              <a:spcBef>
                <a:spcPts val="400"/>
              </a:spcBef>
              <a:buSzPts val="2000"/>
            </a:pPr>
            <a:endParaRPr lang="en-US" sz="2000" dirty="0"/>
          </a:p>
          <a:p>
            <a:pPr marL="342900" indent="-215900" algn="just">
              <a:spcBef>
                <a:spcPts val="400"/>
              </a:spcBef>
              <a:buSzPts val="2000"/>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990600" y="762000"/>
            <a:ext cx="7924800" cy="609600"/>
          </a:xfrm>
          <a:prstGeom prst="rect">
            <a:avLst/>
          </a:prstGeom>
          <a:noFill/>
          <a:ln>
            <a:noFill/>
          </a:ln>
        </p:spPr>
        <p:txBody>
          <a:bodyPr spcFirstLastPara="1" wrap="square" lIns="91425" tIns="45700" rIns="91425" bIns="45700" anchor="ctr" anchorCtr="0">
            <a:noAutofit/>
          </a:bodyPr>
          <a:lstStyle/>
          <a:p>
            <a:pPr lvl="0">
              <a:buClr>
                <a:srgbClr val="FF0000"/>
              </a:buClr>
              <a:buSzPts val="4000"/>
            </a:pPr>
            <a:r>
              <a:rPr lang="en-IN" dirty="0">
                <a:solidFill>
                  <a:srgbClr val="FF0000"/>
                </a:solidFill>
              </a:rPr>
              <a:t>Process of obtaining Digital Certificate</a:t>
            </a:r>
            <a:endParaRPr b="1" i="0" u="none" strike="noStrike" cap="none">
              <a:solidFill>
                <a:srgbClr val="FF0000"/>
              </a:solidFill>
              <a:latin typeface="Times New Roman"/>
              <a:ea typeface="Times New Roman"/>
              <a:cs typeface="Times New Roman"/>
              <a:sym typeface="Times New Roman"/>
            </a:endParaRPr>
          </a:p>
        </p:txBody>
      </p:sp>
      <p:sp>
        <p:nvSpPr>
          <p:cNvPr id="191" name="Google Shape;191;p30"/>
          <p:cNvSpPr txBox="1">
            <a:spLocks noGrp="1"/>
          </p:cNvSpPr>
          <p:nvPr>
            <p:ph type="body" idx="1"/>
          </p:nvPr>
        </p:nvSpPr>
        <p:spPr>
          <a:xfrm>
            <a:off x="457200" y="1524000"/>
            <a:ext cx="8686800" cy="4495800"/>
          </a:xfrm>
          <a:prstGeom prst="rect">
            <a:avLst/>
          </a:prstGeom>
          <a:noFill/>
          <a:ln>
            <a:noFill/>
          </a:ln>
        </p:spPr>
        <p:txBody>
          <a:bodyPr spcFirstLastPara="1" wrap="square" lIns="91425" tIns="45700" rIns="91425" bIns="45700" anchor="t" anchorCtr="0">
            <a:noAutofit/>
          </a:bodyPr>
          <a:lstStyle/>
          <a:p>
            <a:pPr marL="0" indent="0" algn="just">
              <a:spcBef>
                <a:spcPts val="360"/>
              </a:spcBef>
              <a:buSzPts val="1800"/>
              <a:buNone/>
            </a:pPr>
            <a:r>
              <a:rPr lang="en-IN" dirty="0"/>
              <a:t>The process of obtaining Digital Certificate by a person/entity is depicted in the following illustration.</a:t>
            </a:r>
            <a:endParaRPr lang="en-US" dirty="0"/>
          </a:p>
          <a:p>
            <a:pPr marL="0" marR="0" lvl="0" indent="0" algn="just" rtl="0">
              <a:spcBef>
                <a:spcPts val="36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6" name="Picture 5" descr="Digital Certificate"/>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438400"/>
            <a:ext cx="5655310" cy="37426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1066800" y="762000"/>
            <a:ext cx="7924800" cy="6096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Certifying Authority (CA)</a:t>
            </a:r>
            <a:endParaRPr lang="en-US" dirty="0">
              <a:solidFill>
                <a:srgbClr val="FF0000"/>
              </a:solidFill>
            </a:endParaRPr>
          </a:p>
        </p:txBody>
      </p:sp>
      <p:sp>
        <p:nvSpPr>
          <p:cNvPr id="199" name="Google Shape;199;p31"/>
          <p:cNvSpPr txBox="1">
            <a:spLocks noGrp="1"/>
          </p:cNvSpPr>
          <p:nvPr>
            <p:ph type="body" idx="1"/>
          </p:nvPr>
        </p:nvSpPr>
        <p:spPr>
          <a:xfrm>
            <a:off x="990600" y="1524000"/>
            <a:ext cx="7924800" cy="4724400"/>
          </a:xfrm>
          <a:prstGeom prst="rect">
            <a:avLst/>
          </a:prstGeom>
          <a:noFill/>
          <a:ln>
            <a:noFill/>
          </a:ln>
        </p:spPr>
        <p:txBody>
          <a:bodyPr spcFirstLastPara="1" wrap="square" lIns="91425" tIns="45700" rIns="91425" bIns="45700" anchor="t" anchorCtr="0">
            <a:noAutofit/>
          </a:bodyPr>
          <a:lstStyle/>
          <a:p>
            <a:pPr marL="342900" indent="-215900">
              <a:spcBef>
                <a:spcPts val="400"/>
              </a:spcBef>
              <a:buSzPts val="2000"/>
            </a:pPr>
            <a:r>
              <a:rPr lang="en-IN" dirty="0"/>
              <a:t>The CA issues certificate to a client and assist other users to verify the certificate.</a:t>
            </a:r>
          </a:p>
          <a:p>
            <a:pPr marL="342900" indent="-215900">
              <a:spcBef>
                <a:spcPts val="400"/>
              </a:spcBef>
              <a:buSzPts val="2000"/>
            </a:pPr>
            <a:endParaRPr lang="en-IN" dirty="0"/>
          </a:p>
          <a:p>
            <a:pPr marL="342900" indent="-215900">
              <a:spcBef>
                <a:spcPts val="400"/>
              </a:spcBef>
              <a:buSzPts val="2000"/>
            </a:pPr>
            <a:r>
              <a:rPr lang="en-IN" dirty="0"/>
              <a:t>The CA takes responsibility for identifying correctly the identity of the client asking for a certificate to be issued, and ensures that the information contained within the certificate is correct and digitally signs it.</a:t>
            </a:r>
          </a:p>
          <a:p>
            <a:pPr marL="342900" indent="-215900">
              <a:spcBef>
                <a:spcPts val="400"/>
              </a:spcBef>
              <a:buSzPts val="2000"/>
              <a:buNone/>
            </a:pPr>
            <a:endParaRPr lang="en-IN" dirty="0"/>
          </a:p>
          <a:p>
            <a:pPr marL="342900" indent="-215900">
              <a:spcBef>
                <a:spcPts val="400"/>
              </a:spcBef>
              <a:buSzPts val="2000"/>
            </a:pPr>
            <a:r>
              <a:rPr lang="en-IN" dirty="0"/>
              <a:t>The CA, after duly verifying identity of client, issues a digital certificate to that client.</a:t>
            </a:r>
            <a:endParaRPr lang="en-US" dirty="0"/>
          </a:p>
          <a:p>
            <a:pPr marL="342900" indent="-215900">
              <a:spcBef>
                <a:spcPts val="400"/>
              </a:spcBef>
              <a:buSzPts val="2000"/>
              <a:buNone/>
            </a:pPr>
            <a:endParaRPr lang="en-IN" dirty="0"/>
          </a:p>
          <a:p>
            <a:pPr marL="342900" indent="-215900">
              <a:spcBef>
                <a:spcPts val="400"/>
              </a:spcBef>
              <a:buSzPts val="2000"/>
            </a:pPr>
            <a:endParaRPr b="0" i="0" u="none" strike="noStrike" cap="none">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881</Words>
  <Application>Microsoft Office PowerPoint</Application>
  <PresentationFormat>On-screen Show (4:3)</PresentationFormat>
  <Paragraphs>95</Paragraphs>
  <Slides>17</Slides>
  <Notes>11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Calibri</vt:lpstr>
      <vt:lpstr>Cambria</vt:lpstr>
      <vt:lpstr>Century</vt:lpstr>
      <vt:lpstr>Noto Sans Symbols</vt:lpstr>
      <vt:lpstr>Raleway Thin</vt:lpstr>
      <vt:lpstr>Times</vt:lpstr>
      <vt:lpstr>Times New Roman</vt:lpstr>
      <vt:lpstr>Office Theme</vt:lpstr>
      <vt:lpstr>PowerPoint Presentation</vt:lpstr>
      <vt:lpstr>PowerPoint Presentation</vt:lpstr>
      <vt:lpstr>Key Management in Cryptography </vt:lpstr>
      <vt:lpstr>Key Management </vt:lpstr>
      <vt:lpstr>Requirements of Key Management </vt:lpstr>
      <vt:lpstr>Public Key Infrastructure (PKI)</vt:lpstr>
      <vt:lpstr>Digital Certificate </vt:lpstr>
      <vt:lpstr>Process of obtaining Digital Certificate</vt:lpstr>
      <vt:lpstr>Certifying Authority (CA)</vt:lpstr>
      <vt:lpstr>Key Functions of CA</vt:lpstr>
      <vt:lpstr>Key Functions of CA</vt:lpstr>
      <vt:lpstr>Hierarchy of CA </vt:lpstr>
      <vt:lpstr>Hierarchy of CA </vt:lpstr>
      <vt:lpstr>Classes of Certificates </vt:lpstr>
      <vt:lpstr>Classes of Certificates </vt:lpstr>
      <vt:lpstr>References</vt:lpstr>
      <vt:lpstr>E- Books Recommended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puneet kaur</cp:lastModifiedBy>
  <cp:revision>12</cp:revision>
  <dcterms:modified xsi:type="dcterms:W3CDTF">2023-01-20T10:13:09Z</dcterms:modified>
</cp:coreProperties>
</file>