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24"/>
  </p:notesMasterIdLst>
  <p:handoutMasterIdLst>
    <p:handoutMasterId r:id="rId25"/>
  </p:handoutMasterIdLst>
  <p:sldIdLst>
    <p:sldId id="301" r:id="rId3"/>
    <p:sldId id="567" r:id="rId4"/>
    <p:sldId id="543" r:id="rId5"/>
    <p:sldId id="732" r:id="rId6"/>
    <p:sldId id="733" r:id="rId7"/>
    <p:sldId id="734" r:id="rId8"/>
    <p:sldId id="735" r:id="rId9"/>
    <p:sldId id="736" r:id="rId10"/>
    <p:sldId id="563" r:id="rId11"/>
    <p:sldId id="737" r:id="rId12"/>
    <p:sldId id="738" r:id="rId13"/>
    <p:sldId id="562" r:id="rId14"/>
    <p:sldId id="739" r:id="rId15"/>
    <p:sldId id="740" r:id="rId16"/>
    <p:sldId id="741" r:id="rId17"/>
    <p:sldId id="742" r:id="rId18"/>
    <p:sldId id="743" r:id="rId19"/>
    <p:sldId id="744" r:id="rId20"/>
    <p:sldId id="745" r:id="rId21"/>
    <p:sldId id="551" r:id="rId22"/>
    <p:sldId id="56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513" autoAdjust="0"/>
  </p:normalViewPr>
  <p:slideViewPr>
    <p:cSldViewPr>
      <p:cViewPr varScale="1">
        <p:scale>
          <a:sx n="56" d="100"/>
          <a:sy n="56" d="100"/>
        </p:scale>
        <p:origin x="1580" y="2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5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FE945E-A616-4E00-AB19-078DFBC3FF6C}" type="datetimeFigureOut">
              <a:rPr lang="en-US" smtClean="0"/>
              <a:pPr/>
              <a:t>1/23/2023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71421E-A63F-487E-965B-07B14CC477F0}" type="slidenum">
              <a:rPr lang="en-US" smtClean="0"/>
              <a:pPr/>
              <a:t>‹#›</a:t>
            </a:fld>
            <a:endParaRPr lang="en-US"/>
          </a:p>
        </p:txBody>
      </p:sp>
    </p:spTree>
    <p:extLst>
      <p:ext uri="{BB962C8B-B14F-4D97-AF65-F5344CB8AC3E}">
        <p14:creationId xmlns:p14="http://schemas.microsoft.com/office/powerpoint/2010/main" val="2907699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757F6E-8ADE-48A1-B1C5-AA8FE11E4C12}" type="datetimeFigureOut">
              <a:rPr lang="en-US" smtClean="0"/>
              <a:pPr/>
              <a:t>1/23/2023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75BCC-52BF-479D-8785-ECCB0FF1F3F2}" type="slidenum">
              <a:rPr lang="en-US" smtClean="0"/>
              <a:pPr/>
              <a:t>‹#›</a:t>
            </a:fld>
            <a:endParaRPr lang="en-US"/>
          </a:p>
        </p:txBody>
      </p:sp>
    </p:spTree>
    <p:extLst>
      <p:ext uri="{BB962C8B-B14F-4D97-AF65-F5344CB8AC3E}">
        <p14:creationId xmlns:p14="http://schemas.microsoft.com/office/powerpoint/2010/main" val="1464130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 name="Google Shape;8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1143000" y="3429000"/>
            <a:ext cx="7772400"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dirty="0"/>
              <a:t>Click to edit Master 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dirty="0"/>
          </a:p>
        </p:txBody>
      </p:sp>
      <p:sp>
        <p:nvSpPr>
          <p:cNvPr id="7"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AE197F-0C98-4E9A-96B2-283D44E4A9EE}"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AE197F-0C98-4E9A-96B2-283D44E4A9EE}"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AE197F-0C98-4E9A-96B2-283D44E4A9EE}" type="datetimeFigureOut">
              <a:rPr lang="en-US" smtClean="0"/>
              <a:pPr/>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AE197F-0C98-4E9A-96B2-283D44E4A9EE}" type="datetimeFigureOut">
              <a:rPr lang="en-US" smtClean="0"/>
              <a:pPr/>
              <a:t>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AE197F-0C98-4E9A-96B2-283D44E4A9EE}" type="datetimeFigureOut">
              <a:rPr lang="en-US" smtClean="0"/>
              <a:pPr/>
              <a:t>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E197F-0C98-4E9A-96B2-283D44E4A9EE}" type="datetimeFigureOut">
              <a:rPr lang="en-US" smtClean="0"/>
              <a:pPr/>
              <a:t>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66800"/>
            <a:ext cx="7924800"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914400" y="1752600"/>
            <a:ext cx="8001000"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9"/>
          <p:cNvSpPr txBox="1">
            <a:spLocks noChangeArrowheads="1"/>
          </p:cNvSpPr>
          <p:nvPr userDrawn="1"/>
        </p:nvSpPr>
        <p:spPr bwMode="auto">
          <a:xfrm>
            <a:off x="2804329" y="0"/>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dirty="0"/>
              <a:t>Click to edit Master text styles</a:t>
            </a:r>
          </a:p>
        </p:txBody>
      </p:sp>
      <p:sp>
        <p:nvSpPr>
          <p:cNvPr id="5" name="TextBox 9"/>
          <p:cNvSpPr txBox="1">
            <a:spLocks noChangeArrowheads="1"/>
          </p:cNvSpPr>
          <p:nvPr userDrawn="1"/>
        </p:nvSpPr>
        <p:spPr bwMode="auto">
          <a:xfrm>
            <a:off x="2804329" y="87868"/>
            <a:ext cx="6187271" cy="369332"/>
          </a:xfrm>
          <a:prstGeom prst="rect">
            <a:avLst/>
          </a:prstGeom>
          <a:noFill/>
          <a:ln w="50800" cmpd="dbl">
            <a:solidFill>
              <a:srgbClr val="C00000"/>
            </a:solidFill>
            <a:miter lim="800000"/>
            <a:headEnd/>
            <a:tailEnd/>
          </a:ln>
        </p:spPr>
        <p:txBody>
          <a:bodyPr wrap="none">
            <a:spAutoFit/>
          </a:bodyPr>
          <a:lstStyle/>
          <a:p>
            <a:pPr algn="ctr"/>
            <a:r>
              <a:rPr lang="en-US" sz="1800" b="0" dirty="0">
                <a:solidFill>
                  <a:schemeClr val="tx1"/>
                </a:solidFill>
                <a:latin typeface="Calibri" pitchFamily="34" charset="0"/>
              </a:rPr>
              <a:t>Department of Computer and Communication Engineering (CCE)</a:t>
            </a:r>
            <a:endParaRPr lang="en-US" sz="1700" b="0" dirty="0">
              <a:solidFill>
                <a:schemeClr val="tx1"/>
              </a:solidFill>
              <a:latin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68F82A5B-10F6-41ED-9A2B-03224D407F06}" type="slidenum">
              <a:rPr lang="en-US" smtClean="0"/>
              <a:pPr/>
              <a:t>‹#›</a:t>
            </a:fld>
            <a:endParaRPr lang="en-US" dirty="0"/>
          </a:p>
        </p:txBody>
      </p:sp>
      <p:sp>
        <p:nvSpPr>
          <p:cNvPr id="11" name="Picture Placeholder 10"/>
          <p:cNvSpPr>
            <a:spLocks noGrp="1"/>
          </p:cNvSpPr>
          <p:nvPr>
            <p:ph type="pic" sz="quarter" idx="13"/>
          </p:nvPr>
        </p:nvSpPr>
        <p:spPr>
          <a:xfrm>
            <a:off x="2895600" y="1371600"/>
            <a:ext cx="6019800" cy="4724400"/>
          </a:xfrm>
          <a:prstGeom prst="rect">
            <a:avLst/>
          </a:prstGeom>
        </p:spPr>
        <p:txBody>
          <a:bodyPr/>
          <a:lstStyle/>
          <a:p>
            <a:endParaRPr lang="en-US" dirty="0"/>
          </a:p>
        </p:txBody>
      </p:sp>
      <p:sp>
        <p:nvSpPr>
          <p:cNvPr id="13" name="Text Placeholder 12"/>
          <p:cNvSpPr>
            <a:spLocks noGrp="1"/>
          </p:cNvSpPr>
          <p:nvPr>
            <p:ph type="body" sz="quarter" idx="14"/>
          </p:nvPr>
        </p:nvSpPr>
        <p:spPr>
          <a:xfrm>
            <a:off x="228600" y="1371600"/>
            <a:ext cx="25908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p:txBody>
      </p:sp>
      <p:sp>
        <p:nvSpPr>
          <p:cNvPr id="10"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609600" y="1524000"/>
            <a:ext cx="8305800"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1066800" y="533400"/>
            <a:ext cx="7848600"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dirty="0"/>
              <a:t>Click to edit Master text style</a:t>
            </a:r>
          </a:p>
        </p:txBody>
      </p:sp>
      <p:sp>
        <p:nvSpPr>
          <p:cNvPr id="4" name="TextBox 9"/>
          <p:cNvSpPr txBox="1">
            <a:spLocks noChangeArrowheads="1"/>
          </p:cNvSpPr>
          <p:nvPr userDrawn="1"/>
        </p:nvSpPr>
        <p:spPr bwMode="auto">
          <a:xfrm>
            <a:off x="3009795" y="0"/>
            <a:ext cx="6058005" cy="353943"/>
          </a:xfrm>
          <a:prstGeom prst="rect">
            <a:avLst/>
          </a:prstGeom>
          <a:solidFill>
            <a:schemeClr val="accent2">
              <a:lumMod val="50000"/>
            </a:schemeClr>
          </a:solidFill>
          <a:ln w="9525">
            <a:noFill/>
            <a:miter lim="800000"/>
            <a:headEnd/>
            <a:tailEnd/>
          </a:ln>
        </p:spPr>
        <p:txBody>
          <a:bodyPr wrap="none">
            <a:spAutoFit/>
          </a:bodyPr>
          <a:lstStyle/>
          <a:p>
            <a:r>
              <a:rPr lang="en-US" sz="1700" b="1" dirty="0">
                <a:solidFill>
                  <a:schemeClr val="bg1"/>
                </a:solidFill>
                <a:latin typeface="Calibri" pitchFamily="34" charset="0"/>
              </a:rPr>
              <a:t>Department of Computer and </a:t>
            </a:r>
            <a:r>
              <a:rPr lang="en-US" sz="1700" b="1" dirty="0" err="1">
                <a:solidFill>
                  <a:schemeClr val="bg1"/>
                </a:solidFill>
                <a:latin typeface="Calibri" pitchFamily="34" charset="0"/>
              </a:rPr>
              <a:t>Communicationq</a:t>
            </a:r>
            <a:r>
              <a:rPr lang="en-US" sz="1700" b="1" dirty="0">
                <a:solidFill>
                  <a:schemeClr val="bg1"/>
                </a:solidFill>
                <a:latin typeface="Calibri" pitchFamily="34" charset="0"/>
              </a:rPr>
              <a:t> Engineering (CCE)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8F82A5B-10F6-41ED-9A2B-03224D407F06}" type="slidenum">
              <a:rPr lang="en-US" smtClean="0"/>
              <a:pPr/>
              <a:t>‹#›</a:t>
            </a:fld>
            <a:endParaRPr lang="en-US"/>
          </a:p>
        </p:txBody>
      </p:sp>
      <p:sp>
        <p:nvSpPr>
          <p:cNvPr id="6" name="TextBox 5"/>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1371600"/>
            <a:ext cx="8229600"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304800" y="2209800"/>
            <a:ext cx="8229600"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82A5B-10F6-41ED-9A2B-03224D407F06}" type="slidenum">
              <a:rPr lang="en-US" smtClean="0"/>
              <a:pPr/>
              <a:t>‹#›</a:t>
            </a:fld>
            <a:endParaRPr lang="en-US" dirty="0"/>
          </a:p>
        </p:txBody>
      </p:sp>
      <p:sp>
        <p:nvSpPr>
          <p:cNvPr id="13" name="TextBox 9"/>
          <p:cNvSpPr txBox="1">
            <a:spLocks noChangeArrowheads="1"/>
          </p:cNvSpPr>
          <p:nvPr/>
        </p:nvSpPr>
        <p:spPr bwMode="auto">
          <a:xfrm>
            <a:off x="0" y="6457890"/>
            <a:ext cx="9144000" cy="400110"/>
          </a:xfrm>
          <a:prstGeom prst="rect">
            <a:avLst/>
          </a:prstGeom>
          <a:noFill/>
          <a:ln w="9525">
            <a:noFill/>
            <a:miter lim="800000"/>
            <a:headEnd/>
            <a:tailEnd/>
          </a:ln>
        </p:spPr>
        <p:txBody>
          <a:bodyPr wrap="square">
            <a:spAutoFit/>
          </a:bodyPr>
          <a:lstStyle/>
          <a:p>
            <a:pPr algn="ctr"/>
            <a:r>
              <a:rPr lang="en-US" sz="2000" b="1" dirty="0">
                <a:solidFill>
                  <a:schemeClr val="tx1"/>
                </a:solidFill>
                <a:latin typeface="Calibri" pitchFamily="34" charset="0"/>
              </a:rPr>
              <a:t>University Institute of Engineering</a:t>
            </a:r>
            <a:r>
              <a:rPr lang="en-US" sz="2000" b="1" baseline="0" dirty="0">
                <a:solidFill>
                  <a:schemeClr val="tx1"/>
                </a:solidFill>
                <a:latin typeface="Calibri" pitchFamily="34" charset="0"/>
              </a:rPr>
              <a:t> (UIE)</a:t>
            </a:r>
            <a:endParaRPr lang="en-US" sz="2000" b="1" dirty="0">
              <a:solidFill>
                <a:schemeClr val="tx1"/>
              </a:solidFill>
              <a:latin typeface="Calibri" pitchFamily="34" charset="0"/>
            </a:endParaRPr>
          </a:p>
        </p:txBody>
      </p:sp>
      <p:cxnSp>
        <p:nvCxnSpPr>
          <p:cNvPr id="10" name="Straight Connector 9"/>
          <p:cNvCxnSpPr/>
          <p:nvPr/>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60420" name="Picture 4" descr="https://encrypted-tbn3.gstatic.com/images?q=tbn:ANd9GcTyg3Gq4WoxkxO75aZWNEjYFvavmMfWdiMvs57jpDF8YRR3yCybqQ">
            <a:hlinkClick r:id="rId12"/>
          </p:cNvPr>
          <p:cNvPicPr>
            <a:picLocks noChangeAspect="1" noChangeArrowheads="1"/>
          </p:cNvPicPr>
          <p:nvPr/>
        </p:nvPicPr>
        <p:blipFill>
          <a:blip r:embed="rId13" cstate="print"/>
          <a:srcRect/>
          <a:stretch>
            <a:fillRect/>
          </a:stretch>
        </p:blipFill>
        <p:spPr bwMode="auto">
          <a:xfrm>
            <a:off x="152400" y="152400"/>
            <a:ext cx="768000" cy="12192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lvl1pPr algn="ctr" defTabSz="914400" rtl="0" eaLnBrk="1" latinLnBrk="0" hangingPunct="1">
        <a:spcBef>
          <a:spcPct val="0"/>
        </a:spcBef>
        <a:buNone/>
        <a:defRPr sz="4400" b="1"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AE197F-0C98-4E9A-96B2-283D44E4A9EE}" type="datetimeFigureOut">
              <a:rPr lang="en-US" smtClean="0"/>
              <a:pPr/>
              <a:t>1/23/2023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DE7EB-DACC-46A4-AA97-3CCBEE9E1C7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www.tutorialspoint.com/cryptography/index.htm" TargetMode="External"/><Relationship Id="rId2" Type="http://schemas.openxmlformats.org/officeDocument/2006/relationships/hyperlink" Target="http://www.brainkart.com/article/Classical-Encryption-Techniques_8339/" TargetMode="External"/><Relationship Id="rId1" Type="http://schemas.openxmlformats.org/officeDocument/2006/relationships/slideLayout" Target="../slideLayouts/slideLayout2.xml"/><Relationship Id="rId6" Type="http://schemas.openxmlformats.org/officeDocument/2006/relationships/hyperlink" Target="https://www2.slideshare.net/lineking/classical-encryption-techniques-in-network-security?qid=e388c29f-793d-4f2b-bcaf-9d22e9ca07b5&amp;v=&amp;b=&amp;from_search=1" TargetMode="External"/><Relationship Id="rId5" Type="http://schemas.openxmlformats.org/officeDocument/2006/relationships/hyperlink" Target="https://www.techopedia.com/definition/1770/cryptography#:~:text=Cryptography%20involves%20creating%20written%20or,information%20to%20be%20kept%20secret.&amp;text=Information%20security%20uses%20cryptography%20on,transit%20and%20while%20being%20stored" TargetMode="External"/><Relationship Id="rId4" Type="http://schemas.openxmlformats.org/officeDocument/2006/relationships/hyperlink" Target="https://www.geeksforgeeks.org/cryptography-introduction/"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bookauthority.org/books/new-cyber-security-ebooks" TargetMode="External"/><Relationship Id="rId2" Type="http://schemas.openxmlformats.org/officeDocument/2006/relationships/hyperlink" Target="https://www.pdfdrive.com/cyber-security-books.html" TargetMode="External"/><Relationship Id="rId1" Type="http://schemas.openxmlformats.org/officeDocument/2006/relationships/slideLayout" Target="../slideLayouts/slideLayout2.xml"/><Relationship Id="rId5" Type="http://schemas.openxmlformats.org/officeDocument/2006/relationships/hyperlink" Target="https://www.freetechbooks.com/information-security-f52.html" TargetMode="External"/><Relationship Id="rId4" Type="http://schemas.openxmlformats.org/officeDocument/2006/relationships/hyperlink" Target="https://bookauthority.org/books/best-cyber-security-ebook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Shape 84"/>
        <p:cNvGrpSpPr/>
        <p:nvPr/>
      </p:nvGrpSpPr>
      <p:grpSpPr>
        <a:xfrm>
          <a:off x="0" y="0"/>
          <a:ext cx="0" cy="0"/>
          <a:chOff x="0" y="0"/>
          <a:chExt cx="0" cy="0"/>
        </a:xfrm>
      </p:grpSpPr>
      <p:sp>
        <p:nvSpPr>
          <p:cNvPr id="85" name="Google Shape;85;p14"/>
          <p:cNvSpPr/>
          <p:nvPr/>
        </p:nvSpPr>
        <p:spPr>
          <a:xfrm>
            <a:off x="-3175" y="5340350"/>
            <a:ext cx="9147300" cy="1517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 name="Google Shape;86;p14"/>
          <p:cNvSpPr/>
          <p:nvPr/>
        </p:nvSpPr>
        <p:spPr>
          <a:xfrm>
            <a:off x="227013" y="5902325"/>
            <a:ext cx="33300" cy="6129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 name="Google Shape;87;p14"/>
          <p:cNvSpPr txBox="1"/>
          <p:nvPr/>
        </p:nvSpPr>
        <p:spPr>
          <a:xfrm>
            <a:off x="6572250" y="6508750"/>
            <a:ext cx="20574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98989"/>
              </a:solidFill>
              <a:latin typeface="Calibri"/>
              <a:ea typeface="Calibri"/>
              <a:cs typeface="Calibri"/>
              <a:sym typeface="Calibri"/>
            </a:endParaRPr>
          </a:p>
        </p:txBody>
      </p:sp>
      <p:sp>
        <p:nvSpPr>
          <p:cNvPr id="88" name="Google Shape;88;p14"/>
          <p:cNvSpPr/>
          <p:nvPr/>
        </p:nvSpPr>
        <p:spPr>
          <a:xfrm rot="10800000" flipH="1">
            <a:off x="7131050" y="5940313"/>
            <a:ext cx="968400" cy="1157400"/>
          </a:xfrm>
          <a:prstGeom prst="rtTriangle">
            <a:avLst/>
          </a:prstGeom>
          <a:solidFill>
            <a:srgbClr val="F2F2F2">
              <a:alpha val="168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89" name="Google Shape;89;p14"/>
          <p:cNvPicPr preferRelativeResize="0"/>
          <p:nvPr/>
        </p:nvPicPr>
        <p:blipFill rotWithShape="1">
          <a:blip r:embed="rId3">
            <a:alphaModFix/>
          </a:blip>
          <a:srcRect/>
          <a:stretch/>
        </p:blipFill>
        <p:spPr>
          <a:xfrm>
            <a:off x="0" y="2833688"/>
            <a:ext cx="2478087" cy="3148012"/>
          </a:xfrm>
          <a:prstGeom prst="rect">
            <a:avLst/>
          </a:prstGeom>
          <a:noFill/>
          <a:ln>
            <a:noFill/>
          </a:ln>
        </p:spPr>
      </p:pic>
      <p:sp>
        <p:nvSpPr>
          <p:cNvPr id="90" name="Google Shape;90;p14"/>
          <p:cNvSpPr/>
          <p:nvPr/>
        </p:nvSpPr>
        <p:spPr>
          <a:xfrm flipH="1">
            <a:off x="5284800" y="-65088"/>
            <a:ext cx="3859200" cy="5853000"/>
          </a:xfrm>
          <a:prstGeom prst="rtTriangle">
            <a:avLst/>
          </a:prstGeom>
          <a:solidFill>
            <a:srgbClr val="F2F2F2">
              <a:alpha val="168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1" name="Google Shape;91;p14"/>
          <p:cNvSpPr/>
          <p:nvPr/>
        </p:nvSpPr>
        <p:spPr>
          <a:xfrm>
            <a:off x="1593056" y="2025526"/>
            <a:ext cx="5122200" cy="1580700"/>
          </a:xfrm>
          <a:prstGeom prst="rect">
            <a:avLst/>
          </a:prstGeom>
          <a:gradFill>
            <a:gsLst>
              <a:gs pos="0">
                <a:srgbClr val="FFFFFF">
                  <a:alpha val="0"/>
                </a:srgbClr>
              </a:gs>
              <a:gs pos="2659">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92" name="Google Shape;92;p14"/>
          <p:cNvPicPr preferRelativeResize="0"/>
          <p:nvPr/>
        </p:nvPicPr>
        <p:blipFill rotWithShape="1">
          <a:blip r:embed="rId4">
            <a:alphaModFix/>
          </a:blip>
          <a:srcRect/>
          <a:stretch/>
        </p:blipFill>
        <p:spPr>
          <a:xfrm>
            <a:off x="9525" y="23813"/>
            <a:ext cx="2894014" cy="1538287"/>
          </a:xfrm>
          <a:prstGeom prst="rect">
            <a:avLst/>
          </a:prstGeom>
          <a:noFill/>
          <a:ln>
            <a:noFill/>
          </a:ln>
        </p:spPr>
      </p:pic>
      <p:sp>
        <p:nvSpPr>
          <p:cNvPr id="93" name="Google Shape;93;p14"/>
          <p:cNvSpPr/>
          <p:nvPr/>
        </p:nvSpPr>
        <p:spPr>
          <a:xfrm flipH="1">
            <a:off x="7372375" y="5334000"/>
            <a:ext cx="1774800" cy="1600200"/>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 name="Google Shape;94;p14"/>
          <p:cNvSpPr txBox="1"/>
          <p:nvPr/>
        </p:nvSpPr>
        <p:spPr>
          <a:xfrm>
            <a:off x="5160963" y="6019800"/>
            <a:ext cx="36957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95" name="Google Shape;95;p14"/>
          <p:cNvSpPr/>
          <p:nvPr/>
        </p:nvSpPr>
        <p:spPr>
          <a:xfrm>
            <a:off x="5164138" y="6043613"/>
            <a:ext cx="34800" cy="3699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4"/>
          <p:cNvSpPr txBox="1"/>
          <p:nvPr/>
        </p:nvSpPr>
        <p:spPr>
          <a:xfrm>
            <a:off x="127000" y="6013450"/>
            <a:ext cx="4203600" cy="3381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0" i="0" u="none" strike="noStrike" cap="none">
                <a:solidFill>
                  <a:schemeClr val="dk1"/>
                </a:solidFill>
                <a:latin typeface="Raleway Thin"/>
                <a:ea typeface="Raleway Thin"/>
                <a:cs typeface="Raleway Thin"/>
                <a:sym typeface="Raleway Thin"/>
              </a:rPr>
              <a:t>INTRODUCTION</a:t>
            </a:r>
            <a:endParaRPr/>
          </a:p>
        </p:txBody>
      </p:sp>
      <p:sp>
        <p:nvSpPr>
          <p:cNvPr id="97" name="Google Shape;97;p14"/>
          <p:cNvSpPr txBox="1"/>
          <p:nvPr/>
        </p:nvSpPr>
        <p:spPr>
          <a:xfrm>
            <a:off x="950913" y="1477963"/>
            <a:ext cx="7392900" cy="57186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3200" b="1" i="0" u="none" strike="noStrike" cap="none" dirty="0">
                <a:solidFill>
                  <a:schemeClr val="dk1"/>
                </a:solidFill>
                <a:latin typeface="Arial Black"/>
                <a:ea typeface="Arial Black"/>
                <a:cs typeface="Arial Black"/>
                <a:sym typeface="Arial Black"/>
              </a:rPr>
              <a:t>UNIVERSITY INSTITUTE OF ENGINEERING</a:t>
            </a:r>
            <a:endParaRPr dirty="0"/>
          </a:p>
          <a:p>
            <a:pPr marL="0" marR="0" lvl="0" indent="0" algn="ctr" rtl="0">
              <a:lnSpc>
                <a:spcPct val="90000"/>
              </a:lnSpc>
              <a:spcBef>
                <a:spcPts val="1120"/>
              </a:spcBef>
              <a:spcAft>
                <a:spcPts val="0"/>
              </a:spcAft>
              <a:buNone/>
            </a:pPr>
            <a:r>
              <a:rPr lang="en-US" sz="3200" b="1" i="0" u="none" strike="noStrike" cap="none" dirty="0">
                <a:solidFill>
                  <a:schemeClr val="dk1"/>
                </a:solidFill>
                <a:latin typeface="Arial Black"/>
                <a:ea typeface="Arial Black"/>
                <a:cs typeface="Arial Black"/>
                <a:sym typeface="Arial Black"/>
              </a:rPr>
              <a:t>COMPUTER SCIENCE &amp; ENGINEERING</a:t>
            </a:r>
            <a:endParaRPr sz="2800" b="0" i="0" u="none" strike="noStrike" cap="none" dirty="0">
              <a:solidFill>
                <a:schemeClr val="dk1"/>
              </a:solidFill>
              <a:latin typeface="Times New Roman"/>
              <a:ea typeface="Times New Roman"/>
              <a:cs typeface="Times New Roman"/>
              <a:sym typeface="Times New Roman"/>
            </a:endParaRPr>
          </a:p>
          <a:p>
            <a:pPr marL="0" marR="0" lvl="0" indent="0" algn="ctr" rtl="0">
              <a:spcBef>
                <a:spcPts val="1120"/>
              </a:spcBef>
              <a:spcAft>
                <a:spcPts val="0"/>
              </a:spcAft>
              <a:buNone/>
            </a:pPr>
            <a:r>
              <a:rPr lang="en-US" sz="3200" b="0" i="0" u="none" strike="noStrike" cap="none" dirty="0">
                <a:solidFill>
                  <a:srgbClr val="000000"/>
                </a:solidFill>
                <a:latin typeface="Times"/>
                <a:ea typeface="Times"/>
                <a:cs typeface="Times"/>
                <a:sym typeface="Times"/>
              </a:rPr>
              <a:t>Introduction to Information Security and Cryptography </a:t>
            </a:r>
            <a:endParaRPr dirty="0"/>
          </a:p>
          <a:p>
            <a:pPr marL="0" marR="0" lvl="0" indent="0" algn="ctr" rtl="0">
              <a:spcBef>
                <a:spcPts val="0"/>
              </a:spcBef>
              <a:spcAft>
                <a:spcPts val="0"/>
              </a:spcAft>
              <a:buNone/>
            </a:pPr>
            <a:r>
              <a:rPr lang="en-US" sz="2000" b="0" i="0" u="none" strike="noStrike" cap="none" dirty="0">
                <a:solidFill>
                  <a:schemeClr val="dk1"/>
                </a:solidFill>
                <a:latin typeface="Times New Roman"/>
                <a:ea typeface="Times New Roman"/>
                <a:cs typeface="Times New Roman"/>
                <a:sym typeface="Times New Roman"/>
              </a:rPr>
              <a:t>(Subject Code:</a:t>
            </a:r>
            <a:r>
              <a:rPr lang="en-US" sz="1800" dirty="0">
                <a:solidFill>
                  <a:srgbClr val="000000"/>
                </a:solidFill>
                <a:effectLst/>
                <a:latin typeface="Calibri" panose="020F0502020204030204" pitchFamily="34" charset="0"/>
                <a:ea typeface="Calibri" panose="020F0502020204030204" pitchFamily="34" charset="0"/>
              </a:rPr>
              <a:t>20CST-354/ITT-354</a:t>
            </a:r>
            <a:r>
              <a:rPr lang="en-US" sz="2000" b="0" i="0" u="none" strike="noStrike" cap="none" dirty="0">
                <a:solidFill>
                  <a:schemeClr val="dk1"/>
                </a:solidFill>
                <a:latin typeface="Times New Roman"/>
                <a:ea typeface="Times New Roman"/>
                <a:cs typeface="Times New Roman"/>
                <a:sym typeface="Times New Roman"/>
              </a:rPr>
              <a:t>)</a:t>
            </a:r>
            <a:endParaRPr dirty="0"/>
          </a:p>
          <a:p>
            <a:pPr marL="0" marR="0" lvl="0" indent="0" algn="ctr" rtl="0">
              <a:lnSpc>
                <a:spcPct val="90000"/>
              </a:lnSpc>
              <a:spcBef>
                <a:spcPts val="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r>
              <a:rPr lang="en-US" sz="3200" b="0" i="0" u="none" strike="noStrike" cap="none" dirty="0">
                <a:solidFill>
                  <a:schemeClr val="dk1"/>
                </a:solidFill>
                <a:latin typeface="Times New Roman"/>
                <a:ea typeface="Times New Roman"/>
                <a:cs typeface="Times New Roman"/>
                <a:sym typeface="Times New Roman"/>
              </a:rPr>
              <a:t>Prepared By : Er. Puneet kaur(E6913)</a:t>
            </a:r>
            <a:endParaRPr dirty="0"/>
          </a:p>
          <a:p>
            <a:pPr marL="0" marR="0" lvl="0" indent="0" algn="ctr" rtl="0">
              <a:lnSpc>
                <a:spcPct val="90000"/>
              </a:lnSpc>
              <a:spcBef>
                <a:spcPts val="1120"/>
              </a:spcBef>
              <a:spcAft>
                <a:spcPts val="0"/>
              </a:spcAft>
              <a:buNone/>
            </a:pPr>
            <a:endParaRPr sz="3200" b="1" i="0" u="none" strike="noStrike" cap="none" dirty="0">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r>
              <a:rPr lang="en-US" sz="3200" b="1" i="0" u="none" strike="noStrike" cap="none" dirty="0">
                <a:solidFill>
                  <a:srgbClr val="262626"/>
                </a:solidFill>
                <a:latin typeface="Times New Roman"/>
                <a:ea typeface="Times New Roman"/>
                <a:cs typeface="Times New Roman"/>
                <a:sym typeface="Times New Roman"/>
              </a:rPr>
              <a:t> </a:t>
            </a:r>
            <a:endParaRPr dirty="0"/>
          </a:p>
          <a:p>
            <a:pPr marL="0" marR="0" lvl="0" indent="0" algn="l" rtl="0">
              <a:spcBef>
                <a:spcPts val="1120"/>
              </a:spcBef>
              <a:spcAft>
                <a:spcPts val="0"/>
              </a:spcAft>
              <a:buNone/>
            </a:pPr>
            <a:endParaRPr sz="1600" b="0" i="0" u="none" strike="noStrike" cap="none" dirty="0">
              <a:solidFill>
                <a:schemeClr val="dk1"/>
              </a:solidFill>
              <a:latin typeface="Raleway Thin"/>
              <a:ea typeface="Raleway Thin"/>
              <a:cs typeface="Raleway Thin"/>
              <a:sym typeface="Raleway Thi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924800" cy="838200"/>
          </a:xfrm>
        </p:spPr>
        <p:txBody>
          <a:bodyPr/>
          <a:lstStyle/>
          <a:p>
            <a:r>
              <a:rPr lang="en-US" sz="2400" dirty="0">
                <a:latin typeface="Times New Roman" pitchFamily="18" charset="0"/>
                <a:cs typeface="Times New Roman" pitchFamily="18" charset="0"/>
              </a:rPr>
              <a:t>Generic Model of Digital Signature Process</a:t>
            </a:r>
            <a:endParaRPr lang="en-US" dirty="0"/>
          </a:p>
        </p:txBody>
      </p:sp>
      <p:sp>
        <p:nvSpPr>
          <p:cNvPr id="3" name="Content Placeholder 2"/>
          <p:cNvSpPr>
            <a:spLocks noGrp="1"/>
          </p:cNvSpPr>
          <p:nvPr>
            <p:ph idx="1"/>
          </p:nvPr>
        </p:nvSpPr>
        <p:spPr/>
        <p:txBody>
          <a:bodyPr/>
          <a:lstStyle/>
          <a:p>
            <a:pPr marL="514350" indent="-514350" algn="just">
              <a:buFont typeface="Wingdings" pitchFamily="2" charset="2"/>
              <a:buChar char="q"/>
            </a:pPr>
            <a:r>
              <a:rPr lang="en-US" sz="2400" dirty="0">
                <a:latin typeface="Times New Roman" pitchFamily="18" charset="0"/>
                <a:cs typeface="Times New Roman" pitchFamily="18" charset="0"/>
              </a:rPr>
              <a:t>Bob can sign a message using a digital signature generation algorithm.</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The inputs to the algorithm are the message and Bob’s private key. </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Any other user, say Alice, can verify the signature using a verification algorithm, whose inputs are the message, the signature, and Bob’s public key.</a:t>
            </a:r>
          </a:p>
          <a:p>
            <a:pPr marL="0" indent="0">
              <a:buNone/>
            </a:pPr>
            <a:endParaRPr lang="en-US" dirty="0"/>
          </a:p>
        </p:txBody>
      </p:sp>
    </p:spTree>
    <p:extLst>
      <p:ext uri="{BB962C8B-B14F-4D97-AF65-F5344CB8AC3E}">
        <p14:creationId xmlns:p14="http://schemas.microsoft.com/office/powerpoint/2010/main" val="3877693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924800" cy="838200"/>
          </a:xfrm>
        </p:spPr>
        <p:txBody>
          <a:bodyPr/>
          <a:lstStyle/>
          <a:p>
            <a:r>
              <a:rPr lang="en-US" sz="2400" dirty="0">
                <a:latin typeface="Times New Roman" pitchFamily="18" charset="0"/>
                <a:cs typeface="Times New Roman" pitchFamily="18" charset="0"/>
              </a:rPr>
              <a:t>Elements of Digital Signature Process</a:t>
            </a:r>
            <a:endParaRPr lang="en-US" dirty="0"/>
          </a:p>
        </p:txBody>
      </p:sp>
      <p:sp>
        <p:nvSpPr>
          <p:cNvPr id="3" name="Content Placeholder 2"/>
          <p:cNvSpPr>
            <a:spLocks noGrp="1"/>
          </p:cNvSpPr>
          <p:nvPr>
            <p:ph idx="1"/>
          </p:nvPr>
        </p:nvSpPr>
        <p:spPr/>
        <p:txBody>
          <a:bodyPr/>
          <a:lstStyle/>
          <a:p>
            <a:pPr marL="0" indent="0">
              <a:buNone/>
            </a:pPr>
            <a:endParaRPr lang="en-US" dirty="0"/>
          </a:p>
        </p:txBody>
      </p:sp>
      <p:grpSp>
        <p:nvGrpSpPr>
          <p:cNvPr id="4" name="Group 3">
            <a:extLst>
              <a:ext uri="{FF2B5EF4-FFF2-40B4-BE49-F238E27FC236}">
                <a16:creationId xmlns:a16="http://schemas.microsoft.com/office/drawing/2014/main" id="{307CBE38-E28E-4B44-BF82-84CAADB2E5E9}"/>
              </a:ext>
            </a:extLst>
          </p:cNvPr>
          <p:cNvGrpSpPr/>
          <p:nvPr/>
        </p:nvGrpSpPr>
        <p:grpSpPr>
          <a:xfrm>
            <a:off x="228600" y="1524001"/>
            <a:ext cx="8686800" cy="4724400"/>
            <a:chOff x="228600" y="1209859"/>
            <a:chExt cx="8534400" cy="5495741"/>
          </a:xfrm>
        </p:grpSpPr>
        <p:pic>
          <p:nvPicPr>
            <p:cNvPr id="5" name="Picture 5">
              <a:extLst>
                <a:ext uri="{FF2B5EF4-FFF2-40B4-BE49-F238E27FC236}">
                  <a16:creationId xmlns:a16="http://schemas.microsoft.com/office/drawing/2014/main" id="{DA68159C-7F9D-4139-B9BE-3E9C8E333D38}"/>
                </a:ext>
              </a:extLst>
            </p:cNvPr>
            <p:cNvPicPr>
              <a:picLocks noChangeAspect="1" noChangeArrowheads="1"/>
            </p:cNvPicPr>
            <p:nvPr/>
          </p:nvPicPr>
          <p:blipFill>
            <a:blip r:embed="rId2"/>
            <a:srcRect/>
            <a:stretch>
              <a:fillRect/>
            </a:stretch>
          </p:blipFill>
          <p:spPr bwMode="auto">
            <a:xfrm>
              <a:off x="228600" y="1621503"/>
              <a:ext cx="8534400" cy="5084097"/>
            </a:xfrm>
            <a:prstGeom prst="rect">
              <a:avLst/>
            </a:prstGeom>
            <a:noFill/>
            <a:ln w="9525">
              <a:noFill/>
              <a:miter lim="800000"/>
              <a:headEnd/>
              <a:tailEnd/>
            </a:ln>
            <a:effectLst/>
          </p:spPr>
        </p:pic>
        <p:pic>
          <p:nvPicPr>
            <p:cNvPr id="6" name="Picture 6">
              <a:extLst>
                <a:ext uri="{FF2B5EF4-FFF2-40B4-BE49-F238E27FC236}">
                  <a16:creationId xmlns:a16="http://schemas.microsoft.com/office/drawing/2014/main" id="{2E34EDF2-4FCA-4360-B86F-E83765F12945}"/>
                </a:ext>
              </a:extLst>
            </p:cNvPr>
            <p:cNvPicPr>
              <a:picLocks noChangeAspect="1" noChangeArrowheads="1"/>
            </p:cNvPicPr>
            <p:nvPr/>
          </p:nvPicPr>
          <p:blipFill>
            <a:blip r:embed="rId3"/>
            <a:srcRect/>
            <a:stretch>
              <a:fillRect/>
            </a:stretch>
          </p:blipFill>
          <p:spPr bwMode="auto">
            <a:xfrm>
              <a:off x="228600" y="1209859"/>
              <a:ext cx="8534400" cy="466541"/>
            </a:xfrm>
            <a:prstGeom prst="rect">
              <a:avLst/>
            </a:prstGeom>
            <a:noFill/>
            <a:ln w="9525">
              <a:noFill/>
              <a:miter lim="800000"/>
              <a:headEnd/>
              <a:tailEnd/>
            </a:ln>
            <a:effectLst/>
          </p:spPr>
        </p:pic>
      </p:grpSp>
    </p:spTree>
    <p:extLst>
      <p:ext uri="{BB962C8B-B14F-4D97-AF65-F5344CB8AC3E}">
        <p14:creationId xmlns:p14="http://schemas.microsoft.com/office/powerpoint/2010/main" val="2042118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685800"/>
          </a:xfrm>
        </p:spPr>
        <p:txBody>
          <a:bodyPr/>
          <a:lstStyle/>
          <a:p>
            <a:r>
              <a:rPr lang="en-US" sz="3200" b="0" dirty="0">
                <a:solidFill>
                  <a:srgbClr val="FF0000"/>
                </a:solidFill>
                <a:latin typeface="Times New Roman" pitchFamily="18" charset="0"/>
                <a:cs typeface="Times New Roman" pitchFamily="18" charset="0"/>
              </a:rPr>
              <a:t>Properties of Digital Signature</a:t>
            </a:r>
            <a:endParaRPr lang="en-US" sz="3200" b="0" dirty="0">
              <a:solidFill>
                <a:srgbClr val="FF0000"/>
              </a:solidFill>
            </a:endParaRPr>
          </a:p>
        </p:txBody>
      </p:sp>
      <p:sp>
        <p:nvSpPr>
          <p:cNvPr id="3" name="Content Placeholder 2"/>
          <p:cNvSpPr>
            <a:spLocks noGrp="1"/>
          </p:cNvSpPr>
          <p:nvPr>
            <p:ph idx="1"/>
          </p:nvPr>
        </p:nvSpPr>
        <p:spPr>
          <a:xfrm>
            <a:off x="228600" y="1524000"/>
            <a:ext cx="8686800" cy="4724400"/>
          </a:xfrm>
        </p:spPr>
        <p:txBody>
          <a:bodyPr/>
          <a:lstStyle/>
          <a:p>
            <a:pPr marL="514350" indent="-514350" algn="just">
              <a:buFont typeface="Wingdings" pitchFamily="2" charset="2"/>
              <a:buChar char="q"/>
            </a:pPr>
            <a:r>
              <a:rPr lang="en-US" sz="2400" dirty="0">
                <a:latin typeface="Times New Roman" pitchFamily="18" charset="0"/>
                <a:cs typeface="Times New Roman" pitchFamily="18" charset="0"/>
              </a:rPr>
              <a:t>It must verify the author and the date and time of the signature.</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It must authenticate the contents at the time of the signature.</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It must be verifiable by third parties, to resolve disputes.</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Thus, the digital signature function includes the authentication function.</a:t>
            </a:r>
          </a:p>
          <a:p>
            <a:pPr marL="514350" indent="-514350" algn="just">
              <a:buFont typeface="Wingdings" pitchFamily="2" charset="2"/>
              <a:buChar char="q"/>
            </a:pPr>
            <a:endParaRPr lang="en-US" sz="24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685800"/>
          </a:xfrm>
        </p:spPr>
        <p:txBody>
          <a:bodyPr/>
          <a:lstStyle/>
          <a:p>
            <a:r>
              <a:rPr lang="en-US" sz="3200" b="0" dirty="0">
                <a:solidFill>
                  <a:srgbClr val="FF0000"/>
                </a:solidFill>
                <a:latin typeface="Times New Roman" pitchFamily="18" charset="0"/>
                <a:cs typeface="Times New Roman" pitchFamily="18" charset="0"/>
              </a:rPr>
              <a:t>Digital Signature Requirement</a:t>
            </a:r>
            <a:endParaRPr lang="en-US" sz="3200" b="0" dirty="0">
              <a:solidFill>
                <a:srgbClr val="FF0000"/>
              </a:solidFill>
            </a:endParaRPr>
          </a:p>
        </p:txBody>
      </p:sp>
      <p:sp>
        <p:nvSpPr>
          <p:cNvPr id="3" name="Content Placeholder 2"/>
          <p:cNvSpPr>
            <a:spLocks noGrp="1"/>
          </p:cNvSpPr>
          <p:nvPr>
            <p:ph idx="1"/>
          </p:nvPr>
        </p:nvSpPr>
        <p:spPr>
          <a:xfrm>
            <a:off x="228600" y="1524000"/>
            <a:ext cx="8686800" cy="4724400"/>
          </a:xfrm>
        </p:spPr>
        <p:txBody>
          <a:bodyPr/>
          <a:lstStyle/>
          <a:p>
            <a:pPr marL="514350" indent="-514350" algn="just">
              <a:buFont typeface="Wingdings" pitchFamily="2" charset="2"/>
              <a:buChar char="q"/>
            </a:pPr>
            <a:r>
              <a:rPr lang="en-US" sz="2400" dirty="0">
                <a:latin typeface="Times New Roman" pitchFamily="18" charset="0"/>
                <a:cs typeface="Times New Roman" pitchFamily="18" charset="0"/>
              </a:rPr>
              <a:t>The signature must be a bit pattern that depends on the message being signed.</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The signature must use some information unique to the sender to prevent both forgery and denial.</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It must be relatively easy to produce the digital signature.</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It must be relatively easy to recognize and verify the digital signature.</a:t>
            </a:r>
          </a:p>
        </p:txBody>
      </p:sp>
    </p:spTree>
    <p:extLst>
      <p:ext uri="{BB962C8B-B14F-4D97-AF65-F5344CB8AC3E}">
        <p14:creationId xmlns:p14="http://schemas.microsoft.com/office/powerpoint/2010/main" val="511146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685800"/>
          </a:xfrm>
        </p:spPr>
        <p:txBody>
          <a:bodyPr/>
          <a:lstStyle/>
          <a:p>
            <a:r>
              <a:rPr lang="en-US" sz="3200" b="0" dirty="0">
                <a:solidFill>
                  <a:srgbClr val="FF0000"/>
                </a:solidFill>
                <a:latin typeface="Times New Roman" pitchFamily="18" charset="0"/>
                <a:cs typeface="Times New Roman" pitchFamily="18" charset="0"/>
              </a:rPr>
              <a:t>Digital Signature Requirement</a:t>
            </a:r>
            <a:endParaRPr lang="en-US" sz="3200" b="0" dirty="0">
              <a:solidFill>
                <a:srgbClr val="FF0000"/>
              </a:solidFill>
            </a:endParaRPr>
          </a:p>
        </p:txBody>
      </p:sp>
      <p:sp>
        <p:nvSpPr>
          <p:cNvPr id="3" name="Content Placeholder 2"/>
          <p:cNvSpPr>
            <a:spLocks noGrp="1"/>
          </p:cNvSpPr>
          <p:nvPr>
            <p:ph idx="1"/>
          </p:nvPr>
        </p:nvSpPr>
        <p:spPr>
          <a:xfrm>
            <a:off x="228600" y="1524000"/>
            <a:ext cx="8686800" cy="4724400"/>
          </a:xfrm>
        </p:spPr>
        <p:txBody>
          <a:bodyPr/>
          <a:lstStyle/>
          <a:p>
            <a:pPr marL="514350" indent="-514350" algn="just">
              <a:buFont typeface="Wingdings" pitchFamily="2" charset="2"/>
              <a:buChar char="q"/>
            </a:pPr>
            <a:r>
              <a:rPr lang="en-US" sz="2400" dirty="0">
                <a:latin typeface="Times New Roman" pitchFamily="18" charset="0"/>
                <a:cs typeface="Times New Roman" pitchFamily="18" charset="0"/>
              </a:rPr>
              <a:t>It must be computationally infeasible to forge a digital signature, either by constructing a new message for an existing digital signature or by constructing a fraudulent digital signature for a given message.</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It must be practical to retain a copy of the digital signature in storage.</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Generic process and elements of digital signature fulfill these requirements.</a:t>
            </a:r>
          </a:p>
        </p:txBody>
      </p:sp>
    </p:spTree>
    <p:extLst>
      <p:ext uri="{BB962C8B-B14F-4D97-AF65-F5344CB8AC3E}">
        <p14:creationId xmlns:p14="http://schemas.microsoft.com/office/powerpoint/2010/main" val="1420357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685800"/>
          </a:xfrm>
        </p:spPr>
        <p:txBody>
          <a:bodyPr/>
          <a:lstStyle/>
          <a:p>
            <a:r>
              <a:rPr lang="en-US" sz="3200" b="0" dirty="0">
                <a:solidFill>
                  <a:srgbClr val="FF0000"/>
                </a:solidFill>
                <a:latin typeface="Times New Roman" pitchFamily="18" charset="0"/>
                <a:cs typeface="Times New Roman" pitchFamily="18" charset="0"/>
              </a:rPr>
              <a:t>Direct Digital Signature</a:t>
            </a:r>
            <a:endParaRPr lang="en-US" sz="3200" b="0" dirty="0">
              <a:solidFill>
                <a:srgbClr val="FF0000"/>
              </a:solidFill>
            </a:endParaRPr>
          </a:p>
        </p:txBody>
      </p:sp>
      <p:sp>
        <p:nvSpPr>
          <p:cNvPr id="3" name="Content Placeholder 2"/>
          <p:cNvSpPr>
            <a:spLocks noGrp="1"/>
          </p:cNvSpPr>
          <p:nvPr>
            <p:ph idx="1"/>
          </p:nvPr>
        </p:nvSpPr>
        <p:spPr>
          <a:xfrm>
            <a:off x="228600" y="1524000"/>
            <a:ext cx="8686800" cy="4724400"/>
          </a:xfrm>
        </p:spPr>
        <p:txBody>
          <a:bodyPr/>
          <a:lstStyle/>
          <a:p>
            <a:pPr marL="514350" indent="-514350" algn="just">
              <a:buFont typeface="Wingdings" pitchFamily="2" charset="2"/>
              <a:buChar char="q"/>
            </a:pPr>
            <a:r>
              <a:rPr lang="en-US" sz="2400" dirty="0">
                <a:latin typeface="Times New Roman" pitchFamily="18" charset="0"/>
                <a:cs typeface="Times New Roman" pitchFamily="18" charset="0"/>
              </a:rPr>
              <a:t>The term direct digital signature refers to a digital signature scheme that involves only the communicating parties (source, destination). </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It is assumed that the destination knows the public key of the source.</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Generally Confidentiality can be provided by encrypting the entire message plus signature with a shared secret key (symmetric encryption)</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138941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685800"/>
          </a:xfrm>
        </p:spPr>
        <p:txBody>
          <a:bodyPr/>
          <a:lstStyle/>
          <a:p>
            <a:r>
              <a:rPr lang="en-US" sz="3200" b="0" dirty="0">
                <a:solidFill>
                  <a:srgbClr val="FF0000"/>
                </a:solidFill>
                <a:latin typeface="Times New Roman" pitchFamily="18" charset="0"/>
                <a:cs typeface="Times New Roman" pitchFamily="18" charset="0"/>
              </a:rPr>
              <a:t>Direct Digital Signature</a:t>
            </a:r>
            <a:endParaRPr lang="en-US" sz="3200" b="0" dirty="0">
              <a:solidFill>
                <a:srgbClr val="FF0000"/>
              </a:solidFill>
            </a:endParaRPr>
          </a:p>
        </p:txBody>
      </p:sp>
      <p:sp>
        <p:nvSpPr>
          <p:cNvPr id="3" name="Content Placeholder 2"/>
          <p:cNvSpPr>
            <a:spLocks noGrp="1"/>
          </p:cNvSpPr>
          <p:nvPr>
            <p:ph idx="1"/>
          </p:nvPr>
        </p:nvSpPr>
        <p:spPr>
          <a:xfrm>
            <a:off x="228600" y="1524000"/>
            <a:ext cx="8686800" cy="4724400"/>
          </a:xfrm>
        </p:spPr>
        <p:txBody>
          <a:bodyPr>
            <a:normAutofit fontScale="92500" lnSpcReduction="10000"/>
          </a:bodyPr>
          <a:lstStyle/>
          <a:p>
            <a:pPr marL="514350" indent="-514350" algn="just">
              <a:buFont typeface="Wingdings" pitchFamily="2" charset="2"/>
              <a:buChar char="q"/>
            </a:pPr>
            <a:r>
              <a:rPr lang="en-US" sz="2400" dirty="0">
                <a:latin typeface="Times New Roman" pitchFamily="18" charset="0"/>
                <a:cs typeface="Times New Roman" pitchFamily="18" charset="0"/>
              </a:rPr>
              <a:t>It is important to perform the signature function first and then an outer confidentiality function.  </a:t>
            </a:r>
            <a:r>
              <a:rPr lang="en-US" sz="2400" b="1" dirty="0">
                <a:latin typeface="Times New Roman" pitchFamily="18" charset="0"/>
                <a:cs typeface="Times New Roman" pitchFamily="18" charset="0"/>
              </a:rPr>
              <a:t>(Why?)</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In case of dispute, some third party must view the message and its signature. </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If the signature is calculated on an encrypted message, then the third party also needs access to the decryption key to read the original message. </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However, if the signature is the inner operation, then the recipient can store the plaintext message and its signature for later use in dispute resolution.</a:t>
            </a:r>
          </a:p>
        </p:txBody>
      </p:sp>
    </p:spTree>
    <p:extLst>
      <p:ext uri="{BB962C8B-B14F-4D97-AF65-F5344CB8AC3E}">
        <p14:creationId xmlns:p14="http://schemas.microsoft.com/office/powerpoint/2010/main" val="201989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685800"/>
          </a:xfrm>
        </p:spPr>
        <p:txBody>
          <a:bodyPr/>
          <a:lstStyle/>
          <a:p>
            <a:r>
              <a:rPr lang="en-US" sz="3200" b="0" dirty="0">
                <a:solidFill>
                  <a:srgbClr val="FF0000"/>
                </a:solidFill>
                <a:latin typeface="Times New Roman" pitchFamily="18" charset="0"/>
                <a:cs typeface="Times New Roman" pitchFamily="18" charset="0"/>
              </a:rPr>
              <a:t>Direct Digital Signature</a:t>
            </a:r>
            <a:endParaRPr lang="en-US" sz="3200" b="0" dirty="0">
              <a:solidFill>
                <a:srgbClr val="FF0000"/>
              </a:solidFill>
            </a:endParaRPr>
          </a:p>
        </p:txBody>
      </p:sp>
      <p:sp>
        <p:nvSpPr>
          <p:cNvPr id="3" name="Content Placeholder 2"/>
          <p:cNvSpPr>
            <a:spLocks noGrp="1"/>
          </p:cNvSpPr>
          <p:nvPr>
            <p:ph idx="1"/>
          </p:nvPr>
        </p:nvSpPr>
        <p:spPr>
          <a:xfrm>
            <a:off x="228600" y="1524000"/>
            <a:ext cx="8686800" cy="4724400"/>
          </a:xfrm>
        </p:spPr>
        <p:txBody>
          <a:bodyPr>
            <a:normAutofit/>
          </a:bodyPr>
          <a:lstStyle/>
          <a:p>
            <a:pPr marL="514350" indent="-514350" algn="just">
              <a:buFont typeface="Wingdings" pitchFamily="2" charset="2"/>
              <a:buChar char="q"/>
            </a:pPr>
            <a:r>
              <a:rPr lang="en-US" sz="2400" dirty="0">
                <a:latin typeface="Times New Roman" pitchFamily="18" charset="0"/>
                <a:cs typeface="Times New Roman" pitchFamily="18" charset="0"/>
              </a:rPr>
              <a:t>The validity of this scheme depends on the security of the sender’s private key. </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If a sender later wishes to deny sending a particular message, the sender can claim that the private key was lost or stolen and that someone else forged his or her signature. </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Administrative controls relating to the security of private keys can be employed to thwart or at least weaken this ploy, but the threat is still there, at least to some degree.</a:t>
            </a:r>
          </a:p>
        </p:txBody>
      </p:sp>
    </p:spTree>
    <p:extLst>
      <p:ext uri="{BB962C8B-B14F-4D97-AF65-F5344CB8AC3E}">
        <p14:creationId xmlns:p14="http://schemas.microsoft.com/office/powerpoint/2010/main" val="1594626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685800"/>
          </a:xfrm>
        </p:spPr>
        <p:txBody>
          <a:bodyPr/>
          <a:lstStyle/>
          <a:p>
            <a:r>
              <a:rPr lang="en-US" sz="3200" b="0" dirty="0">
                <a:solidFill>
                  <a:srgbClr val="FF0000"/>
                </a:solidFill>
                <a:latin typeface="Times New Roman" pitchFamily="18" charset="0"/>
                <a:cs typeface="Times New Roman" pitchFamily="18" charset="0"/>
              </a:rPr>
              <a:t>Direct Digital Signature</a:t>
            </a:r>
            <a:endParaRPr lang="en-US" sz="3200" b="0" dirty="0">
              <a:solidFill>
                <a:srgbClr val="FF0000"/>
              </a:solidFill>
            </a:endParaRPr>
          </a:p>
        </p:txBody>
      </p:sp>
      <p:sp>
        <p:nvSpPr>
          <p:cNvPr id="3" name="Content Placeholder 2"/>
          <p:cNvSpPr>
            <a:spLocks noGrp="1"/>
          </p:cNvSpPr>
          <p:nvPr>
            <p:ph idx="1"/>
          </p:nvPr>
        </p:nvSpPr>
        <p:spPr>
          <a:xfrm>
            <a:off x="228600" y="1524000"/>
            <a:ext cx="8686800" cy="4724400"/>
          </a:xfrm>
        </p:spPr>
        <p:txBody>
          <a:bodyPr>
            <a:normAutofit/>
          </a:bodyPr>
          <a:lstStyle/>
          <a:p>
            <a:pPr marL="514350" indent="-514350" algn="just">
              <a:buFont typeface="Wingdings" pitchFamily="2" charset="2"/>
              <a:buChar char="q"/>
            </a:pPr>
            <a:r>
              <a:rPr lang="en-US" sz="2400" dirty="0">
                <a:latin typeface="Times New Roman" pitchFamily="18" charset="0"/>
                <a:cs typeface="Times New Roman" pitchFamily="18" charset="0"/>
              </a:rPr>
              <a:t>The validity of this scheme depends on the security of the sender’s private key. </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If a sender later wishes to deny sending a particular message, the sender can claim that the private key was lost or stolen and that someone else forged his or her signature. </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Administrative controls relating to the security of private keys can be employed to thwart or at least weaken this ploy, but the threat is still there, at least to some degree.</a:t>
            </a:r>
          </a:p>
        </p:txBody>
      </p:sp>
    </p:spTree>
    <p:extLst>
      <p:ext uri="{BB962C8B-B14F-4D97-AF65-F5344CB8AC3E}">
        <p14:creationId xmlns:p14="http://schemas.microsoft.com/office/powerpoint/2010/main" val="1283722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685800"/>
          </a:xfrm>
        </p:spPr>
        <p:txBody>
          <a:bodyPr/>
          <a:lstStyle/>
          <a:p>
            <a:r>
              <a:rPr lang="en-US" sz="3200" b="0" dirty="0">
                <a:solidFill>
                  <a:srgbClr val="FF0000"/>
                </a:solidFill>
                <a:latin typeface="Times New Roman" pitchFamily="18" charset="0"/>
                <a:cs typeface="Times New Roman" pitchFamily="18" charset="0"/>
              </a:rPr>
              <a:t>Direct Digital Signature</a:t>
            </a:r>
            <a:endParaRPr lang="en-US" sz="3200" b="0" dirty="0">
              <a:solidFill>
                <a:srgbClr val="FF0000"/>
              </a:solidFill>
            </a:endParaRPr>
          </a:p>
        </p:txBody>
      </p:sp>
      <p:sp>
        <p:nvSpPr>
          <p:cNvPr id="3" name="Content Placeholder 2"/>
          <p:cNvSpPr>
            <a:spLocks noGrp="1"/>
          </p:cNvSpPr>
          <p:nvPr>
            <p:ph idx="1"/>
          </p:nvPr>
        </p:nvSpPr>
        <p:spPr>
          <a:xfrm>
            <a:off x="228600" y="1524000"/>
            <a:ext cx="8686800" cy="4724400"/>
          </a:xfrm>
        </p:spPr>
        <p:txBody>
          <a:bodyPr>
            <a:normAutofit/>
          </a:bodyPr>
          <a:lstStyle/>
          <a:p>
            <a:pPr marL="514350" indent="-514350" algn="just">
              <a:buFont typeface="Wingdings" pitchFamily="2" charset="2"/>
              <a:buChar char="q"/>
            </a:pPr>
            <a:r>
              <a:rPr lang="en-US" sz="2400" dirty="0">
                <a:latin typeface="Times New Roman" pitchFamily="18" charset="0"/>
                <a:cs typeface="Times New Roman" pitchFamily="18" charset="0"/>
              </a:rPr>
              <a:t>Example : Every signed message to include a timestamp (date and time) and to require prompt reporting of compromised keys to a central authority.</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Another threat is that some private key might actually be stolen from X at time T. The opponent can then send a message signed with X’s signature and stamped with a time before or equal to T.</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The universally accepted technique for dealing with these threats is the use of a digital certificate and certificate authorities. </a:t>
            </a:r>
          </a:p>
          <a:p>
            <a:pPr marL="514350" indent="-514350" algn="just">
              <a:buFont typeface="Wingdings" pitchFamily="2" charset="2"/>
              <a:buChar char="q"/>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531882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228600" y="2143651"/>
            <a:ext cx="8686801" cy="3037514"/>
          </a:xfrm>
          <a:prstGeom prst="rect">
            <a:avLst/>
          </a:prstGeom>
        </p:spPr>
        <p:txBody>
          <a:bodyPr wrap="square" lIns="82058" tIns="41029" rIns="82058" bIns="41029">
            <a:spAutoFit/>
          </a:bodyPr>
          <a:lstStyle/>
          <a:p>
            <a:pPr algn="ctr"/>
            <a:endParaRPr lang="en-IN" sz="4000" dirty="0">
              <a:effectLst/>
              <a:latin typeface="TimesNewRoman,Bold"/>
              <a:ea typeface="Calibri" panose="020F0502020204030204" pitchFamily="34" charset="0"/>
              <a:cs typeface="TimesNewRoman,Bold"/>
            </a:endParaRPr>
          </a:p>
          <a:p>
            <a:pPr algn="ctr"/>
            <a:endParaRPr lang="en-IN" sz="4000" dirty="0">
              <a:latin typeface="TimesNewRoman,Bold"/>
              <a:cs typeface="Times New Roman" pitchFamily="18" charset="0"/>
            </a:endParaRPr>
          </a:p>
          <a:p>
            <a:pPr algn="ctr"/>
            <a:r>
              <a:rPr lang="en-US" sz="4000" dirty="0">
                <a:latin typeface="Times New Roman" pitchFamily="18" charset="0"/>
                <a:cs typeface="Times New Roman" pitchFamily="18" charset="0"/>
              </a:rPr>
              <a:t>Digital Signatures</a:t>
            </a:r>
            <a:endParaRPr lang="en-US" sz="3600" dirty="0">
              <a:latin typeface="Times New Roman" pitchFamily="18" charset="0"/>
              <a:cs typeface="Times New Roman" pitchFamily="18" charset="0"/>
            </a:endParaRPr>
          </a:p>
          <a:p>
            <a:pPr algn="ctr"/>
            <a:endParaRPr lang="en-US" sz="3600" dirty="0">
              <a:latin typeface="Times New Roman" pitchFamily="18" charset="0"/>
              <a:cs typeface="Times New Roman" pitchFamily="18" charset="0"/>
            </a:endParaRPr>
          </a:p>
          <a:p>
            <a:pPr algn="ctr"/>
            <a:endParaRPr lang="en-US" sz="3600" dirty="0">
              <a:latin typeface="Times New Roman" pitchFamily="18" charset="0"/>
              <a:cs typeface="Times New Roman" pitchFamily="18" charset="0"/>
            </a:endParaRPr>
          </a:p>
        </p:txBody>
      </p:sp>
      <p:pic>
        <p:nvPicPr>
          <p:cNvPr id="50" name="Picture 5" descr="C:\Users\Bhangu\Desktop\download.png"/>
          <p:cNvPicPr>
            <a:picLocks noChangeAspect="1" noChangeArrowheads="1"/>
          </p:cNvPicPr>
          <p:nvPr/>
        </p:nvPicPr>
        <p:blipFill>
          <a:blip r:embed="rId2" cstate="print"/>
          <a:srcRect/>
          <a:stretch>
            <a:fillRect/>
          </a:stretch>
        </p:blipFill>
        <p:spPr bwMode="auto">
          <a:xfrm>
            <a:off x="2701637" y="605118"/>
            <a:ext cx="3186545" cy="1178939"/>
          </a:xfrm>
          <a:prstGeom prst="rect">
            <a:avLst/>
          </a:prstGeom>
          <a:noFill/>
          <a:ln w="9525">
            <a:noFill/>
            <a:miter lim="800000"/>
            <a:headEnd/>
            <a:tailEnd/>
          </a:ln>
        </p:spPr>
      </p:pic>
      <p:sp>
        <p:nvSpPr>
          <p:cNvPr id="6" name="Rectangle 5"/>
          <p:cNvSpPr/>
          <p:nvPr/>
        </p:nvSpPr>
        <p:spPr>
          <a:xfrm>
            <a:off x="0" y="6553200"/>
            <a:ext cx="91440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a:defRPr/>
            </a:pPr>
            <a:r>
              <a:rPr lang="en-US" dirty="0">
                <a:solidFill>
                  <a:prstClr val="white"/>
                </a:solidFill>
              </a:rPr>
              <a:t>www. </a:t>
            </a:r>
            <a:r>
              <a:rPr lang="en-US" dirty="0" err="1">
                <a:solidFill>
                  <a:prstClr val="white"/>
                </a:solidFill>
              </a:rPr>
              <a:t>cuchd.in</a:t>
            </a:r>
            <a:r>
              <a:rPr lang="en-US" dirty="0">
                <a:solidFill>
                  <a:prstClr val="white"/>
                </a:solidFill>
              </a:rPr>
              <a:t>                                                                                       Campus : </a:t>
            </a:r>
            <a:r>
              <a:rPr lang="en-US" dirty="0" err="1">
                <a:solidFill>
                  <a:prstClr val="white"/>
                </a:solidFill>
              </a:rPr>
              <a:t>Gharaun</a:t>
            </a:r>
            <a:r>
              <a:rPr lang="en-US" dirty="0">
                <a:solidFill>
                  <a:prstClr val="white"/>
                </a:solidFill>
              </a:rPr>
              <a:t>, </a:t>
            </a:r>
            <a:r>
              <a:rPr lang="en-US" dirty="0" err="1">
                <a:solidFill>
                  <a:prstClr val="white"/>
                </a:solidFill>
              </a:rPr>
              <a:t>Mohali</a:t>
            </a:r>
            <a:endParaRPr lang="en-US" dirty="0">
              <a:solidFill>
                <a:prstClr val="white"/>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0600"/>
            <a:ext cx="7924800" cy="609600"/>
          </a:xfrm>
        </p:spPr>
        <p:txBody>
          <a:bodyPr/>
          <a:lstStyle/>
          <a:p>
            <a:r>
              <a:rPr lang="en-US" sz="3600" dirty="0">
                <a:solidFill>
                  <a:srgbClr val="FF0000"/>
                </a:solidFill>
              </a:rPr>
              <a:t>References</a:t>
            </a:r>
          </a:p>
        </p:txBody>
      </p:sp>
      <p:sp>
        <p:nvSpPr>
          <p:cNvPr id="3" name="Content Placeholder 2"/>
          <p:cNvSpPr>
            <a:spLocks noGrp="1"/>
          </p:cNvSpPr>
          <p:nvPr>
            <p:ph idx="1"/>
          </p:nvPr>
        </p:nvSpPr>
        <p:spPr/>
        <p:txBody>
          <a:bodyPr>
            <a:normAutofit fontScale="92500"/>
          </a:bodyPr>
          <a:lstStyle/>
          <a:p>
            <a:pPr algn="just"/>
            <a:r>
              <a:rPr lang="en-US" dirty="0">
                <a:hlinkClick r:id="rId2"/>
              </a:rPr>
              <a:t>http://www.brainkart.com/article/Classical-Encryption-Techniques_8339/</a:t>
            </a:r>
            <a:endParaRPr lang="en-US" dirty="0"/>
          </a:p>
          <a:p>
            <a:pPr algn="just"/>
            <a:r>
              <a:rPr lang="en-US" dirty="0">
                <a:hlinkClick r:id="rId3"/>
              </a:rPr>
              <a:t>https://www.tutorialspoint.com/cryptography/index.htm</a:t>
            </a:r>
            <a:endParaRPr lang="en-US" dirty="0"/>
          </a:p>
          <a:p>
            <a:pPr algn="just"/>
            <a:r>
              <a:rPr lang="en-US" dirty="0">
                <a:hlinkClick r:id="rId4"/>
              </a:rPr>
              <a:t>https://www.geeksforgeeks.org/cryptography-introduction/</a:t>
            </a:r>
            <a:endParaRPr lang="en-US" dirty="0"/>
          </a:p>
          <a:p>
            <a:pPr algn="just"/>
            <a:r>
              <a:rPr lang="en-US" dirty="0">
                <a:hlinkClick r:id="rId5"/>
              </a:rPr>
              <a:t>https://www.techopedia.com/definition/1770/cryptography#:~:text=Cryptography%20involves%20creating%20written%20or,information%20to%20be%20kept%20secret.&amp;text=Information%20security%20uses%20cryptography%20on,transit%20and%20while%20being%20stored</a:t>
            </a:r>
            <a:r>
              <a:rPr lang="en-US" dirty="0"/>
              <a:t>.</a:t>
            </a:r>
          </a:p>
          <a:p>
            <a:pPr algn="just"/>
            <a:r>
              <a:rPr lang="en-US" dirty="0">
                <a:hlinkClick r:id="rId6"/>
              </a:rPr>
              <a:t>https://www2.slideshare.net/lineking/classical-encryption-techniques-in-network-security?qid=e388c29f-793d-4f2b-bcaf-9d22e9ca07b5&amp;v=&amp;b=&amp;from_search=1</a:t>
            </a:r>
            <a:endParaRPr lang="en-US" dirty="0"/>
          </a:p>
        </p:txBody>
      </p:sp>
    </p:spTree>
    <p:extLst>
      <p:ext uri="{BB962C8B-B14F-4D97-AF65-F5344CB8AC3E}">
        <p14:creationId xmlns:p14="http://schemas.microsoft.com/office/powerpoint/2010/main" val="253326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FF0000"/>
                </a:solidFill>
              </a:rPr>
              <a:t>E- Books Recommended</a:t>
            </a:r>
          </a:p>
        </p:txBody>
      </p:sp>
      <p:sp>
        <p:nvSpPr>
          <p:cNvPr id="3" name="Content Placeholder 2"/>
          <p:cNvSpPr>
            <a:spLocks noGrp="1"/>
          </p:cNvSpPr>
          <p:nvPr>
            <p:ph idx="1"/>
          </p:nvPr>
        </p:nvSpPr>
        <p:spPr/>
        <p:txBody>
          <a:bodyPr/>
          <a:lstStyle/>
          <a:p>
            <a:pPr lvl="0"/>
            <a:r>
              <a:rPr lang="en-US" dirty="0">
                <a:hlinkClick r:id="rId2"/>
              </a:rPr>
              <a:t>https://www.pdfdrive.com/cyber-security-books.html</a:t>
            </a:r>
            <a:endParaRPr lang="en-US" dirty="0"/>
          </a:p>
          <a:p>
            <a:pPr lvl="0"/>
            <a:r>
              <a:rPr lang="en-US" dirty="0">
                <a:hlinkClick r:id="rId3"/>
              </a:rPr>
              <a:t>https://bookauthority.org/books/new-cyber-security-ebooks</a:t>
            </a:r>
            <a:endParaRPr lang="en-US" dirty="0"/>
          </a:p>
          <a:p>
            <a:pPr lvl="0"/>
            <a:r>
              <a:rPr lang="en-US" dirty="0">
                <a:hlinkClick r:id="rId4"/>
              </a:rPr>
              <a:t>https://bookauthority.org/books/best-cyber-security-ebooks</a:t>
            </a:r>
            <a:endParaRPr lang="en-US" dirty="0"/>
          </a:p>
          <a:p>
            <a:r>
              <a:rPr lang="en-US" dirty="0">
                <a:hlinkClick r:id="rId5"/>
              </a:rPr>
              <a:t>https://www.freetechbooks.com/information-security-f52.html</a:t>
            </a: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0600"/>
            <a:ext cx="7924800" cy="609600"/>
          </a:xfrm>
        </p:spPr>
        <p:txBody>
          <a:bodyPr/>
          <a:lstStyle/>
          <a:p>
            <a:r>
              <a:rPr lang="en-US" sz="2400" dirty="0">
                <a:solidFill>
                  <a:srgbClr val="FF0000"/>
                </a:solidFill>
                <a:latin typeface="Times New Roman" pitchFamily="18" charset="0"/>
                <a:cs typeface="Times New Roman" pitchFamily="18" charset="0"/>
              </a:rPr>
              <a:t>Why Digital Signatures? </a:t>
            </a:r>
            <a:endParaRPr lang="en-US" dirty="0">
              <a:solidFill>
                <a:srgbClr val="FF0000"/>
              </a:solidFill>
            </a:endParaRPr>
          </a:p>
        </p:txBody>
      </p:sp>
      <p:sp>
        <p:nvSpPr>
          <p:cNvPr id="3" name="Content Placeholder 2"/>
          <p:cNvSpPr>
            <a:spLocks noGrp="1"/>
          </p:cNvSpPr>
          <p:nvPr>
            <p:ph idx="1"/>
          </p:nvPr>
        </p:nvSpPr>
        <p:spPr/>
        <p:txBody>
          <a:bodyPr/>
          <a:lstStyle/>
          <a:p>
            <a:pPr marL="514350" indent="-514350" algn="just">
              <a:buFont typeface="Wingdings" pitchFamily="2" charset="2"/>
              <a:buChar char="q"/>
            </a:pPr>
            <a:r>
              <a:rPr lang="en-US" sz="2400" dirty="0">
                <a:latin typeface="Times New Roman" pitchFamily="18" charset="0"/>
                <a:cs typeface="Times New Roman" pitchFamily="18" charset="0"/>
              </a:rPr>
              <a:t>Message authentication protects two parties who exchange messages from any third party. </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However, it does not protect the two parties against each other. </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Several forms of dispute between the two are possible.</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0600"/>
            <a:ext cx="7924800" cy="609600"/>
          </a:xfrm>
        </p:spPr>
        <p:txBody>
          <a:bodyPr/>
          <a:lstStyle/>
          <a:p>
            <a:r>
              <a:rPr lang="en-US" sz="2400" dirty="0">
                <a:solidFill>
                  <a:srgbClr val="FF0000"/>
                </a:solidFill>
                <a:latin typeface="Times New Roman" pitchFamily="18" charset="0"/>
                <a:cs typeface="Times New Roman" pitchFamily="18" charset="0"/>
              </a:rPr>
              <a:t>Why Digital Signatures? </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pPr marL="514350" indent="-514350" algn="just">
              <a:buNone/>
            </a:pPr>
            <a:r>
              <a:rPr lang="en-US" sz="2400" dirty="0">
                <a:latin typeface="Times New Roman" pitchFamily="18" charset="0"/>
                <a:cs typeface="Times New Roman" pitchFamily="18" charset="0"/>
              </a:rPr>
              <a:t>Example-1 : John sends an authenticated message to Mary.</a:t>
            </a:r>
          </a:p>
          <a:p>
            <a:pPr marL="514350" indent="-514350" algn="just">
              <a:buNone/>
            </a:pPr>
            <a:endParaRPr lang="en-US" sz="2400" dirty="0">
              <a:latin typeface="Times New Roman" pitchFamily="18" charset="0"/>
              <a:cs typeface="Times New Roman" pitchFamily="18" charset="0"/>
            </a:endParaRPr>
          </a:p>
          <a:p>
            <a:pPr marL="514350" indent="-514350" algn="just">
              <a:buNone/>
            </a:pPr>
            <a:r>
              <a:rPr lang="en-US" sz="2400" dirty="0">
                <a:latin typeface="Times New Roman" pitchFamily="18" charset="0"/>
                <a:cs typeface="Times New Roman" pitchFamily="18" charset="0"/>
              </a:rPr>
              <a:t>Here two disputes may arise:</a:t>
            </a:r>
          </a:p>
          <a:p>
            <a:pPr marL="514350" indent="-514350" algn="just">
              <a:buNone/>
            </a:pPr>
            <a:endParaRPr lang="en-US" sz="2400" dirty="0">
              <a:latin typeface="Times New Roman" pitchFamily="18" charset="0"/>
              <a:cs typeface="Times New Roman" pitchFamily="18" charset="0"/>
            </a:endParaRPr>
          </a:p>
          <a:p>
            <a:pPr marL="514350" indent="-514350" algn="just">
              <a:buAutoNum type="arabicPeriod"/>
            </a:pPr>
            <a:r>
              <a:rPr lang="en-US" sz="2400" dirty="0">
                <a:latin typeface="Times New Roman" pitchFamily="18" charset="0"/>
                <a:cs typeface="Times New Roman" pitchFamily="18" charset="0"/>
              </a:rPr>
              <a:t>Mary may forge a different message and claim that it came from John. Mary would create a message and append an authentication code using the key that John and Mary share.</a:t>
            </a:r>
          </a:p>
          <a:p>
            <a:pPr marL="514350" indent="-514350" algn="just">
              <a:buAutoNum type="arabicPeriod"/>
            </a:pPr>
            <a:endParaRPr lang="en-US" sz="2400" dirty="0">
              <a:latin typeface="Times New Roman" pitchFamily="18" charset="0"/>
              <a:cs typeface="Times New Roman" pitchFamily="18" charset="0"/>
            </a:endParaRPr>
          </a:p>
          <a:p>
            <a:pPr marL="514350" indent="-514350" algn="just">
              <a:buNone/>
            </a:pPr>
            <a:r>
              <a:rPr lang="en-US" sz="2400" dirty="0">
                <a:latin typeface="Times New Roman" pitchFamily="18" charset="0"/>
                <a:cs typeface="Times New Roman" pitchFamily="18" charset="0"/>
              </a:rPr>
              <a:t>2. 	John can deny sending the message. Because it is possible for Mary to forge a message, there is no way to prove that John did in fact send the message.</a:t>
            </a:r>
          </a:p>
        </p:txBody>
      </p:sp>
    </p:spTree>
    <p:extLst>
      <p:ext uri="{BB962C8B-B14F-4D97-AF65-F5344CB8AC3E}">
        <p14:creationId xmlns:p14="http://schemas.microsoft.com/office/powerpoint/2010/main" val="3384014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0600"/>
            <a:ext cx="7924800" cy="609600"/>
          </a:xfrm>
        </p:spPr>
        <p:txBody>
          <a:bodyPr/>
          <a:lstStyle/>
          <a:p>
            <a:r>
              <a:rPr lang="en-US" sz="2400" dirty="0">
                <a:solidFill>
                  <a:srgbClr val="FF0000"/>
                </a:solidFill>
                <a:latin typeface="Times New Roman" pitchFamily="18" charset="0"/>
                <a:cs typeface="Times New Roman" pitchFamily="18" charset="0"/>
              </a:rPr>
              <a:t>Why Digital Signatures? </a:t>
            </a:r>
            <a:endParaRPr lang="en-US" dirty="0">
              <a:solidFill>
                <a:srgbClr val="FF0000"/>
              </a:solidFill>
            </a:endParaRPr>
          </a:p>
        </p:txBody>
      </p:sp>
      <p:sp>
        <p:nvSpPr>
          <p:cNvPr id="3" name="Content Placeholder 2"/>
          <p:cNvSpPr>
            <a:spLocks noGrp="1"/>
          </p:cNvSpPr>
          <p:nvPr>
            <p:ph idx="1"/>
          </p:nvPr>
        </p:nvSpPr>
        <p:spPr/>
        <p:txBody>
          <a:bodyPr>
            <a:normAutofit/>
          </a:bodyPr>
          <a:lstStyle/>
          <a:p>
            <a:pPr marL="514350" indent="-514350" algn="just">
              <a:buNone/>
            </a:pPr>
            <a:r>
              <a:rPr lang="en-US" sz="2400" dirty="0">
                <a:latin typeface="Times New Roman" pitchFamily="18" charset="0"/>
                <a:cs typeface="Times New Roman" pitchFamily="18" charset="0"/>
              </a:rPr>
              <a:t>Example-2</a:t>
            </a:r>
          </a:p>
          <a:p>
            <a:pPr marL="514350" indent="-514350" algn="just">
              <a:buNone/>
            </a:pPr>
            <a:r>
              <a:rPr lang="en-US" sz="2400" dirty="0">
                <a:latin typeface="Times New Roman" pitchFamily="18" charset="0"/>
                <a:cs typeface="Times New Roman" pitchFamily="18" charset="0"/>
              </a:rPr>
              <a:t>	An electronic funds transfer takes place, and the receiver increases the amount of funds transferred and claims that the larger amount had arrived from the sender.</a:t>
            </a:r>
          </a:p>
          <a:p>
            <a:pPr marL="514350" indent="-514350" algn="just">
              <a:buNone/>
            </a:pPr>
            <a:endParaRPr lang="en-US" sz="2400" dirty="0">
              <a:latin typeface="Times New Roman" pitchFamily="18" charset="0"/>
              <a:cs typeface="Times New Roman" pitchFamily="18" charset="0"/>
            </a:endParaRPr>
          </a:p>
          <a:p>
            <a:pPr marL="514350" indent="-514350" algn="just">
              <a:buNone/>
            </a:pPr>
            <a:endParaRPr lang="en-US" sz="2400" dirty="0">
              <a:latin typeface="Times New Roman" pitchFamily="18" charset="0"/>
              <a:cs typeface="Times New Roman" pitchFamily="18" charset="0"/>
            </a:endParaRPr>
          </a:p>
          <a:p>
            <a:pPr marL="514350" indent="-514350" algn="just">
              <a:buNone/>
            </a:pPr>
            <a:r>
              <a:rPr lang="en-US" sz="2400" dirty="0">
                <a:latin typeface="Times New Roman" pitchFamily="18" charset="0"/>
                <a:cs typeface="Times New Roman" pitchFamily="18" charset="0"/>
              </a:rPr>
              <a:t>Example-3</a:t>
            </a:r>
          </a:p>
          <a:p>
            <a:pPr marL="514350" indent="-514350" algn="just">
              <a:buNone/>
            </a:pPr>
            <a:r>
              <a:rPr lang="en-US" sz="2400" dirty="0">
                <a:latin typeface="Times New Roman" pitchFamily="18" charset="0"/>
                <a:cs typeface="Times New Roman" pitchFamily="18" charset="0"/>
              </a:rPr>
              <a:t>	An electronic mail message contains instructions to a stockbroker for a transaction that subsequently turns out badly. The sender pretends that the message was never sent.</a:t>
            </a:r>
          </a:p>
          <a:p>
            <a:pPr marL="514350" indent="-514350" algn="just">
              <a:buNone/>
            </a:pPr>
            <a:endParaRPr lang="en-US" sz="2400" dirty="0">
              <a:latin typeface="Times New Roman" pitchFamily="18" charset="0"/>
              <a:cs typeface="Times New Roman" pitchFamily="18" charset="0"/>
            </a:endParaRPr>
          </a:p>
          <a:p>
            <a:pPr marL="514350" indent="-514350" algn="just">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338601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0600"/>
            <a:ext cx="7924800" cy="609600"/>
          </a:xfrm>
        </p:spPr>
        <p:txBody>
          <a:bodyPr/>
          <a:lstStyle/>
          <a:p>
            <a:r>
              <a:rPr lang="en-US" sz="2400" dirty="0">
                <a:solidFill>
                  <a:srgbClr val="FF0000"/>
                </a:solidFill>
                <a:latin typeface="Times New Roman" pitchFamily="18" charset="0"/>
                <a:cs typeface="Times New Roman" pitchFamily="18" charset="0"/>
              </a:rPr>
              <a:t>Why Digital Signatures? </a:t>
            </a:r>
            <a:endParaRPr lang="en-US" dirty="0">
              <a:solidFill>
                <a:srgbClr val="FF0000"/>
              </a:solidFill>
            </a:endParaRPr>
          </a:p>
        </p:txBody>
      </p:sp>
      <p:sp>
        <p:nvSpPr>
          <p:cNvPr id="3" name="Content Placeholder 2"/>
          <p:cNvSpPr>
            <a:spLocks noGrp="1"/>
          </p:cNvSpPr>
          <p:nvPr>
            <p:ph idx="1"/>
          </p:nvPr>
        </p:nvSpPr>
        <p:spPr/>
        <p:txBody>
          <a:bodyPr>
            <a:normAutofit/>
          </a:bodyPr>
          <a:lstStyle/>
          <a:p>
            <a:pPr marL="514350" indent="-514350" algn="just">
              <a:buFont typeface="Wingdings" pitchFamily="2" charset="2"/>
              <a:buChar char="q"/>
            </a:pPr>
            <a:r>
              <a:rPr lang="en-US" sz="2400" dirty="0">
                <a:latin typeface="Times New Roman" pitchFamily="18" charset="0"/>
                <a:cs typeface="Times New Roman" pitchFamily="18" charset="0"/>
              </a:rPr>
              <a:t>In situations where there is not complete trust between sender and receiver, something more than authentication is needed. </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The most attractive solution to this problem is the digital signature.</a:t>
            </a:r>
          </a:p>
        </p:txBody>
      </p:sp>
    </p:spTree>
    <p:extLst>
      <p:ext uri="{BB962C8B-B14F-4D97-AF65-F5344CB8AC3E}">
        <p14:creationId xmlns:p14="http://schemas.microsoft.com/office/powerpoint/2010/main" val="812290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0600"/>
            <a:ext cx="7924800" cy="609600"/>
          </a:xfrm>
        </p:spPr>
        <p:txBody>
          <a:bodyPr/>
          <a:lstStyle/>
          <a:p>
            <a:r>
              <a:rPr lang="en-US" sz="2400" dirty="0">
                <a:solidFill>
                  <a:srgbClr val="FF0000"/>
                </a:solidFill>
                <a:latin typeface="Times New Roman" pitchFamily="18" charset="0"/>
                <a:cs typeface="Times New Roman" pitchFamily="18" charset="0"/>
              </a:rPr>
              <a:t>Why Digital Signatures? </a:t>
            </a:r>
            <a:endParaRPr lang="en-US" dirty="0">
              <a:solidFill>
                <a:srgbClr val="FF0000"/>
              </a:solidFill>
            </a:endParaRPr>
          </a:p>
        </p:txBody>
      </p:sp>
      <p:sp>
        <p:nvSpPr>
          <p:cNvPr id="3" name="Content Placeholder 2"/>
          <p:cNvSpPr>
            <a:spLocks noGrp="1"/>
          </p:cNvSpPr>
          <p:nvPr>
            <p:ph idx="1"/>
          </p:nvPr>
        </p:nvSpPr>
        <p:spPr/>
        <p:txBody>
          <a:bodyPr>
            <a:normAutofit/>
          </a:bodyPr>
          <a:lstStyle/>
          <a:p>
            <a:pPr marL="514350" indent="-514350" algn="just">
              <a:buFont typeface="Wingdings" pitchFamily="2" charset="2"/>
              <a:buChar char="q"/>
            </a:pPr>
            <a:r>
              <a:rPr lang="en-US" sz="2400" dirty="0">
                <a:latin typeface="Times New Roman" pitchFamily="18" charset="0"/>
                <a:cs typeface="Times New Roman" pitchFamily="18" charset="0"/>
              </a:rPr>
              <a:t>Digital signature is an authentication mechanism that enables the creator of a message to attach a code that acts as a signature. </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Typically the signature is formed by taking the hash of the message and encrypting the message with the creator’s private key. </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The signature guarantees the source and integrity of the message.</a:t>
            </a:r>
          </a:p>
          <a:p>
            <a:pPr marL="514350" indent="-514350" algn="just">
              <a:buFont typeface="Wingdings" pitchFamily="2" charset="2"/>
              <a:buChar char="q"/>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238970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0600"/>
            <a:ext cx="7924800" cy="609600"/>
          </a:xfrm>
        </p:spPr>
        <p:txBody>
          <a:bodyPr/>
          <a:lstStyle/>
          <a:p>
            <a:r>
              <a:rPr lang="en-US" sz="2400" dirty="0">
                <a:solidFill>
                  <a:srgbClr val="FF0000"/>
                </a:solidFill>
                <a:latin typeface="Times New Roman" pitchFamily="18" charset="0"/>
                <a:cs typeface="Times New Roman" pitchFamily="18" charset="0"/>
              </a:rPr>
              <a:t>Why Digital Signatures? </a:t>
            </a:r>
            <a:endParaRPr lang="en-US" dirty="0">
              <a:solidFill>
                <a:srgbClr val="FF0000"/>
              </a:solidFill>
            </a:endParaRPr>
          </a:p>
        </p:txBody>
      </p:sp>
      <p:sp>
        <p:nvSpPr>
          <p:cNvPr id="3" name="Content Placeholder 2"/>
          <p:cNvSpPr>
            <a:spLocks noGrp="1"/>
          </p:cNvSpPr>
          <p:nvPr>
            <p:ph idx="1"/>
          </p:nvPr>
        </p:nvSpPr>
        <p:spPr/>
        <p:txBody>
          <a:bodyPr>
            <a:normAutofit/>
          </a:bodyPr>
          <a:lstStyle/>
          <a:p>
            <a:pPr marL="514350" indent="-514350" algn="just">
              <a:buFont typeface="Wingdings" pitchFamily="2" charset="2"/>
              <a:buChar char="q"/>
            </a:pPr>
            <a:r>
              <a:rPr lang="en-US" sz="2400" dirty="0">
                <a:latin typeface="Times New Roman" pitchFamily="18" charset="0"/>
                <a:cs typeface="Times New Roman" pitchFamily="18" charset="0"/>
              </a:rPr>
              <a:t>The digital signature standard (DSS) is a standard that uses the secure hash algorithm (SHA).</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r>
              <a:rPr lang="en-US" sz="2400" dirty="0">
                <a:latin typeface="Times New Roman" pitchFamily="18" charset="0"/>
                <a:cs typeface="Times New Roman" pitchFamily="18" charset="0"/>
              </a:rPr>
              <a:t>Most important development under public-key cryptography.</a:t>
            </a:r>
          </a:p>
          <a:p>
            <a:pPr marL="514350" indent="-514350" algn="just">
              <a:buFont typeface="Wingdings" pitchFamily="2" charset="2"/>
              <a:buChar char="q"/>
            </a:pPr>
            <a:endParaRPr lang="en-US" sz="2400" dirty="0">
              <a:latin typeface="Times New Roman" pitchFamily="18" charset="0"/>
              <a:cs typeface="Times New Roman" pitchFamily="18" charset="0"/>
            </a:endParaRPr>
          </a:p>
          <a:p>
            <a:pPr marL="514350" indent="-514350" algn="just">
              <a:buFont typeface="Wingdings" pitchFamily="2" charset="2"/>
              <a:buChar char="q"/>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50100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924800" cy="838200"/>
          </a:xfrm>
        </p:spPr>
        <p:txBody>
          <a:bodyPr/>
          <a:lstStyle/>
          <a:p>
            <a:r>
              <a:rPr lang="en-US" sz="2400" dirty="0">
                <a:latin typeface="Times New Roman" pitchFamily="18" charset="0"/>
                <a:cs typeface="Times New Roman" pitchFamily="18" charset="0"/>
              </a:rPr>
              <a:t>Generic Model of Digital Signature Process</a:t>
            </a:r>
            <a:endParaRPr lang="en-US" dirty="0"/>
          </a:p>
        </p:txBody>
      </p:sp>
      <p:sp>
        <p:nvSpPr>
          <p:cNvPr id="3" name="Content Placeholder 2"/>
          <p:cNvSpPr>
            <a:spLocks noGrp="1"/>
          </p:cNvSpPr>
          <p:nvPr>
            <p:ph idx="1"/>
          </p:nvPr>
        </p:nvSpPr>
        <p:spPr/>
        <p:txBody>
          <a:bodyPr/>
          <a:lstStyle/>
          <a:p>
            <a:pPr marL="0" indent="0">
              <a:buNone/>
            </a:pPr>
            <a:endParaRPr lang="en-US" dirty="0"/>
          </a:p>
        </p:txBody>
      </p:sp>
      <p:grpSp>
        <p:nvGrpSpPr>
          <p:cNvPr id="4" name="Group 3">
            <a:extLst>
              <a:ext uri="{FF2B5EF4-FFF2-40B4-BE49-F238E27FC236}">
                <a16:creationId xmlns:a16="http://schemas.microsoft.com/office/drawing/2014/main" id="{BE9C165E-19FA-4276-A611-A6F04D9DFBF1}"/>
              </a:ext>
            </a:extLst>
          </p:cNvPr>
          <p:cNvGrpSpPr/>
          <p:nvPr/>
        </p:nvGrpSpPr>
        <p:grpSpPr>
          <a:xfrm>
            <a:off x="152400" y="1371600"/>
            <a:ext cx="8686800" cy="4876800"/>
            <a:chOff x="1905000" y="2286000"/>
            <a:chExt cx="5334000" cy="3990975"/>
          </a:xfrm>
        </p:grpSpPr>
        <p:pic>
          <p:nvPicPr>
            <p:cNvPr id="5" name="Picture 3">
              <a:extLst>
                <a:ext uri="{FF2B5EF4-FFF2-40B4-BE49-F238E27FC236}">
                  <a16:creationId xmlns:a16="http://schemas.microsoft.com/office/drawing/2014/main" id="{53BF5BF7-134E-4EEC-A28E-531DDF16B09D}"/>
                </a:ext>
              </a:extLst>
            </p:cNvPr>
            <p:cNvPicPr>
              <a:picLocks noChangeAspect="1" noChangeArrowheads="1"/>
            </p:cNvPicPr>
            <p:nvPr/>
          </p:nvPicPr>
          <p:blipFill>
            <a:blip r:embed="rId2"/>
            <a:srcRect/>
            <a:stretch>
              <a:fillRect/>
            </a:stretch>
          </p:blipFill>
          <p:spPr bwMode="auto">
            <a:xfrm>
              <a:off x="1905000" y="2667000"/>
              <a:ext cx="5334000" cy="3609975"/>
            </a:xfrm>
            <a:prstGeom prst="rect">
              <a:avLst/>
            </a:prstGeom>
            <a:noFill/>
            <a:ln w="9525">
              <a:noFill/>
              <a:miter lim="800000"/>
              <a:headEnd/>
              <a:tailEnd/>
            </a:ln>
            <a:effectLst/>
          </p:spPr>
        </p:pic>
        <p:pic>
          <p:nvPicPr>
            <p:cNvPr id="6" name="Picture 4">
              <a:extLst>
                <a:ext uri="{FF2B5EF4-FFF2-40B4-BE49-F238E27FC236}">
                  <a16:creationId xmlns:a16="http://schemas.microsoft.com/office/drawing/2014/main" id="{BD02F8F2-1ACB-498E-95D6-87F623BAD3E9}"/>
                </a:ext>
              </a:extLst>
            </p:cNvPr>
            <p:cNvPicPr>
              <a:picLocks noChangeAspect="1" noChangeArrowheads="1"/>
            </p:cNvPicPr>
            <p:nvPr/>
          </p:nvPicPr>
          <p:blipFill>
            <a:blip r:embed="rId3"/>
            <a:srcRect/>
            <a:stretch>
              <a:fillRect/>
            </a:stretch>
          </p:blipFill>
          <p:spPr bwMode="auto">
            <a:xfrm>
              <a:off x="1905000" y="2286000"/>
              <a:ext cx="5333999" cy="412025"/>
            </a:xfrm>
            <a:prstGeom prst="rect">
              <a:avLst/>
            </a:prstGeom>
            <a:noFill/>
            <a:ln w="9525">
              <a:noFill/>
              <a:miter lim="800000"/>
              <a:headEnd/>
              <a:tailEnd/>
            </a:ln>
            <a:effectLst/>
          </p:spPr>
        </p:pic>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5012</TotalTime>
  <Words>1196</Words>
  <Application>Microsoft Office PowerPoint</Application>
  <PresentationFormat>On-screen Show (4:3)</PresentationFormat>
  <Paragraphs>123</Paragraphs>
  <Slides>21</Slides>
  <Notes>1</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21</vt:i4>
      </vt:variant>
    </vt:vector>
  </HeadingPairs>
  <TitlesOfParts>
    <vt:vector size="32" baseType="lpstr">
      <vt:lpstr>Arial</vt:lpstr>
      <vt:lpstr>Arial Black</vt:lpstr>
      <vt:lpstr>Calibri</vt:lpstr>
      <vt:lpstr>Cambria</vt:lpstr>
      <vt:lpstr>Raleway Thin</vt:lpstr>
      <vt:lpstr>Times</vt:lpstr>
      <vt:lpstr>Times New Roman</vt:lpstr>
      <vt:lpstr>TimesNewRoman,Bold</vt:lpstr>
      <vt:lpstr>Wingdings</vt:lpstr>
      <vt:lpstr>Office Theme</vt:lpstr>
      <vt:lpstr>Custom Design</vt:lpstr>
      <vt:lpstr>PowerPoint Presentation</vt:lpstr>
      <vt:lpstr>PowerPoint Presentation</vt:lpstr>
      <vt:lpstr>Why Digital Signatures? </vt:lpstr>
      <vt:lpstr>Why Digital Signatures? </vt:lpstr>
      <vt:lpstr>Why Digital Signatures? </vt:lpstr>
      <vt:lpstr>Why Digital Signatures? </vt:lpstr>
      <vt:lpstr>Why Digital Signatures? </vt:lpstr>
      <vt:lpstr>Why Digital Signatures? </vt:lpstr>
      <vt:lpstr>Generic Model of Digital Signature Process</vt:lpstr>
      <vt:lpstr>Generic Model of Digital Signature Process</vt:lpstr>
      <vt:lpstr>Elements of Digital Signature Process</vt:lpstr>
      <vt:lpstr>Properties of Digital Signature</vt:lpstr>
      <vt:lpstr>Digital Signature Requirement</vt:lpstr>
      <vt:lpstr>Digital Signature Requirement</vt:lpstr>
      <vt:lpstr>Direct Digital Signature</vt:lpstr>
      <vt:lpstr>Direct Digital Signature</vt:lpstr>
      <vt:lpstr>Direct Digital Signature</vt:lpstr>
      <vt:lpstr>Direct Digital Signature</vt:lpstr>
      <vt:lpstr>Direct Digital Signature</vt:lpstr>
      <vt:lpstr>References</vt:lpstr>
      <vt:lpstr>E- Books Recommended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cgc</dc:creator>
  <cp:lastModifiedBy>puneet kaur</cp:lastModifiedBy>
  <cp:revision>1003</cp:revision>
  <dcterms:created xsi:type="dcterms:W3CDTF">2013-12-12T17:34:34Z</dcterms:created>
  <dcterms:modified xsi:type="dcterms:W3CDTF">2023-01-23T10:08:45Z</dcterms:modified>
</cp:coreProperties>
</file>