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9"/>
  </p:notesMasterIdLst>
  <p:handoutMasterIdLst>
    <p:handoutMasterId r:id="rId20"/>
  </p:handoutMasterIdLst>
  <p:sldIdLst>
    <p:sldId id="301" r:id="rId3"/>
    <p:sldId id="567" r:id="rId4"/>
    <p:sldId id="543" r:id="rId5"/>
    <p:sldId id="732" r:id="rId6"/>
    <p:sldId id="733" r:id="rId7"/>
    <p:sldId id="734" r:id="rId8"/>
    <p:sldId id="735" r:id="rId9"/>
    <p:sldId id="736" r:id="rId10"/>
    <p:sldId id="737" r:id="rId11"/>
    <p:sldId id="738" r:id="rId12"/>
    <p:sldId id="739" r:id="rId13"/>
    <p:sldId id="563" r:id="rId14"/>
    <p:sldId id="740" r:id="rId15"/>
    <p:sldId id="562" r:id="rId16"/>
    <p:sldId id="551" r:id="rId17"/>
    <p:sldId id="5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id="{0B353207-3633-4C50-912B-3FEF25D00DB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10600" cy="4419599"/>
          </a:xfrm>
          <a:prstGeom prst="rect">
            <a:avLst/>
          </a:prstGeom>
          <a:noFill/>
          <a:ln>
            <a:noFill/>
          </a:ln>
        </p:spPr>
      </p:pic>
    </p:spTree>
    <p:extLst>
      <p:ext uri="{BB962C8B-B14F-4D97-AF65-F5344CB8AC3E}">
        <p14:creationId xmlns:p14="http://schemas.microsoft.com/office/powerpoint/2010/main" val="195144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Where,</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 r: Random secret, I: concatenation</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 d: Alice’s Private key, n(…) hash algorithm.</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V: verification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78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342900" lvl="0" indent="-342900">
              <a:spcAft>
                <a:spcPts val="750"/>
              </a:spcAft>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chooses a random number r. note that although public &amp; private keys can be used to sign multiple messages, Alice needs to change and each time she sends a new message. Note also that and needs to be between 1 and q</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first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h</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M</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S1=h(M|e1Rmodp). The message is prepended to the value of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 then the hash function is applied to create a digest. Net that the hash function is not directly applied to the message, but instead is applied to the concatenation of M and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Calibri" panose="020F0502020204030204" pitchFamily="34" charset="0"/>
                <a:cs typeface="Times New Roman" panose="02020603050405020304" pitchFamily="18" charset="0"/>
              </a:rPr>
              <a:t>Alice calculates the second </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second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r</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dXS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modq</a:t>
            </a:r>
            <a:r>
              <a:rPr lang="en-IN" dirty="0">
                <a:solidFill>
                  <a:srgbClr val="333333"/>
                </a:solidFill>
                <a:effectLst/>
                <a:latin typeface="Source Sans Pro" panose="020B0503030403020204" pitchFamily="34" charset="0"/>
                <a:ea typeface="Times New Roman" panose="02020603050405020304" pitchFamily="18" charset="0"/>
              </a:rPr>
              <a:t>S2=r+dXS1modq. Note that part of the calculation of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 is done in module q arithmetic.</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sends M,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&amp;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a:t>
            </a:r>
            <a:endParaRPr lang="en-IN" dirty="0">
              <a:effectLst/>
              <a:latin typeface="Times New Roman" panose="02020603050405020304" pitchFamily="18" charset="0"/>
              <a:ea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endParaRPr lang="en-US" sz="4000" dirty="0"/>
          </a:p>
        </p:txBody>
      </p:sp>
    </p:spTree>
    <p:extLst>
      <p:ext uri="{BB962C8B-B14F-4D97-AF65-F5344CB8AC3E}">
        <p14:creationId xmlns:p14="http://schemas.microsoft.com/office/powerpoint/2010/main" val="60093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762000"/>
          </a:xfrm>
        </p:spPr>
        <p:txBody>
          <a:bodyPr/>
          <a:lstStyle/>
          <a:p>
            <a:pPr>
              <a:spcAft>
                <a:spcPts val="750"/>
              </a:spcAft>
            </a:pPr>
            <a:r>
              <a:rPr lang="en-IN" sz="3200" b="1" dirty="0">
                <a:solidFill>
                  <a:srgbClr val="FF0000"/>
                </a:solidFill>
                <a:effectLst/>
                <a:latin typeface="Source Sans Pro" panose="020B0503030403020204" pitchFamily="34" charset="0"/>
                <a:ea typeface="Times New Roman" panose="02020603050405020304" pitchFamily="18" charset="0"/>
              </a:rPr>
              <a:t>Verifying Message</a:t>
            </a:r>
            <a:endParaRPr lang="en-IN" sz="32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p:txBody>
          <a:bodyPr>
            <a:normAutofit/>
          </a:bodyPr>
          <a:lstStyle/>
          <a:p>
            <a:pPr>
              <a:spcAft>
                <a:spcPts val="750"/>
              </a:spcAft>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The receiver Bob, assume receives M, S1 and S2</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Bob calculates V= h(M|</a:t>
            </a:r>
            <a:r>
              <a:rPr lang="en-IN" dirty="0">
                <a:solidFill>
                  <a:srgbClr val="333333"/>
                </a:solidFill>
                <a:effectLst/>
                <a:latin typeface="MathJax_Math-italic"/>
                <a:ea typeface="Times New Roman" panose="02020603050405020304" pitchFamily="18" charset="0"/>
              </a:rPr>
              <a:t>eS</a:t>
            </a:r>
            <a:r>
              <a:rPr lang="en-IN" dirty="0">
                <a:solidFill>
                  <a:srgbClr val="333333"/>
                </a:solidFill>
                <a:effectLst/>
                <a:latin typeface="MathJax_Main"/>
                <a:ea typeface="Times New Roman" panose="02020603050405020304" pitchFamily="18" charset="0"/>
              </a:rPr>
              <a:t>21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12</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e1S2e2−S1modp)</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if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is congruent to V modulo p, the message is accepted other rejected.</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609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605490"/>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fontAlgn="base">
              <a:lnSpc>
                <a:spcPct val="107000"/>
              </a:lnSpc>
              <a:spcAft>
                <a:spcPts val="800"/>
              </a:spcAft>
            </a:pPr>
            <a:r>
              <a:rPr lang="en-IN"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effectLst/>
                <a:latin typeface="var(--font-din)"/>
                <a:ea typeface="Times New Roman" panose="02020603050405020304" pitchFamily="18" charset="0"/>
                <a:cs typeface="Times New Roman" panose="02020603050405020304" pitchFamily="18" charset="0"/>
              </a:rPr>
              <a:t>In </a:t>
            </a:r>
            <a:r>
              <a:rPr lang="en-IN" u="none" strike="noStrike" dirty="0">
                <a:effectLst/>
                <a:latin typeface="var(--font-din)"/>
                <a:ea typeface="Times New Roman" panose="02020603050405020304" pitchFamily="18" charset="0"/>
                <a:cs typeface="Times New Roman" panose="02020603050405020304" pitchFamily="18" charset="0"/>
              </a:rPr>
              <a:t>cryptography</a:t>
            </a:r>
            <a:r>
              <a:rPr lang="en-IN" dirty="0">
                <a:effectLst/>
                <a:latin typeface="var(--font-din)"/>
                <a:ea typeface="Times New Roman" panose="02020603050405020304" pitchFamily="18" charset="0"/>
                <a:cs typeface="Times New Roman" panose="02020603050405020304" pitchFamily="18" charset="0"/>
              </a:rPr>
              <a:t>, a </a:t>
            </a:r>
            <a:r>
              <a:rPr lang="en-IN" b="1" dirty="0" err="1">
                <a:effectLst/>
                <a:latin typeface="var(--font-din)"/>
                <a:ea typeface="Times New Roman" panose="02020603050405020304" pitchFamily="18" charset="0"/>
                <a:cs typeface="Times New Roman" panose="02020603050405020304" pitchFamily="18" charset="0"/>
              </a:rPr>
              <a:t>Schnorr</a:t>
            </a:r>
            <a:r>
              <a:rPr lang="en-IN" b="1" dirty="0">
                <a:effectLst/>
                <a:latin typeface="var(--font-din)"/>
                <a:ea typeface="Times New Roman" panose="02020603050405020304" pitchFamily="18" charset="0"/>
                <a:cs typeface="Times New Roman" panose="02020603050405020304" pitchFamily="18" charset="0"/>
              </a:rPr>
              <a:t> signature</a:t>
            </a:r>
            <a:r>
              <a:rPr lang="en-IN" dirty="0">
                <a:effectLst/>
                <a:latin typeface="var(--font-din)"/>
                <a:ea typeface="Times New Roman" panose="02020603050405020304" pitchFamily="18" charset="0"/>
                <a:cs typeface="Times New Roman" panose="02020603050405020304" pitchFamily="18" charset="0"/>
              </a:rPr>
              <a:t> is a digital signature produced by the </a:t>
            </a:r>
            <a:r>
              <a:rPr lang="en-IN" dirty="0" err="1">
                <a:effectLst/>
                <a:latin typeface="var(--font-din)"/>
                <a:ea typeface="Times New Roman" panose="02020603050405020304" pitchFamily="18" charset="0"/>
                <a:cs typeface="Times New Roman" panose="02020603050405020304" pitchFamily="18" charset="0"/>
              </a:rPr>
              <a:t>Schnorr</a:t>
            </a:r>
            <a:r>
              <a:rPr lang="en-IN" dirty="0">
                <a:effectLst/>
                <a:latin typeface="var(--font-din)"/>
                <a:ea typeface="Times New Roman" panose="02020603050405020304" pitchFamily="18" charset="0"/>
                <a:cs typeface="Times New Roman" panose="02020603050405020304" pitchFamily="18" charset="0"/>
              </a:rPr>
              <a:t> signature algorithm that was described by Claus </a:t>
            </a:r>
            <a:r>
              <a:rPr lang="en-IN" dirty="0" err="1">
                <a:effectLst/>
                <a:latin typeface="var(--font-din)"/>
                <a:ea typeface="Times New Roman" panose="02020603050405020304" pitchFamily="18" charset="0"/>
                <a:cs typeface="Times New Roman" panose="02020603050405020304" pitchFamily="18" charset="0"/>
              </a:rPr>
              <a:t>Schnorr</a:t>
            </a:r>
            <a:r>
              <a:rPr lang="en-IN" dirty="0">
                <a:effectLst/>
                <a:latin typeface="var(--font-din)"/>
                <a:ea typeface="Times New Roman" panose="02020603050405020304" pitchFamily="18" charset="0"/>
                <a:cs typeface="Times New Roman" panose="02020603050405020304" pitchFamily="18" charset="0"/>
              </a:rPr>
              <a:t>. It is a digital signature scheme known for its simplicity, is efficient and generates short signatures.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0" indent="-342900">
              <a:spcAft>
                <a:spcPts val="750"/>
              </a:spcAft>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The problem with EI-</a:t>
            </a:r>
            <a:r>
              <a:rPr lang="en-IN" dirty="0" err="1">
                <a:solidFill>
                  <a:srgbClr val="333333"/>
                </a:solidFill>
                <a:effectLst/>
                <a:latin typeface="Source Sans Pro" panose="020B0503030403020204" pitchFamily="34" charset="0"/>
                <a:ea typeface="Times New Roman" panose="02020603050405020304" pitchFamily="18" charset="0"/>
              </a:rPr>
              <a:t>gamal</a:t>
            </a:r>
            <a:r>
              <a:rPr lang="en-IN" dirty="0">
                <a:solidFill>
                  <a:srgbClr val="333333"/>
                </a:solidFill>
                <a:effectLst/>
                <a:latin typeface="Source Sans Pro" panose="020B0503030403020204" pitchFamily="34" charset="0"/>
                <a:ea typeface="Times New Roman" panose="02020603050405020304" pitchFamily="18" charset="0"/>
              </a:rPr>
              <a:t> digital signature is that P needs to be very large to guarantee that the discrete log problem is interactive. The recommendation is a p of at least 1024 bits. This could make this signature as large as 2048 bits to reduce the size of the signature </a:t>
            </a:r>
            <a:r>
              <a:rPr lang="en-IN" dirty="0" err="1">
                <a:solidFill>
                  <a:srgbClr val="333333"/>
                </a:solidFill>
                <a:effectLst/>
                <a:latin typeface="Source Sans Pro" panose="020B0503030403020204" pitchFamily="34" charset="0"/>
                <a:ea typeface="Times New Roman" panose="02020603050405020304" pitchFamily="18" charset="0"/>
              </a:rPr>
              <a:t>schnorr</a:t>
            </a:r>
            <a:r>
              <a:rPr lang="en-IN" dirty="0">
                <a:solidFill>
                  <a:srgbClr val="333333"/>
                </a:solidFill>
                <a:effectLst/>
                <a:latin typeface="Source Sans Pro" panose="020B0503030403020204" pitchFamily="34" charset="0"/>
                <a:ea typeface="Times New Roman" panose="02020603050405020304" pitchFamily="18" charset="0"/>
              </a:rPr>
              <a:t> proposed a new scheme based on EI-</a:t>
            </a:r>
            <a:r>
              <a:rPr lang="en-IN" dirty="0" err="1">
                <a:solidFill>
                  <a:srgbClr val="333333"/>
                </a:solidFill>
                <a:effectLst/>
                <a:latin typeface="Source Sans Pro" panose="020B0503030403020204" pitchFamily="34" charset="0"/>
                <a:ea typeface="Times New Roman" panose="02020603050405020304" pitchFamily="18" charset="0"/>
              </a:rPr>
              <a:t>gamal</a:t>
            </a:r>
            <a:r>
              <a:rPr lang="en-IN" dirty="0">
                <a:solidFill>
                  <a:srgbClr val="333333"/>
                </a:solidFill>
                <a:effectLst/>
                <a:latin typeface="Source Sans Pro" panose="020B0503030403020204" pitchFamily="34" charset="0"/>
                <a:ea typeface="Times New Roman" panose="02020603050405020304" pitchFamily="18" charset="0"/>
              </a:rPr>
              <a:t>, but with a reduced size.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83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id="{37359B98-F5BA-4D69-8389-D366114934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839200" cy="4724400"/>
          </a:xfrm>
          <a:prstGeom prst="rect">
            <a:avLst/>
          </a:prstGeom>
          <a:noFill/>
          <a:ln>
            <a:noFill/>
          </a:ln>
        </p:spPr>
      </p:pic>
    </p:spTree>
    <p:extLst>
      <p:ext uri="{BB962C8B-B14F-4D97-AF65-F5344CB8AC3E}">
        <p14:creationId xmlns:p14="http://schemas.microsoft.com/office/powerpoint/2010/main" val="212669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Where,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signatures</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private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R: random secret</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66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Source Sans Pro" panose="020B0503030403020204" pitchFamily="34" charset="0"/>
                <a:ea typeface="Times New Roman" panose="02020603050405020304" pitchFamily="18" charset="0"/>
              </a:rPr>
              <a:t>e1,e2,p,q):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In signing process, two functions create two signatures, in the verifying process the output of one function is compared to the 1st signature for verification.</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Here two modules: p &amp; q are used</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1 &amp; 3 use p,</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2 uses q</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514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Before signing a message, Alice needs to generate keys and announce the public keys to the public.</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a. Alice selects a prime ‘P’ which is usually 1024 bits in length</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 Alice selects another prime of which is the same size as the digest created by the cryptographic hash function (currently 160 b) but it may change in the future. The prime q needs to divide (p-1) </a:t>
            </a:r>
            <a:r>
              <a:rPr lang="en-IN" dirty="0" err="1">
                <a:solidFill>
                  <a:srgbClr val="333333"/>
                </a:solidFill>
                <a:effectLst/>
                <a:latin typeface="Source Sans Pro" panose="020B0503030403020204" pitchFamily="34" charset="0"/>
                <a:ea typeface="Times New Roman" panose="02020603050405020304" pitchFamily="18" charset="0"/>
              </a:rPr>
              <a:t>i.e</a:t>
            </a:r>
            <a:r>
              <a:rPr lang="en-IN" dirty="0">
                <a:solidFill>
                  <a:srgbClr val="333333"/>
                </a:solidFill>
                <a:effectLst/>
                <a:latin typeface="Source Sans Pro" panose="020B0503030403020204" pitchFamily="34" charset="0"/>
                <a:ea typeface="Times New Roman" panose="02020603050405020304" pitchFamily="18" charset="0"/>
              </a:rPr>
              <a:t> (p-1)= 0 mod q</a:t>
            </a: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c. Alice chooses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e1 to be the </a:t>
            </a:r>
            <a:r>
              <a:rPr lang="en-IN" dirty="0" err="1">
                <a:solidFill>
                  <a:srgbClr val="333333"/>
                </a:solidFill>
                <a:effectLst/>
                <a:latin typeface="Source Sans Pro" panose="020B0503030403020204" pitchFamily="34" charset="0"/>
                <a:ea typeface="Times New Roman" panose="02020603050405020304" pitchFamily="18" charset="0"/>
              </a:rPr>
              <a:t>qth</a:t>
            </a:r>
            <a:r>
              <a:rPr lang="en-IN" dirty="0">
                <a:solidFill>
                  <a:srgbClr val="333333"/>
                </a:solidFill>
                <a:effectLst/>
                <a:latin typeface="Source Sans Pro" panose="020B0503030403020204" pitchFamily="34" charset="0"/>
                <a:ea typeface="Times New Roman" panose="02020603050405020304" pitchFamily="18" charset="0"/>
              </a:rPr>
              <a:t> root of 1 module p, for the </a:t>
            </a:r>
            <a:r>
              <a:rPr lang="en-IN" dirty="0" err="1">
                <a:solidFill>
                  <a:srgbClr val="333333"/>
                </a:solidFill>
                <a:effectLst/>
                <a:latin typeface="Source Sans Pro" panose="020B0503030403020204" pitchFamily="34" charset="0"/>
                <a:ea typeface="Times New Roman" panose="02020603050405020304" pitchFamily="18" charset="0"/>
              </a:rPr>
              <a:t>alice</a:t>
            </a:r>
            <a:r>
              <a:rPr lang="en-IN" dirty="0">
                <a:solidFill>
                  <a:srgbClr val="333333"/>
                </a:solidFill>
                <a:effectLst/>
                <a:latin typeface="Source Sans Pro" panose="020B0503030403020204" pitchFamily="34" charset="0"/>
                <a:ea typeface="Times New Roman" panose="02020603050405020304" pitchFamily="18" charset="0"/>
              </a:rPr>
              <a:t> chooses a primitive element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Source Sans Pro" panose="020B0503030403020204" pitchFamily="34" charset="0"/>
                <a:ea typeface="Times New Roman" panose="02020603050405020304" pitchFamily="18" charset="0"/>
              </a:rPr>
              <a:t>e0 and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e1=e0(p−1)/</a:t>
            </a:r>
            <a:r>
              <a:rPr lang="en-IN" dirty="0" err="1">
                <a:solidFill>
                  <a:srgbClr val="333333"/>
                </a:solidFill>
                <a:effectLst/>
                <a:latin typeface="Source Sans Pro" panose="020B0503030403020204" pitchFamily="34" charset="0"/>
                <a:ea typeface="Times New Roman" panose="02020603050405020304" pitchFamily="18" charset="0"/>
              </a:rPr>
              <a:t>qmodp</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447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Alice chooses an integer, d as her private key</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e. Alice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ed</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e2=e1dmodp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f. Alice’s public key is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&amp; private key is d.</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66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4941</TotalTime>
  <Words>877</Words>
  <Application>Microsoft Office PowerPoint</Application>
  <PresentationFormat>On-screen Show (4:3)</PresentationFormat>
  <Paragraphs>69</Paragraphs>
  <Slides>16</Slides>
  <Notes>1</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16</vt:i4>
      </vt:variant>
    </vt:vector>
  </HeadingPairs>
  <TitlesOfParts>
    <vt:vector size="32" baseType="lpstr">
      <vt:lpstr>Arial</vt:lpstr>
      <vt:lpstr>Arial Black</vt:lpstr>
      <vt:lpstr>Calibri</vt:lpstr>
      <vt:lpstr>Cambria</vt:lpstr>
      <vt:lpstr>MathJax_Main</vt:lpstr>
      <vt:lpstr>MathJax_Math-italic</vt:lpstr>
      <vt:lpstr>Raleway Thin</vt:lpstr>
      <vt:lpstr>Source Sans Pro</vt:lpstr>
      <vt:lpstr>Symbol</vt:lpstr>
      <vt:lpstr>Times</vt:lpstr>
      <vt:lpstr>Times New Roman</vt:lpstr>
      <vt:lpstr>TimesNewRoman,Bold</vt:lpstr>
      <vt:lpstr>var(--font-din)</vt:lpstr>
      <vt:lpstr>Wingdings</vt:lpstr>
      <vt:lpstr>Office Theme</vt:lpstr>
      <vt:lpstr>Custom Design</vt:lpstr>
      <vt:lpstr>PowerPoint Presentation</vt:lpstr>
      <vt:lpstr>PowerPoint Presentation</vt:lpstr>
      <vt:lpstr>Schnorr Digital Signature</vt:lpstr>
      <vt:lpstr>Schnorr Digital Signature</vt:lpstr>
      <vt:lpstr>Schnorr Digital Signature</vt:lpstr>
      <vt:lpstr>Schnorr Digital Signature</vt:lpstr>
      <vt:lpstr>Schnorr Digital Signature</vt:lpstr>
      <vt:lpstr>Key generation:</vt:lpstr>
      <vt:lpstr>Key generation:</vt:lpstr>
      <vt:lpstr>Key generation:</vt:lpstr>
      <vt:lpstr>Key generation:</vt:lpstr>
      <vt:lpstr>Signing:</vt:lpstr>
      <vt:lpstr>Signing:</vt:lpstr>
      <vt:lpstr>Verifying Message</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1002</cp:revision>
  <dcterms:created xsi:type="dcterms:W3CDTF">2013-12-12T17:34:34Z</dcterms:created>
  <dcterms:modified xsi:type="dcterms:W3CDTF">2023-01-23T10:27:15Z</dcterms:modified>
</cp:coreProperties>
</file>