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24"/>
  </p:notesMasterIdLst>
  <p:sldIdLst>
    <p:sldId id="318" r:id="rId2"/>
    <p:sldId id="256" r:id="rId3"/>
    <p:sldId id="257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5" r:id="rId17"/>
    <p:sldId id="316" r:id="rId18"/>
    <p:sldId id="313" r:id="rId19"/>
    <p:sldId id="314" r:id="rId20"/>
    <p:sldId id="317" r:id="rId21"/>
    <p:sldId id="293" r:id="rId22"/>
    <p:sldId id="300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solidFill>
            <a:schemeClr val="lt1"/>
          </a:solidFill>
          <a:ln w="19050" cap="sq" cmpd="thinThick">
            <a:solidFill>
              <a:schemeClr val="dk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  <a:defRPr sz="2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2804329" y="0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2804329" y="87868"/>
            <a:ext cx="61872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 Engineering (CCE)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" name="Google Shape;37;p6"/>
          <p:cNvSpPr>
            <a:spLocks noGrp="1"/>
          </p:cNvSpPr>
          <p:nvPr>
            <p:ph type="pic" idx="2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/>
          <p:nvPr/>
        </p:nvSpPr>
        <p:spPr>
          <a:xfrm>
            <a:off x="3009795" y="0"/>
            <a:ext cx="6058005" cy="353943"/>
          </a:xfrm>
          <a:prstGeom prst="rect">
            <a:avLst/>
          </a:prstGeom>
          <a:solidFill>
            <a:srgbClr val="63242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Communicationq Engineering (CCE)</a:t>
            </a:r>
            <a:endParaRPr sz="1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 rot="5400000">
            <a:off x="2286000" y="228600"/>
            <a:ext cx="4267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Institute of Engineering (UIE)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w="88900" cap="flat" cmpd="thickThin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Google Shape;13;p1" descr="https://encrypted-tbn3.gstatic.com/images?q=tbn:ANd9GcTyg3Gq4WoxkxO75aZWNEjYFvavmMfWdiMvs57jpDF8YRR3yCybqQ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2400" y="152400"/>
            <a:ext cx="768000" cy="1219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ainkart.com/article/Classical-Encryption-Techniques_8339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opedia.com/definition/1770/cryptography" TargetMode="External"/><Relationship Id="rId5" Type="http://schemas.openxmlformats.org/officeDocument/2006/relationships/hyperlink" Target="https://www.geeksforgeeks.org/cryptography-introduction/" TargetMode="External"/><Relationship Id="rId4" Type="http://schemas.openxmlformats.org/officeDocument/2006/relationships/hyperlink" Target="https://www.tutorialspoint.com/cryptography/index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authority.org/books/new-cyber-security-ebooks" TargetMode="External"/><Relationship Id="rId2" Type="http://schemas.openxmlformats.org/officeDocument/2006/relationships/hyperlink" Target="https://www.pdfdrive.com/cyber-security-book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techbooks.com/information-security-f52.html" TargetMode="External"/><Relationship Id="rId4" Type="http://schemas.openxmlformats.org/officeDocument/2006/relationships/hyperlink" Target="https://bookauthority.org/books/best-cyber-security-ebook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-3175" y="5340350"/>
            <a:ext cx="9147300" cy="15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27013" y="5902325"/>
            <a:ext cx="33300" cy="61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72250" y="6508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 rot="10800000" flipH="1">
            <a:off x="7131050" y="5940313"/>
            <a:ext cx="968400" cy="11574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3688"/>
            <a:ext cx="2478087" cy="3148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 flipH="1">
            <a:off x="5284800" y="-65088"/>
            <a:ext cx="3859200" cy="58530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593056" y="2025526"/>
            <a:ext cx="5122200" cy="1580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" y="23813"/>
            <a:ext cx="2894014" cy="153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flipH="1">
            <a:off x="7372375" y="5334000"/>
            <a:ext cx="1774800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160963" y="6019800"/>
            <a:ext cx="369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164138" y="6043613"/>
            <a:ext cx="34800" cy="369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7000" y="6013450"/>
            <a:ext cx="4203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INTRODUCTION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50913" y="1477963"/>
            <a:ext cx="7392900" cy="57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&amp; ENGINEERING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Information Security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(Subject Code: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20CST-354/ITT-354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: Er. Puneet kaur(E6913)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Essential Elements of Public Key Systems</a:t>
            </a:r>
            <a:b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73386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Essential Elements of Public Key Systems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</a:pPr>
            <a:r>
              <a:rPr lang="en-US" dirty="0"/>
              <a:t>Source A produces a message in plaintext X = [X1, X2,…XM]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The M elements of X are letters in some finite alphabet.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B generates a related pair of keys: a public key, </a:t>
            </a:r>
            <a:r>
              <a:rPr lang="en-US" dirty="0" err="1"/>
              <a:t>PUb</a:t>
            </a:r>
            <a:r>
              <a:rPr lang="en-US" dirty="0"/>
              <a:t>, and a private key, </a:t>
            </a:r>
            <a:r>
              <a:rPr lang="en-US" dirty="0" err="1"/>
              <a:t>PRb</a:t>
            </a:r>
            <a:r>
              <a:rPr lang="en-US" dirty="0"/>
              <a:t>. 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 err="1"/>
              <a:t>PRb</a:t>
            </a:r>
            <a:r>
              <a:rPr lang="en-US" dirty="0"/>
              <a:t> is known only to B, whereas </a:t>
            </a:r>
            <a:r>
              <a:rPr lang="en-US" dirty="0" err="1"/>
              <a:t>PUb</a:t>
            </a:r>
            <a:r>
              <a:rPr lang="en-US" dirty="0"/>
              <a:t> is publicly available and therefore accessible by 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924800" cy="60960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Essential Elements of Public Key Systems</a:t>
            </a:r>
            <a:b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</a:pPr>
            <a:r>
              <a:rPr lang="en-US" dirty="0"/>
              <a:t>With the message X and the encryption key </a:t>
            </a:r>
            <a:r>
              <a:rPr lang="en-US" dirty="0" err="1"/>
              <a:t>PUb</a:t>
            </a:r>
            <a:r>
              <a:rPr lang="en-US" dirty="0"/>
              <a:t> as input, A forms the </a:t>
            </a:r>
            <a:r>
              <a:rPr lang="en-US" dirty="0" err="1"/>
              <a:t>ciphertext</a:t>
            </a:r>
            <a:r>
              <a:rPr lang="en-US" dirty="0"/>
              <a:t> Y = [Y1, Y2,…YM]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The intended receiver, in possession of the matching private key, is able to invert the transformation:</a:t>
            </a:r>
          </a:p>
          <a:p>
            <a:pPr marL="514350" indent="-514350" algn="just">
              <a:spcBef>
                <a:spcPct val="20000"/>
              </a:spcBef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895600"/>
            <a:ext cx="25622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4943476"/>
            <a:ext cx="2590800" cy="583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Essential Elements of Public Key Systems</a:t>
            </a:r>
            <a:b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</a:pPr>
            <a:r>
              <a:rPr lang="en-US" dirty="0"/>
              <a:t>We know that either of the two related keys can be used for encryption, with the other being used for decryption.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This enables a rather different cryptographic scheme to be implemented for providing authentication.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4370962"/>
            <a:ext cx="3048000" cy="157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Essential Elements of Public Key Systems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1"/>
            <a:ext cx="881696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</a:pPr>
            <a:r>
              <a:rPr lang="en-US" dirty="0"/>
              <a:t>In this case, the entire encrypted message serves as a digital signature. 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It is impossible to alter the message without access to A’s private key, so the message is authenticated both in terms of source and in terms of data integrity.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This approach does not provide Confidentiality (because any observer can decrypt the message by using the sender’s public key).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Essential Elements of Public Key Systems</a:t>
            </a:r>
            <a:b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Essential Elements of Public Key Systems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r>
              <a:rPr lang="en-US" dirty="0"/>
              <a:t>It is, however, possible to provide both the authentication function and confidentiality by a double use of the public-key scheme.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r>
              <a:rPr lang="en-US" dirty="0"/>
              <a:t>Complex in nature. Must be exercised four times rather than two in each communication.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352800"/>
            <a:ext cx="44767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Essential Elements of Public Key Systems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695" y="1657350"/>
            <a:ext cx="8879589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Applications for Public Key Systems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</a:pPr>
            <a:r>
              <a:rPr lang="en-US" dirty="0"/>
              <a:t>Public-key systems are characterized by the use of a cryptographic algorithm with two keys, one held private and one available publicly. 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Depending on the application, the sender uses either the sender’s private key or the receiver’s public key, or both, to perform some type of cryptographic function.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Public-key cryptosystems can be classified into three categories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Applications for Public Key Systems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  <a:buFont typeface="+mj-lt"/>
              <a:buAutoNum type="arabicPeriod"/>
            </a:pPr>
            <a:r>
              <a:rPr lang="en-US" dirty="0"/>
              <a:t>Encryption /decryption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The sender encrypts a message with the recipient’s public key.</a:t>
            </a:r>
          </a:p>
          <a:p>
            <a:pPr marL="514350" indent="-514350" algn="just">
              <a:spcBef>
                <a:spcPct val="20000"/>
              </a:spcBef>
              <a:buAutoNum type="arabicPeriod" startAt="2"/>
            </a:pPr>
            <a:r>
              <a:rPr lang="en-US" dirty="0"/>
              <a:t>Digital signature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The sender “signs” a message with its private key. 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Signing is achieved by a cryptographic algorithm applied to the message or to a small block of data that is a function of the message.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1905000" y="297180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1905000" y="4114800"/>
            <a:ext cx="6172200" cy="151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1" i="0" u="none" strike="noStrike" cap="small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381000" y="1143000"/>
            <a:ext cx="8610600" cy="384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-2.2</a:t>
            </a:r>
            <a:endParaRPr sz="2800" b="1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(Public Key Cryptography)</a:t>
            </a:r>
            <a:endParaRPr>
              <a:solidFill>
                <a:srgbClr val="FF0000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000" b="1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Applications for Public Key Systems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  <a:buAutoNum type="arabicPeriod" startAt="3"/>
            </a:pPr>
            <a:r>
              <a:rPr lang="en-US" dirty="0"/>
              <a:t>Key Exchange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Two sides cooperate to exchange a session key. Several different approaches are possible, involving the private key(s) of one or both parties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1"/>
          <p:cNvSpPr txBox="1">
            <a:spLocks noGrp="1"/>
          </p:cNvSpPr>
          <p:nvPr>
            <p:ph type="title"/>
          </p:nvPr>
        </p:nvSpPr>
        <p:spPr>
          <a:xfrm>
            <a:off x="1066800" y="685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000" b="1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61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dirty="0">
                <a:hlinkClick r:id="rId3"/>
              </a:rPr>
              <a:t>http://www.brainkart.com/article/Classical-Encryption-Techniques_8339/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https://www.tutorialspoint.com/cryptography/index.htm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https://www.geeksforgeeks.org/cryptography-introduction/</a:t>
            </a:r>
            <a:endParaRPr lang="en-US" dirty="0"/>
          </a:p>
          <a:p>
            <a:pPr algn="just"/>
            <a:r>
              <a:rPr lang="en-US" dirty="0">
                <a:hlinkClick r:id="rId6"/>
              </a:rPr>
              <a:t>https://www.techopedia.com/definition/1770/cryptography#:~:text=Cryptography%20involves%20creating%20written%20or,information%20to%20be%20kept%20secret.&amp;text=Information%20security%20uses%20cryptography%20on,transit%20and%20while%20being%20stored</a:t>
            </a:r>
            <a:r>
              <a:rPr lang="en-US" dirty="0"/>
              <a:t>.</a:t>
            </a:r>
          </a:p>
          <a:p>
            <a:pPr marL="342900" marR="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E- Books Recommended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hlinkClick r:id="rId2"/>
              </a:rPr>
              <a:t>https://www.pdfdrive.com/cyber-security-books.html</a:t>
            </a:r>
            <a:endParaRPr lang="en-US" dirty="0"/>
          </a:p>
          <a:p>
            <a:pPr lvl="0"/>
            <a:r>
              <a:rPr lang="en-US" dirty="0">
                <a:hlinkClick r:id="rId3"/>
              </a:rPr>
              <a:t>https://bookauthority.org/books/new-cyber-security-ebooks</a:t>
            </a:r>
            <a:endParaRPr lang="en-US" dirty="0"/>
          </a:p>
          <a:p>
            <a:pPr lvl="0"/>
            <a:r>
              <a:rPr lang="en-US" dirty="0">
                <a:hlinkClick r:id="rId4"/>
              </a:rPr>
              <a:t>https://bookauthority.org/books/best-cyber-security-ebooks</a:t>
            </a:r>
            <a:endParaRPr lang="en-US" dirty="0"/>
          </a:p>
          <a:p>
            <a:r>
              <a:rPr lang="en-US" dirty="0">
                <a:hlinkClick r:id="rId5"/>
              </a:rPr>
              <a:t>https://www.freetechbooks.com/information-security-f52.html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1219200" y="8382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Principles of Public Key Cryptosystem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762000" y="17526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 algn="just"/>
            <a:r>
              <a:rPr lang="en-US" dirty="0"/>
              <a:t>Public-key cryptography evolved from two of the most difficult problems associated with symmetric encryption.</a:t>
            </a:r>
          </a:p>
          <a:p>
            <a:pPr marL="514350" indent="-514350" algn="just"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Key distribution under symmetric encryption requires</a:t>
            </a:r>
          </a:p>
          <a:p>
            <a:pPr marL="971550" lvl="1" indent="-514350" algn="just">
              <a:buFont typeface="+mj-lt"/>
              <a:buAutoNum type="alphaUcPeriod"/>
            </a:pPr>
            <a:r>
              <a:rPr lang="en-US" dirty="0"/>
              <a:t>either that two communicants already share a key, which somehow has been distributed to them</a:t>
            </a:r>
          </a:p>
          <a:p>
            <a:pPr lvl="1" indent="-514350" algn="just">
              <a:buFont typeface="+mj-lt"/>
              <a:buAutoNum type="alphaUcPeriod"/>
            </a:pPr>
            <a:r>
              <a:rPr lang="en-US" dirty="0"/>
              <a:t>Or the use of a key distribution center (KDC).</a:t>
            </a:r>
          </a:p>
          <a:p>
            <a:pPr lvl="1" indent="-514350" algn="just">
              <a:buNone/>
            </a:pPr>
            <a:endParaRPr lang="en-US" dirty="0"/>
          </a:p>
          <a:p>
            <a:pPr lvl="1" indent="-514350"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Key secrecy is a major concern</a:t>
            </a:r>
          </a:p>
          <a:p>
            <a:pPr lvl="1" indent="-514350" algn="just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Need of Digital signatures </a:t>
            </a:r>
          </a:p>
          <a:p>
            <a:endParaRPr lang="en-US"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Public Key Cryptosystem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/>
            <a:r>
              <a:rPr lang="en-US" dirty="0"/>
              <a:t>Also known as Asymmetric Encryption.</a:t>
            </a:r>
          </a:p>
          <a:p>
            <a:pPr marL="514350" indent="-514350" algn="just"/>
            <a:r>
              <a:rPr lang="en-US" dirty="0"/>
              <a:t>Public key algorithms rely on one key for encryption and a different but related key for decryption.</a:t>
            </a:r>
          </a:p>
          <a:p>
            <a:pPr marL="514350" indent="-514350" algn="just"/>
            <a:r>
              <a:rPr lang="en-US" dirty="0"/>
              <a:t>These algorithms have the following important characteristic.</a:t>
            </a:r>
          </a:p>
          <a:p>
            <a:pPr marL="971550" lvl="1" indent="-514350" algn="just"/>
            <a:r>
              <a:rPr lang="en-US" dirty="0"/>
              <a:t>It is computationally infeasible to determine the decryption key given only knowledge of the cryptographic algorithm and the encryption key.</a:t>
            </a:r>
          </a:p>
          <a:p>
            <a:pPr marL="971550" lvl="1" indent="-514350" algn="just"/>
            <a:r>
              <a:rPr lang="en-US" dirty="0"/>
              <a:t>Either of the two related keys can be used for encryption, with the other used for decryption.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Terminology</a:t>
            </a:r>
            <a:b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FF0000"/>
                </a:solidFill>
              </a:rPr>
              <a:t>Terminology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  <a:buClrTx/>
              <a:buSzTx/>
              <a:defRPr/>
            </a:pPr>
            <a:r>
              <a:rPr lang="en-US" b="1" dirty="0"/>
              <a:t>Plaintext :</a:t>
            </a:r>
            <a:r>
              <a:rPr lang="en-US" dirty="0"/>
              <a:t> Original message</a:t>
            </a:r>
          </a:p>
          <a:p>
            <a:pPr marL="514350" lvl="0" indent="-514350" algn="just">
              <a:spcBef>
                <a:spcPct val="20000"/>
              </a:spcBef>
              <a:buClrTx/>
              <a:buSzTx/>
              <a:buFont typeface="Wingdings" pitchFamily="2" charset="2"/>
              <a:buChar char="q"/>
              <a:defRPr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ClrTx/>
              <a:buSzTx/>
              <a:defRPr/>
            </a:pPr>
            <a:r>
              <a:rPr lang="en-US" b="1" dirty="0" err="1"/>
              <a:t>Ciphertext</a:t>
            </a:r>
            <a:r>
              <a:rPr lang="en-US" b="1" dirty="0"/>
              <a:t> : </a:t>
            </a:r>
            <a:r>
              <a:rPr lang="en-US" dirty="0"/>
              <a:t>Coded message</a:t>
            </a:r>
          </a:p>
          <a:p>
            <a:pPr marL="514350" lvl="0" indent="-514350" algn="just">
              <a:spcBef>
                <a:spcPct val="20000"/>
              </a:spcBef>
              <a:buClrTx/>
              <a:buSzTx/>
              <a:buFont typeface="Wingdings" pitchFamily="2" charset="2"/>
              <a:buChar char="q"/>
              <a:defRPr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ClrTx/>
              <a:buSzTx/>
              <a:defRPr/>
            </a:pPr>
            <a:r>
              <a:rPr lang="en-US" b="1" dirty="0"/>
              <a:t>Encryption / Enciphering :</a:t>
            </a:r>
            <a:r>
              <a:rPr lang="en-US" dirty="0"/>
              <a:t> Process of converting from plaintext to </a:t>
            </a:r>
            <a:r>
              <a:rPr lang="en-US" dirty="0" err="1"/>
              <a:t>ciphertext</a:t>
            </a:r>
            <a:endParaRPr lang="en-US" dirty="0"/>
          </a:p>
          <a:p>
            <a:pPr marL="514350" lvl="0" indent="-514350" algn="just">
              <a:spcBef>
                <a:spcPct val="20000"/>
              </a:spcBef>
              <a:buClrTx/>
              <a:buSzTx/>
              <a:buFont typeface="Wingdings" pitchFamily="2" charset="2"/>
              <a:buChar char="q"/>
              <a:defRPr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ClrTx/>
              <a:buSzTx/>
              <a:defRPr/>
            </a:pPr>
            <a:r>
              <a:rPr lang="en-US" b="1" dirty="0"/>
              <a:t>Decryption / Deciphering : </a:t>
            </a:r>
            <a:r>
              <a:rPr lang="en-US" dirty="0"/>
              <a:t>Restoring the plaintext from </a:t>
            </a:r>
            <a:r>
              <a:rPr lang="en-US" dirty="0" err="1"/>
              <a:t>ciphertext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Public Key Cryptosystems</a:t>
            </a:r>
            <a:b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FF0000"/>
                </a:solidFill>
              </a:rPr>
              <a:t>Public Key Cryptosystems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lvl="0" indent="-514350" algn="just">
              <a:spcBef>
                <a:spcPct val="20000"/>
              </a:spcBef>
              <a:buNone/>
            </a:pPr>
            <a:r>
              <a:rPr lang="en-US" dirty="0"/>
              <a:t>Essential Steps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Each user generates a pair of keys to be used for the encryption and decryption of messages.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Each user places one of the two keys in a public register or other accessible file. This is the public key.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The companion key is kept private. This is Private  Key.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Each user maintains a collection of public keys obtained from others.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Public Key Cryptosystem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799"/>
            <a:ext cx="8382000" cy="4828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Public Key Cryptosystem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594915" cy="480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Public Key Cryptosystems</a:t>
            </a:r>
            <a:b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/>
              <a:t>Public Key Cryptosystems</a:t>
            </a:r>
            <a:b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</a:pPr>
            <a:r>
              <a:rPr lang="en-US" dirty="0"/>
              <a:t>With this approach, all participants have access to public keys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Private keys are generated locally by each participant and therefore need never be distributed.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As long as a user’s private key remains protected and secret, incoming communication is secure. 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At any time, a system can change its private key and publish the companion public key to replace its old public key.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984</Words>
  <Application>Microsoft Office PowerPoint</Application>
  <PresentationFormat>On-screen Show (4:3)</PresentationFormat>
  <Paragraphs>117</Paragraphs>
  <Slides>22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Black</vt:lpstr>
      <vt:lpstr>Calibri</vt:lpstr>
      <vt:lpstr>Cambria</vt:lpstr>
      <vt:lpstr>Century</vt:lpstr>
      <vt:lpstr>Noto Sans Symbols</vt:lpstr>
      <vt:lpstr>Raleway Thin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Principles of Public Key Cryptosystem</vt:lpstr>
      <vt:lpstr>Public Key Cryptosystem</vt:lpstr>
      <vt:lpstr>Terminology Terminology </vt:lpstr>
      <vt:lpstr>Public Key Cryptosystems Public Key Cryptosystems </vt:lpstr>
      <vt:lpstr>Public Key Cryptosystem</vt:lpstr>
      <vt:lpstr>Public Key Cryptosystem</vt:lpstr>
      <vt:lpstr>Public Key Cryptosystems Public Key Cryptosystems </vt:lpstr>
      <vt:lpstr>Essential Elements of Public Key Systems </vt:lpstr>
      <vt:lpstr>Essential Elements of Public Key Systems </vt:lpstr>
      <vt:lpstr>Essential Elements of Public Key Systems </vt:lpstr>
      <vt:lpstr>Essential Elements of Public Key Systems </vt:lpstr>
      <vt:lpstr>Essential Elements of Public Key Systems </vt:lpstr>
      <vt:lpstr>Essential Elements of Public Key Systems </vt:lpstr>
      <vt:lpstr>Essential Elements of Public Key Systems </vt:lpstr>
      <vt:lpstr>Essential Elements of Public Key Systems </vt:lpstr>
      <vt:lpstr>Applications for Public Key Systems </vt:lpstr>
      <vt:lpstr>Applications for Public Key Systems </vt:lpstr>
      <vt:lpstr>Applications for Public Key Systems </vt:lpstr>
      <vt:lpstr>References</vt:lpstr>
      <vt:lpstr>E- Books Recommended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puneet kaur</cp:lastModifiedBy>
  <cp:revision>23</cp:revision>
  <dcterms:modified xsi:type="dcterms:W3CDTF">2023-01-20T10:22:45Z</dcterms:modified>
</cp:coreProperties>
</file>