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4"/>
  </p:notesMasterIdLst>
  <p:sldIdLst>
    <p:sldId id="315" r:id="rId2"/>
    <p:sldId id="256" r:id="rId3"/>
    <p:sldId id="257" r:id="rId4"/>
    <p:sldId id="258" r:id="rId5"/>
    <p:sldId id="259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3" r:id="rId21"/>
    <p:sldId id="299" r:id="rId22"/>
    <p:sldId id="300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solidFill>
            <a:schemeClr val="lt1"/>
          </a:solidFill>
          <a:ln w="19050" cap="sq" cmpd="thinThick">
            <a:solidFill>
              <a:schemeClr val="dk1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mbria"/>
              <a:buNone/>
              <a:defRPr sz="2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2804329" y="0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2804329" y="87868"/>
            <a:ext cx="61872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 Engineering (CCE)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804328" y="87868"/>
            <a:ext cx="6339671" cy="369332"/>
          </a:xfrm>
          <a:prstGeom prst="rect">
            <a:avLst/>
          </a:prstGeom>
          <a:noFill/>
          <a:ln w="50800" cap="flat" cmpd="dbl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(CSE)</a:t>
            </a:r>
            <a:endParaRPr sz="17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3009795" y="0"/>
            <a:ext cx="6058005" cy="353943"/>
          </a:xfrm>
          <a:prstGeom prst="rect">
            <a:avLst/>
          </a:prstGeom>
          <a:solidFill>
            <a:srgbClr val="63242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of Computer and Communicationq Engineering (CCE)</a:t>
            </a:r>
            <a:endParaRPr sz="17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None/>
              <a:defRPr sz="20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2286000" y="228600"/>
            <a:ext cx="4267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mbria"/>
              <a:buNone/>
              <a:defRPr sz="44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0" y="6457890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Institute of Engineering (UIE)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88900" cap="flat" cmpd="thickThin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1" descr="https://encrypted-tbn3.gstatic.com/images?q=tbn:ANd9GcTyg3Gq4WoxkxO75aZWNEjYFvavmMfWdiMvs57jpDF8YRR3yCybqQ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0" y="152400"/>
            <a:ext cx="768000" cy="1219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a.geeksforgeeks.org/wp-content/uploads/implementation-of-diffie-hellman-algorithm.p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inkart.com/article/Classical-Encryption-Techniques_833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opedia.com/definition/1770/cryptography" TargetMode="External"/><Relationship Id="rId5" Type="http://schemas.openxmlformats.org/officeDocument/2006/relationships/hyperlink" Target="https://www.geeksforgeeks.org/cryptography-introduction/" TargetMode="External"/><Relationship Id="rId4" Type="http://schemas.openxmlformats.org/officeDocument/2006/relationships/hyperlink" Target="https://www.tutorialspoint.com/cryptography/index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slideshare.net/lineking/classical-encryption-techniques-in-network-security?qid=e388c29f-793d-4f2b-bcaf-9d22e9ca07b5&amp;v=&amp;b=&amp;from_search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authority.org/books/new-cyber-security-ebooks" TargetMode="External"/><Relationship Id="rId2" Type="http://schemas.openxmlformats.org/officeDocument/2006/relationships/hyperlink" Target="https://www.pdfdrive.com/cyber-security-book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techbooks.com/information-security-f52.html" TargetMode="External"/><Relationship Id="rId4" Type="http://schemas.openxmlformats.org/officeDocument/2006/relationships/hyperlink" Target="https://bookauthority.org/books/best-cyber-security-eboo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-3175" y="5340350"/>
            <a:ext cx="9147300" cy="15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27013" y="5902325"/>
            <a:ext cx="33300" cy="612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572250" y="65087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 rot="10800000" flipH="1">
            <a:off x="7131050" y="5940313"/>
            <a:ext cx="968400" cy="11574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33688"/>
            <a:ext cx="2478087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 flipH="1">
            <a:off x="5284800" y="-65088"/>
            <a:ext cx="3859200" cy="5853000"/>
          </a:xfrm>
          <a:prstGeom prst="rtTriangle">
            <a:avLst/>
          </a:prstGeom>
          <a:solidFill>
            <a:srgbClr val="F2F2F2">
              <a:alpha val="168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593056" y="2025526"/>
            <a:ext cx="5122200" cy="1580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" y="23813"/>
            <a:ext cx="2894014" cy="1538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 flipH="1">
            <a:off x="7372375" y="5334000"/>
            <a:ext cx="1774800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160963" y="6019800"/>
            <a:ext cx="3695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164138" y="6043613"/>
            <a:ext cx="34800" cy="369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127000" y="6013450"/>
            <a:ext cx="4203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rPr>
              <a:t>INTRODUCTION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950913" y="1477963"/>
            <a:ext cx="7392900" cy="57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UNIVERSITY INSTITUTE OF ENGINEERING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COMPUTER SCIENCE &amp; ENGINEERING</a:t>
            </a:r>
            <a:endParaRPr sz="2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Introduction to Information Security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(Subject Code: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20CST-354/ITT-354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: Er. Puneet kaur(E6913)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12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Requirements 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possible to find values of e, d, n such that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n = M for all M &lt; n.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relatively easy to calculate Me mod n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mod n for all values of M &lt; 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It is infeasible to determine d given e and 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8153400" cy="46482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Four possible approaches to attacking the RSA algorithm are 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Brute force attack</a:t>
            </a: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Involves trying all possible private keys.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Defense against the brute-force approach is to use a large key space. Thus, the larger the number of bits in d.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key generation and encryption/decryption, are complex.</a:t>
            </a:r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larger the size of the key, the slower the system will run.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 of 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8077200" cy="44958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2"/>
            </a:pPr>
            <a:r>
              <a:rPr lang="en-US" dirty="0">
                <a:solidFill>
                  <a:srgbClr val="FF0000"/>
                </a:solidFill>
              </a:rPr>
              <a:t>Mathematical attacks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Effort to factoring the product of two primes.</a:t>
            </a:r>
          </a:p>
          <a:p>
            <a:pPr marL="514350" indent="-514350" algn="just">
              <a:spcBef>
                <a:spcPct val="20000"/>
              </a:spcBef>
              <a:buNone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AutoNum type="arabicPeriod" startAt="3"/>
            </a:pPr>
            <a:r>
              <a:rPr lang="en-US" dirty="0">
                <a:solidFill>
                  <a:srgbClr val="FF0000"/>
                </a:solidFill>
              </a:rPr>
              <a:t>Timing attacks</a:t>
            </a:r>
            <a:endParaRPr lang="en-US" dirty="0"/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These depend on the running time of the decryption 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AutoNum type="arabicPeriod" startAt="4"/>
            </a:pPr>
            <a:r>
              <a:rPr lang="en-US" dirty="0">
                <a:solidFill>
                  <a:srgbClr val="FF0000"/>
                </a:solidFill>
              </a:rPr>
              <a:t>Chosen </a:t>
            </a:r>
            <a:r>
              <a:rPr lang="en-US" dirty="0" err="1">
                <a:solidFill>
                  <a:srgbClr val="FF0000"/>
                </a:solidFill>
              </a:rPr>
              <a:t>ciphertext</a:t>
            </a:r>
            <a:r>
              <a:rPr lang="en-US" dirty="0">
                <a:solidFill>
                  <a:srgbClr val="FF0000"/>
                </a:solidFill>
              </a:rPr>
              <a:t> attacks</a:t>
            </a:r>
            <a:r>
              <a:rPr lang="en-US" dirty="0"/>
              <a:t>	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This type of attack exploits properties of the RSA 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924800" cy="609600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Elliptic Curve Cryptography (ECC)</a:t>
            </a:r>
          </a:p>
          <a:p>
            <a:endParaRPr lang="en-IN" b="1" dirty="0"/>
          </a:p>
          <a:p>
            <a:pPr fontAlgn="base"/>
            <a:r>
              <a:rPr lang="en-IN" dirty="0"/>
              <a:t>is a planar algebraic curve defined by an equation of the form</a:t>
            </a:r>
          </a:p>
          <a:p>
            <a:pPr algn="ctr" fontAlgn="base">
              <a:buNone/>
            </a:pPr>
            <a:br>
              <a:rPr lang="en-IN" dirty="0"/>
            </a:br>
            <a:r>
              <a:rPr lang="en-IN" dirty="0"/>
              <a:t> </a:t>
            </a:r>
            <a:r>
              <a:rPr lang="en-IN" sz="3200" dirty="0"/>
              <a:t>Y</a:t>
            </a:r>
            <a:r>
              <a:rPr lang="en-IN" sz="3200" baseline="30000" dirty="0"/>
              <a:t>2</a:t>
            </a:r>
            <a:r>
              <a:rPr lang="en-IN" sz="3200" dirty="0"/>
              <a:t>=X</a:t>
            </a:r>
            <a:r>
              <a:rPr lang="en-IN" sz="3200" baseline="30000" dirty="0"/>
              <a:t>3</a:t>
            </a:r>
            <a:r>
              <a:rPr lang="en-IN" sz="3200" dirty="0"/>
              <a:t>+ax+b</a:t>
            </a:r>
          </a:p>
          <a:p>
            <a:pPr algn="ctr"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IN" dirty="0"/>
              <a:t>		Where ‘a’ is the co-efficient of x and ‘b’ is the constant of the equation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Elliptic Curve Cryptography (ECC)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Elliptic Curv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81534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8229600" cy="4495800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Diffie</a:t>
            </a:r>
            <a:r>
              <a:rPr lang="en-IN" dirty="0"/>
              <a:t>-Hellman algorithm is being used to establish a shared secret communications while exchanging data over a public network.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elliptic curve is used to generate points and get the secret key using the parameters. 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For practical implementation of the algorithm, we will consider only 4 variables one prime P and G (a primitive root of P) and two private values a and b.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914400"/>
            <a:ext cx="7924800" cy="609600"/>
          </a:xfrm>
        </p:spPr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600200"/>
            <a:ext cx="8001000" cy="4495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Step by Step Explanation </a:t>
            </a:r>
            <a:br>
              <a:rPr lang="en-IN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362200"/>
          <a:ext cx="6553200" cy="36576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8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Times New Roman"/>
                          <a:cs typeface="Times New Roman"/>
                        </a:rPr>
                        <a:t>Alice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b="1" dirty="0">
                          <a:latin typeface="Times New Roman"/>
                          <a:ea typeface="Times New Roman"/>
                          <a:cs typeface="Times New Roman"/>
                        </a:rPr>
                        <a:t>Bob</a:t>
                      </a:r>
                      <a:endParaRPr lang="en-US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95250" marB="952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Public Keys available = P, 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Public Keys available = P, G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20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Private Key Selected = a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Private Key Selected = b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3123">
                <a:tc>
                  <a:txBody>
                    <a:bodyPr/>
                    <a:lstStyle/>
                    <a:p>
                      <a:pPr marL="0" marR="0" algn="l" rtl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Key generated = 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Arial"/>
                      </a:endParaRPr>
                    </a:p>
                    <a:p>
                      <a:pPr marL="0" marR="0" algn="l" rtl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x= </a:t>
                      </a:r>
                      <a:r>
                        <a:rPr lang="en-IN" sz="20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Ga</a:t>
                      </a:r>
                      <a:r>
                        <a:rPr lang="en-IN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Arial"/>
                        </a:rPr>
                        <a:t> mod P</a:t>
                      </a:r>
                      <a:endParaRPr lang="en-US" sz="2000" b="0" i="0" u="none" strike="noStrike" cap="none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Arial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Key generated = 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y= </a:t>
                      </a:r>
                      <a:r>
                        <a:rPr lang="en-IN" sz="2000" dirty="0" err="1"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r>
                        <a:rPr lang="en-IN" sz="2000" baseline="30000" dirty="0" err="1"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r>
                        <a:rPr lang="en-IN" sz="2000" baseline="30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  <a:t>mod P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IN" sz="2000" dirty="0">
                          <a:latin typeface="Times New Roman"/>
                          <a:ea typeface="Times New Roman"/>
                          <a:cs typeface="Times New Roman"/>
                        </a:rPr>
                      </a:b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0" marR="95250" marT="133350" marB="133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Exchange of generated keys takes place</a:t>
            </a:r>
          </a:p>
          <a:p>
            <a:endParaRPr lang="en-US" dirty="0"/>
          </a:p>
          <a:p>
            <a:r>
              <a:rPr lang="en-IN" dirty="0"/>
              <a:t>Key received = y</a:t>
            </a:r>
            <a:r>
              <a:rPr lang="en-US" dirty="0"/>
              <a:t>			</a:t>
            </a:r>
            <a:r>
              <a:rPr lang="en-IN" dirty="0"/>
              <a:t>Key received = x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IN" dirty="0"/>
              <a:t>Generated Secret Key =	 	Generated Secret Key = </a:t>
            </a:r>
            <a:endParaRPr lang="en-US" dirty="0"/>
          </a:p>
          <a:p>
            <a:pPr fontAlgn="base">
              <a:buNone/>
            </a:pPr>
            <a:r>
              <a:rPr lang="en-US" dirty="0"/>
              <a:t>		</a:t>
            </a:r>
            <a:r>
              <a:rPr lang="en-IN" dirty="0"/>
              <a:t>k</a:t>
            </a:r>
            <a:r>
              <a:rPr lang="en-IN" baseline="-25000" dirty="0"/>
              <a:t>a </a:t>
            </a:r>
            <a:r>
              <a:rPr lang="en-IN" dirty="0"/>
              <a:t>= </a:t>
            </a:r>
            <a:r>
              <a:rPr lang="en-IN" dirty="0" err="1"/>
              <a:t>y</a:t>
            </a:r>
            <a:r>
              <a:rPr lang="en-IN" baseline="30000" dirty="0" err="1"/>
              <a:t>a</a:t>
            </a:r>
            <a:r>
              <a:rPr lang="en-IN" dirty="0" err="1"/>
              <a:t>mod</a:t>
            </a:r>
            <a:r>
              <a:rPr lang="en-IN" dirty="0"/>
              <a:t> P</a:t>
            </a:r>
            <a:r>
              <a:rPr lang="en-US" dirty="0"/>
              <a:t>				</a:t>
            </a:r>
            <a:r>
              <a:rPr lang="en-IN" dirty="0"/>
              <a:t>k</a:t>
            </a:r>
            <a:r>
              <a:rPr lang="en-IN" baseline="-25000" dirty="0"/>
              <a:t>b</a:t>
            </a:r>
            <a:r>
              <a:rPr lang="en-IN" dirty="0"/>
              <a:t>= </a:t>
            </a:r>
            <a:r>
              <a:rPr lang="en-IN" dirty="0" err="1"/>
              <a:t>x</a:t>
            </a:r>
            <a:r>
              <a:rPr lang="en-IN" baseline="30000" dirty="0" err="1"/>
              <a:t>b</a:t>
            </a:r>
            <a:r>
              <a:rPr lang="en-IN" dirty="0" err="1"/>
              <a:t>mod</a:t>
            </a:r>
            <a:r>
              <a:rPr lang="en-IN" dirty="0"/>
              <a:t> P</a:t>
            </a:r>
            <a:endParaRPr lang="en-US" dirty="0"/>
          </a:p>
          <a:p>
            <a:pPr fontAlgn="base">
              <a:buNone/>
            </a:pPr>
            <a:endParaRPr lang="en-IN" dirty="0"/>
          </a:p>
          <a:p>
            <a:pPr fontAlgn="base">
              <a:buNone/>
            </a:pPr>
            <a:r>
              <a:rPr lang="en-IN" dirty="0"/>
              <a:t>Algebraically it can be shown that   k</a:t>
            </a:r>
            <a:r>
              <a:rPr lang="en-IN" baseline="-25000" dirty="0"/>
              <a:t>a</a:t>
            </a:r>
            <a:r>
              <a:rPr lang="en-IN" dirty="0"/>
              <a:t>=k</a:t>
            </a:r>
            <a:r>
              <a:rPr lang="en-IN" baseline="-25000" dirty="0"/>
              <a:t>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IN" b="1" dirty="0"/>
              <a:t>Example</a:t>
            </a:r>
            <a:r>
              <a:rPr lang="en-IN" dirty="0"/>
              <a:t> 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1: Alice and Bob get public numbers P = 23, G = 9</a:t>
            </a:r>
            <a:endParaRPr lang="en-US" dirty="0"/>
          </a:p>
          <a:p>
            <a:pPr fontAlgn="base">
              <a:buNone/>
            </a:pPr>
            <a:r>
              <a:rPr lang="en-IN" dirty="0"/>
              <a:t> </a:t>
            </a:r>
            <a:endParaRPr lang="en-US" dirty="0"/>
          </a:p>
          <a:p>
            <a:pPr fontAlgn="base"/>
            <a:r>
              <a:rPr lang="en-IN" dirty="0"/>
              <a:t>Step 2: Alice selected a private key a = 4 and</a:t>
            </a:r>
            <a:endParaRPr lang="en-US" dirty="0"/>
          </a:p>
          <a:p>
            <a:pPr fontAlgn="base">
              <a:buNone/>
            </a:pPr>
            <a:r>
              <a:rPr lang="en-IN" dirty="0"/>
              <a:t>		       Bob selected a private key b = 3</a:t>
            </a:r>
            <a:endParaRPr lang="en-US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3: Alice and Bob compute public values</a:t>
            </a:r>
            <a:endParaRPr lang="en-US" dirty="0"/>
          </a:p>
          <a:p>
            <a:pPr fontAlgn="base">
              <a:buNone/>
            </a:pPr>
            <a:r>
              <a:rPr lang="en-IN" dirty="0"/>
              <a:t>		       Alice:    x =(9^4 mod 23) = (6561 mod 23) = 6   	      Bob:    y = (9^3 mod 23) = (729 mod 23)  = 16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Diffie</a:t>
            </a:r>
            <a:r>
              <a:rPr lang="en-IN" dirty="0">
                <a:solidFill>
                  <a:srgbClr val="FF0000"/>
                </a:solidFill>
              </a:rPr>
              <a:t>-Hellman Algorithm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IN" dirty="0"/>
              <a:t>Step 4: Alice and Bob exchange public numbers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5: Alice receives public key y =16 and</a:t>
            </a:r>
            <a:endParaRPr lang="en-US" dirty="0"/>
          </a:p>
          <a:p>
            <a:pPr fontAlgn="base">
              <a:buNone/>
            </a:pPr>
            <a:r>
              <a:rPr lang="en-IN" dirty="0"/>
              <a:t>	              Bob receives public key x = 6</a:t>
            </a:r>
            <a:endParaRPr lang="en-US" dirty="0"/>
          </a:p>
          <a:p>
            <a:pPr fontAlgn="base">
              <a:buNone/>
            </a:pPr>
            <a:r>
              <a:rPr lang="en-IN" dirty="0"/>
              <a:t> </a:t>
            </a:r>
            <a:endParaRPr lang="en-US" dirty="0"/>
          </a:p>
          <a:p>
            <a:pPr fontAlgn="base"/>
            <a:r>
              <a:rPr lang="en-IN" dirty="0"/>
              <a:t>Step 6: Alice and Bob compute symmetric keys</a:t>
            </a:r>
            <a:endParaRPr lang="en-US" dirty="0"/>
          </a:p>
          <a:p>
            <a:pPr fontAlgn="base">
              <a:buNone/>
            </a:pPr>
            <a:r>
              <a:rPr lang="en-IN" dirty="0"/>
              <a:t>		       Alice:  ka = </a:t>
            </a:r>
            <a:r>
              <a:rPr lang="en-IN" dirty="0" err="1"/>
              <a:t>y^a</a:t>
            </a:r>
            <a:r>
              <a:rPr lang="en-IN" dirty="0"/>
              <a:t> mod p = 65536 mod 23 = 9</a:t>
            </a:r>
            <a:r>
              <a:rPr lang="en-US" dirty="0"/>
              <a:t>	        </a:t>
            </a:r>
            <a:r>
              <a:rPr lang="en-IN" dirty="0"/>
              <a:t>               	      Bob:    kb = </a:t>
            </a:r>
            <a:r>
              <a:rPr lang="en-IN" dirty="0" err="1"/>
              <a:t>x^b</a:t>
            </a:r>
            <a:r>
              <a:rPr lang="en-IN" dirty="0"/>
              <a:t> mod p = 216 mod 23 = 9</a:t>
            </a:r>
            <a:endParaRPr lang="en-US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IN" dirty="0"/>
              <a:t>Step 7: 9 is the shared secret.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905000" y="2971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905000" y="4114800"/>
            <a:ext cx="6172200" cy="151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 b="1" i="0" u="none" strike="noStrike" cap="small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81000" y="1143000"/>
            <a:ext cx="86106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(RSA Algorithm &amp; </a:t>
            </a:r>
            <a:r>
              <a:rPr lang="en-US" sz="4000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Diffie</a:t>
            </a: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Hellman Algorithm)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0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>
            <a:spLocks noGrp="1"/>
          </p:cNvSpPr>
          <p:nvPr>
            <p:ph type="title"/>
          </p:nvPr>
        </p:nvSpPr>
        <p:spPr>
          <a:xfrm>
            <a:off x="1066800" y="685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1"/>
          <p:cNvSpPr txBox="1">
            <a:spLocks noGrp="1"/>
          </p:cNvSpPr>
          <p:nvPr>
            <p:ph type="body" idx="1"/>
          </p:nvPr>
        </p:nvSpPr>
        <p:spPr>
          <a:xfrm>
            <a:off x="7620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>
                <a:hlinkClick r:id="rId3"/>
              </a:rPr>
              <a:t>http://www.brainkart.com/article/Classical-Encryption-Techniques_8339/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https://www.tutorialspoint.com/cryptography/index.htm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https://www.geeksforgeeks.org/cryptography-introduction/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https://www.techopedia.com/definition/1770/cryptography#:~:text=Cryptography%20involves%20creating%20written%20or,information%20to%20be%20kept%20secret.&amp;text=Information%20security%20uses%20cryptography%20on,transit%20and%20while%20being%20stored</a:t>
            </a:r>
            <a:r>
              <a:rPr lang="en-US" dirty="0"/>
              <a:t>.</a:t>
            </a: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https://www2.slideshare.net/lineking/classical-encryption-techniques-in-network-security?qid=e388c29f-793d-4f2b-bcaf-9d22e9ca07b5&amp;v=&amp;b=&amp;from_search=1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E- Books Recommended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hlinkClick r:id="rId2"/>
              </a:rPr>
              <a:t>https://www.pdfdrive.com/cyber-security-books.html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https://bookauthority.org/books/new-cyber-security-ebooks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https://bookauthority.org/books/best-cyber-security-ebooks</a:t>
            </a:r>
            <a:endParaRPr lang="en-US" dirty="0"/>
          </a:p>
          <a:p>
            <a:r>
              <a:rPr lang="en-US" dirty="0">
                <a:hlinkClick r:id="rId5"/>
              </a:rPr>
              <a:t>https://www.freetechbooks.com/information-security-f52.html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RSA Algorithm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sz="2400" b="1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Developed in 1977 by Ron </a:t>
            </a:r>
            <a:r>
              <a:rPr lang="en-US" dirty="0" err="1"/>
              <a:t>Rivest</a:t>
            </a:r>
            <a:r>
              <a:rPr lang="en-US" dirty="0"/>
              <a:t>, </a:t>
            </a:r>
            <a:r>
              <a:rPr lang="en-US" dirty="0" err="1"/>
              <a:t>Adi</a:t>
            </a:r>
            <a:r>
              <a:rPr lang="en-US" dirty="0"/>
              <a:t> Shamir, and Len </a:t>
            </a:r>
            <a:r>
              <a:rPr lang="en-US" dirty="0" err="1"/>
              <a:t>Adleman</a:t>
            </a:r>
            <a:r>
              <a:rPr lang="en-US" dirty="0"/>
              <a:t> at MIT and first published in 1978.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Most widely accepted and implemented general-purpose approach to public-key encryption.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The RSA scheme is a block cipher in which the plaintext and </a:t>
            </a:r>
            <a:r>
              <a:rPr lang="en-US" dirty="0" err="1"/>
              <a:t>ciphertext</a:t>
            </a:r>
            <a:r>
              <a:rPr lang="en-US" dirty="0"/>
              <a:t> are integers between 0 and n - 1 for some n.</a:t>
            </a:r>
          </a:p>
          <a:p>
            <a:endParaRPr lang="en-US" dirty="0"/>
          </a:p>
          <a:p>
            <a:endParaRPr lang="en-US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rgbClr val="FF0000"/>
                </a:solidFill>
              </a:rPr>
              <a:t>RSA Algorithm</a:t>
            </a:r>
            <a:br>
              <a:rPr lang="en-US" b="0" u="sng" kern="12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sz="2400" b="1" i="0" u="none" strike="noStrike" cap="none"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838200" y="15240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RSA makes use of an expression with exponentials.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Both sender and receiver must know the value of n.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For some plaintext block M and </a:t>
            </a:r>
            <a:r>
              <a:rPr lang="en-US" dirty="0" err="1"/>
              <a:t>ciphertext</a:t>
            </a:r>
            <a:r>
              <a:rPr lang="en-US" dirty="0"/>
              <a:t> block C: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114800"/>
            <a:ext cx="71056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US" dirty="0">
                <a:solidFill>
                  <a:srgbClr val="FF0000"/>
                </a:solidFill>
              </a:rPr>
              <a:t>RSA Algorithm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spcBef>
                <a:spcPct val="20000"/>
              </a:spcBef>
            </a:pPr>
            <a:r>
              <a:rPr lang="en-US" dirty="0"/>
              <a:t>Sender knows the value of e.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Only receiver knows the value of d. </a:t>
            </a:r>
          </a:p>
          <a:p>
            <a:pPr marL="514350" indent="-514350" algn="just">
              <a:spcBef>
                <a:spcPct val="20000"/>
              </a:spcBef>
              <a:buFont typeface="Wingdings" pitchFamily="2" charset="2"/>
              <a:buChar char="q"/>
            </a:pPr>
            <a:endParaRPr lang="en-US" dirty="0"/>
          </a:p>
          <a:p>
            <a:pPr marL="514350" indent="-514350" algn="just">
              <a:spcBef>
                <a:spcPct val="20000"/>
              </a:spcBef>
            </a:pPr>
            <a:r>
              <a:rPr lang="en-US" dirty="0"/>
              <a:t>Thus, this is a public-key encryption algorithm with a public key of PU = {e, n} and a private key of PR = {d, n}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343400"/>
            <a:ext cx="70294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802589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24000"/>
            <a:ext cx="8001000" cy="4495800"/>
          </a:xfrm>
        </p:spPr>
        <p:txBody>
          <a:bodyPr/>
          <a:lstStyle/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Example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Select two prime numbers 	p = 17 and q = 11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Calculate n = p x q = 17 × 11 = 187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l-GR" dirty="0"/>
              <a:t>Φ</a:t>
            </a:r>
            <a:r>
              <a:rPr lang="en-US" dirty="0"/>
              <a:t>(n) = (p - 1) (q - 1) = 16 × 10 = 160</a:t>
            </a:r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Font typeface="+mj-lt"/>
              <a:buAutoNum type="arabicPeriod"/>
            </a:pPr>
            <a:r>
              <a:rPr lang="en-US" dirty="0"/>
              <a:t>Select e such that e is relatively prime to </a:t>
            </a:r>
            <a:r>
              <a:rPr lang="el-GR" dirty="0"/>
              <a:t>Φ</a:t>
            </a:r>
            <a:r>
              <a:rPr lang="en-US" dirty="0"/>
              <a:t>(n) = 160 and less than </a:t>
            </a:r>
            <a:r>
              <a:rPr lang="el-GR" dirty="0"/>
              <a:t>Φ</a:t>
            </a:r>
            <a:r>
              <a:rPr lang="en-US" dirty="0"/>
              <a:t>(n); we choose e = 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just">
              <a:spcBef>
                <a:spcPct val="20000"/>
              </a:spcBef>
              <a:buAutoNum type="arabicPeriod" startAt="5"/>
            </a:pPr>
            <a:r>
              <a:rPr lang="en-US" dirty="0"/>
              <a:t>Determine d such that de ≡ 1 (mod 160) and d &lt; 160.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The correct value is d = 23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because 23 × 7 = 161 = (1 × 160) + 1;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d can be calculated using the extended Euclid’s 	algorithm.</a:t>
            </a:r>
          </a:p>
          <a:p>
            <a:pPr marL="514350" indent="-514350" algn="just">
              <a:spcBef>
                <a:spcPct val="20000"/>
              </a:spcBef>
            </a:pPr>
            <a:endParaRPr lang="en-US" dirty="0"/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The resulting keys are: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Public key PU = {7, 187} </a:t>
            </a:r>
          </a:p>
          <a:p>
            <a:pPr marL="514350" indent="-514350" algn="just">
              <a:spcBef>
                <a:spcPct val="20000"/>
              </a:spcBef>
              <a:buNone/>
            </a:pPr>
            <a:r>
              <a:rPr lang="en-US" dirty="0"/>
              <a:t>		Private key PR = {23, 187}.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924800" cy="609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RSA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8229600" cy="4724400"/>
          </a:xfrm>
        </p:spPr>
        <p:txBody>
          <a:bodyPr/>
          <a:lstStyle/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endParaRPr lang="en-US" dirty="0"/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= 88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	=	 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	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 x 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 x (88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187)</a:t>
            </a:r>
          </a:p>
          <a:p>
            <a:pPr marL="514350" indent="-514350">
              <a:spcBef>
                <a:spcPct val="2000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=	11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8131311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1153</Words>
  <Application>Microsoft Office PowerPoint</Application>
  <PresentationFormat>On-screen Show (4:3)</PresentationFormat>
  <Paragraphs>160</Paragraphs>
  <Slides>22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Arial Black</vt:lpstr>
      <vt:lpstr>Calibri</vt:lpstr>
      <vt:lpstr>Cambria</vt:lpstr>
      <vt:lpstr>Century</vt:lpstr>
      <vt:lpstr>Noto Sans Symbols</vt:lpstr>
      <vt:lpstr>Raleway Thin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RSA Algorithm </vt:lpstr>
      <vt:lpstr>RSA Algorithm </vt:lpstr>
      <vt:lpstr>RSA Algorithm</vt:lpstr>
      <vt:lpstr>RSA Algorithm</vt:lpstr>
      <vt:lpstr>RSA Algorithm</vt:lpstr>
      <vt:lpstr>RSA Algorithm</vt:lpstr>
      <vt:lpstr>RSA Algorithm</vt:lpstr>
      <vt:lpstr>Requirements  of RSA Algorithm</vt:lpstr>
      <vt:lpstr>Security of RSA Algorithm</vt:lpstr>
      <vt:lpstr>Security of RSA Algorithm</vt:lpstr>
      <vt:lpstr>Diffie-Hellman Algorithm </vt:lpstr>
      <vt:lpstr>Elliptic Curve Cryptography (ECC) </vt:lpstr>
      <vt:lpstr>Diffie-Hellman Algorithm </vt:lpstr>
      <vt:lpstr>Diffie-Hellman Algorithm </vt:lpstr>
      <vt:lpstr>Diffie-Hellman Algorithm </vt:lpstr>
      <vt:lpstr>Diffie-Hellman Algorithm </vt:lpstr>
      <vt:lpstr>Diffie-Hellman Algorithm </vt:lpstr>
      <vt:lpstr>References</vt:lpstr>
      <vt:lpstr>References</vt:lpstr>
      <vt:lpstr>E- Books Recommended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puneet kaur</cp:lastModifiedBy>
  <cp:revision>24</cp:revision>
  <dcterms:modified xsi:type="dcterms:W3CDTF">2023-01-20T10:29:17Z</dcterms:modified>
</cp:coreProperties>
</file>