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8"/>
  </p:notesMasterIdLst>
  <p:handoutMasterIdLst>
    <p:handoutMasterId r:id="rId29"/>
  </p:handoutMasterIdLst>
  <p:sldIdLst>
    <p:sldId id="301" r:id="rId3"/>
    <p:sldId id="567" r:id="rId4"/>
    <p:sldId id="546" r:id="rId5"/>
    <p:sldId id="390" r:id="rId6"/>
    <p:sldId id="547" r:id="rId7"/>
    <p:sldId id="391" r:id="rId8"/>
    <p:sldId id="394" r:id="rId9"/>
    <p:sldId id="282" r:id="rId10"/>
    <p:sldId id="257" r:id="rId11"/>
    <p:sldId id="297" r:id="rId12"/>
    <p:sldId id="258" r:id="rId13"/>
    <p:sldId id="732" r:id="rId14"/>
    <p:sldId id="752" r:id="rId15"/>
    <p:sldId id="753" r:id="rId16"/>
    <p:sldId id="754" r:id="rId17"/>
    <p:sldId id="733" r:id="rId18"/>
    <p:sldId id="734" r:id="rId19"/>
    <p:sldId id="735" r:id="rId20"/>
    <p:sldId id="736" r:id="rId21"/>
    <p:sldId id="755" r:id="rId22"/>
    <p:sldId id="756" r:id="rId23"/>
    <p:sldId id="757" r:id="rId24"/>
    <p:sldId id="758" r:id="rId25"/>
    <p:sldId id="551" r:id="rId26"/>
    <p:sldId id="5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vinder Singh" initials="KS" lastIdx="1" clrIdx="0">
    <p:extLst>
      <p:ext uri="{19B8F6BF-5375-455C-9EA6-DF929625EA0E}">
        <p15:presenceInfo xmlns:p15="http://schemas.microsoft.com/office/powerpoint/2012/main" userId="8ab99ac9ae8244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13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16:20:42.9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924800" cy="762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Message Authentication</a:t>
            </a:r>
          </a:p>
          <a:p>
            <a:pPr marL="514350" indent="-514350" algn="just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Message authentication is a mechanism or service used to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verify the integrity of a message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Message authentication assures that data received are exactly as sent (i.e., contain no modification, insertion, deletion, or replay).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Sometimes, there is a requirement that the authentication mechanism assures that purported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identity of the sender is valid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a hash function is used to provide message authentication, the hash function value is referred to as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Message Digest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Hash code can be used in a variety of ways to provide message authentication.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600A06-4DC1-42EB-BD53-39AFEBF8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381000" y="3733800"/>
            <a:ext cx="84582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algn="just"/>
            <a:r>
              <a:rPr lang="en-US" b="0" dirty="0">
                <a:latin typeface="Times New Roman" pitchFamily="18" charset="0"/>
                <a:cs typeface="Times New Roman" pitchFamily="18" charset="0"/>
              </a:rPr>
              <a:t>The message plus concatenated hash code is encrypted using symmetric encryption. Because only A and B share the secret key, the message must have come from A and has not been altered. The hash code provides the structure or redundancy required to achieve authentication. Because encryption is applied to the entire message plus hash code, 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is also provided.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6946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600A06-4DC1-42EB-BD53-39AFEBF8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381000" y="3733800"/>
            <a:ext cx="84582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	Only the hash code is encrypted, using symmetric encryption. This reduces the processing burden for those applications that do not require confidentiality.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7DBCC2-866A-44AB-B095-83ACD7CC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71600"/>
            <a:ext cx="8991600" cy="207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891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600A06-4DC1-42EB-BD53-39AFEBF8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304800" y="3748930"/>
            <a:ext cx="8534400" cy="21946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	It is possible to use a hash function but no encryption for message authentication. The technique assumes that the two communicating parties share a common secret value S.A computes the hash value over the concatenation of M and S and appends the resulting hash value to . Because B possesses , it can recompute the hash value to verify. Because the secret value itself is not sent, an opponent cannot modify an intercepted message and cannot generate a false message.</a:t>
            </a:r>
          </a:p>
          <a:p>
            <a:pPr marL="457200" indent="-457200" algn="just"/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7DBCC2-866A-44AB-B095-83ACD7CC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71600"/>
            <a:ext cx="8991600" cy="207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D8B0455-5967-4970-88C9-B713A160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9144000" cy="195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946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60CCBEC-86D6-4FED-83C7-1134FBB227F8}"/>
              </a:ext>
            </a:extLst>
          </p:cNvPr>
          <p:cNvSpPr txBox="1">
            <a:spLocks/>
          </p:cNvSpPr>
          <p:nvPr/>
        </p:nvSpPr>
        <p:spPr>
          <a:xfrm>
            <a:off x="228600" y="3733800"/>
            <a:ext cx="8610600" cy="2209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marL="457200" indent="-457200" algn="just"/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Confidentiality can be added to the approach of method (c) by encrypting the entire message plus the hash code.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CDEF549-F503-4FC9-80F6-AD404A72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5289"/>
            <a:ext cx="9143999" cy="165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596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confidentiality is not required, method (b) takes less computation time as compared to methods (a) and (d).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has been growing interest in techniques that avoid encryption . Several reasons for this interest are :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software is relatively slow.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hardware costs are not negligible.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hardware is optimized toward large data sizes. For small blocks of data, a high proportion of the time is spent in initialization/invocation overhead.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Encryption algorithms may be covered by patents, and there is a cost associated with licensing their use.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6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More commonly, message authentication is achieved using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Message Authentication Code (MAC)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also known as a keyed hash function.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Typically, MACs are used between two parties that share a secret key to authenticate exchanged information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MAC function takes as input a secret key and a data block and produces a hash value, referred to as the MAC.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can then be transmitted with or stored with the protected message.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6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integrity of the message needs to be checked, the MAC function can be applied to the message and the result compared with the stored MAC value.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attacker who alters the message will be unable to alter the MAC value without knowledge of the secret key.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Verifying party also knows who the sending party is because no one else knows the secret key.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1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Digital Signatures</a:t>
            </a:r>
          </a:p>
          <a:p>
            <a:pPr marL="514350" indent="-51435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hash value of a message is encrypted with a user’s private key.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Anyone who knows the user’s public key can verify the integrity of the message that is associated with the digital signature.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two ways a hash code can be used to provide a digital signature.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89928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000000"/>
              </a:solidFill>
              <a:effectLst/>
              <a:latin typeface="TimesNewRoman,Bold"/>
              <a:ea typeface="Calibri" panose="020F0502020204030204" pitchFamily="34" charset="0"/>
              <a:cs typeface="TimesNewRoman,Bold"/>
            </a:endParaRPr>
          </a:p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IN" sz="3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Requirements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4267200"/>
            <a:ext cx="8534400" cy="1981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 hash code is encrypted, using public-key encryption with the sender’s private key. This provides authentication and digital signature.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F868F2-971C-4C9F-985B-81982841BD53}"/>
              </a:ext>
            </a:extLst>
          </p:cNvPr>
          <p:cNvGrpSpPr/>
          <p:nvPr/>
        </p:nvGrpSpPr>
        <p:grpSpPr>
          <a:xfrm>
            <a:off x="381000" y="1600200"/>
            <a:ext cx="8305800" cy="2362200"/>
            <a:chOff x="381000" y="1524001"/>
            <a:chExt cx="8401050" cy="234596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F37A376-343D-4AC5-A61A-D15896164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955442"/>
              <a:ext cx="8401050" cy="19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FC74387F-00AD-40DD-A1F6-FA6C4B66A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1" y="1524001"/>
              <a:ext cx="8381999" cy="434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3052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4191000"/>
            <a:ext cx="8534400" cy="2057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confidentiality as well as a digital signature is desired, then the message plus the private-key-encrypted hash code can be encrypted using a symmetric secret key. This is a common technique.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791C4E-7476-407A-A405-52DDB85EDAD2}"/>
              </a:ext>
            </a:extLst>
          </p:cNvPr>
          <p:cNvGrpSpPr/>
          <p:nvPr/>
        </p:nvGrpSpPr>
        <p:grpSpPr>
          <a:xfrm>
            <a:off x="228600" y="1600200"/>
            <a:ext cx="8534400" cy="1919286"/>
            <a:chOff x="0" y="1371600"/>
            <a:chExt cx="9173056" cy="21478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0FA84D-F28A-46A5-8D0D-4A330B311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" y="1371600"/>
              <a:ext cx="9123264" cy="50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AB49814-E06B-4724-9B9B-777596B62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828800"/>
              <a:ext cx="9173056" cy="1690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4563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Other Applications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One way Password File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Intrusion detection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Virus detection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3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600200"/>
            <a:ext cx="8686800" cy="464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One way Password File</a:t>
            </a:r>
          </a:p>
          <a:p>
            <a:pPr marL="914400" lvl="1" indent="-51435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Hash functions are commonly used to create a one-way password file.  A hash of a password is stored by an operating system rather than the password itself.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Actual password is not retrievable by a hacker who gains access to the password file. 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a user enters a password, the hash of that password is compared to the stored hash value for verification.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4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9" y="457200"/>
            <a:ext cx="7924800" cy="1143000"/>
          </a:xfrm>
        </p:spPr>
        <p:txBody>
          <a:bodyPr/>
          <a:lstStyle/>
          <a:p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In the context of communications across a network, the following attacks can be identified: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1.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Disclosure: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Release of message contents to any person or process not possessing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the appropriate cryptographic key.</a:t>
            </a:r>
          </a:p>
          <a:p>
            <a:pPr marL="0" indent="0" algn="l">
              <a:buNone/>
            </a:pPr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2.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Traffic analysis: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Discovery of the pattern of traffic between parties. In a connection oriented application, the frequency and duration of connections could be determined. In either a connection-oriented or connectionless environment, the number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and length of messages between parties could be determined.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Masquerade: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Insertion of messages into the network from a fraudulent source.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This includes the creation of messages by an opponent that are purported to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come from an authorized entity. Also included are fraudulent acknowledgments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of message receipt or nonreceipt by someone other than the message recipient.</a:t>
            </a: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924800" cy="1143000"/>
          </a:xfrm>
        </p:spPr>
        <p:txBody>
          <a:bodyPr/>
          <a:lstStyle/>
          <a:p>
            <a:r>
              <a:rPr lang="en-IN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Requirements</a:t>
            </a:r>
            <a:br>
              <a:rPr lang="en-I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47244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4.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Content Modification: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Changes to the contents of a message, including insertion,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deletion, transposition, or modification.</a:t>
            </a:r>
          </a:p>
          <a:p>
            <a:pPr marL="0" indent="0" algn="l">
              <a:buNone/>
            </a:pPr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5.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Sequence modification: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Any modification to a sequence of messages between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parties, including insertion, deletion, and reordering.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6.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Timing modification: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Delay or replay of messages. In a connection-orientated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application, an entire session or sequence of messages could be a replay of some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previous valid session, or individual messages in the sequence could be delayed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or replayed.</a:t>
            </a:r>
          </a:p>
          <a:p>
            <a:pPr marL="0" indent="0" algn="l">
              <a:buNone/>
            </a:pPr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7. </a:t>
            </a: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Repudiation: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Denial of receipt of message by destination or denial of transmission</a:t>
            </a:r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of message by source.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Message authentication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Message authentication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a procedure to verify that received messages come from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the alleged source and have not been altered. Message authentication may also verify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sequencing and timeliness. A </a:t>
            </a: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digital signature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an authentication technique that also includes measures to counter repudiation by either source or destination.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15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Authentication Functions Types</a:t>
            </a: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Message Encryption: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ciphertext of the entire message serves as its authenticator.</a:t>
            </a:r>
          </a:p>
          <a:p>
            <a:pPr marL="457200" indent="-457200" algn="l">
              <a:buAutoNum type="arabicPeriod"/>
            </a:pP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2.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Message Authentication Code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(MAC):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public function of the message and a secret key that produces a fixed length value that serves as the authenticator.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Hash Functions: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public function that maps a message of any length into a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fixed length hash value, which serves as the authenticator.</a:t>
            </a:r>
            <a:endParaRPr lang="en-US" sz="3200" dirty="0">
              <a:latin typeface="Cambria" panose="02040503050406030204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29313" y="5748338"/>
            <a:ext cx="1474787" cy="458787"/>
            <a:chOff x="3735" y="3621"/>
            <a:chExt cx="929" cy="289"/>
          </a:xfrm>
        </p:grpSpPr>
        <p:sp>
          <p:nvSpPr>
            <p:cNvPr id="2057" name="Rectangle 12"/>
            <p:cNvSpPr>
              <a:spLocks noChangeArrowheads="1"/>
            </p:cNvSpPr>
            <p:nvPr/>
          </p:nvSpPr>
          <p:spPr bwMode="auto">
            <a:xfrm>
              <a:off x="3792" y="3622"/>
              <a:ext cx="872" cy="288"/>
            </a:xfrm>
            <a:prstGeom prst="rect">
              <a:avLst/>
            </a:prstGeom>
            <a:solidFill>
              <a:srgbClr val="FCFEF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Text Box 13"/>
            <p:cNvSpPr txBox="1">
              <a:spLocks noChangeArrowheads="1"/>
            </p:cNvSpPr>
            <p:nvPr/>
          </p:nvSpPr>
          <p:spPr bwMode="auto">
            <a:xfrm>
              <a:off x="3735" y="3621"/>
              <a:ext cx="8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382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principal object of a hash function is data integrity.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hash function H accepts a variable-length block of data M as input and produces a fixed-size hash value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 = H(M)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change to any bit or bits results a change to the hash code.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kind of hash function needed for security applications is referred to as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cryptographic hash 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Hash Functions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cryptographic hash function is an algorithm for which it is computationally infeasible to find either </a:t>
            </a:r>
          </a:p>
          <a:p>
            <a:pPr marL="914400" lvl="1" indent="-51435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data object that maps to a pre-specified hash result (The one-way property) </a:t>
            </a:r>
          </a:p>
          <a:p>
            <a:pPr marL="914400" lvl="1" indent="-51435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data objects that map to the same hash result (The collision-free property). </a:t>
            </a:r>
          </a:p>
          <a:p>
            <a:pPr marL="914400" lvl="1" indent="-51435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of these characteristics, hash functions are often used to determine whether or not data has changed.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Hash Functions…….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924800" cy="45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 Operation of Cryptographic Hash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F4FBA7-5769-4222-ADFB-FEDE279D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4191000" cy="48006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is padded to an integer multiple of some fixed length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Padding includes the value of the length of the original message in bits.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length field is used to increase the difficulty for an attacker to produce an alternative message with the same hash value.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913DE46-9D78-4A02-B853-0C68DA86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9" y="1219200"/>
            <a:ext cx="443643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5156</TotalTime>
  <Words>1612</Words>
  <Application>Microsoft Office PowerPoint</Application>
  <PresentationFormat>On-screen Show (4:3)</PresentationFormat>
  <Paragraphs>157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Calibri</vt:lpstr>
      <vt:lpstr>Cambria</vt:lpstr>
      <vt:lpstr>Raleway Thin</vt:lpstr>
      <vt:lpstr>Times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PowerPoint Presentation</vt:lpstr>
      <vt:lpstr>In the context of communications across a network, the following attacks can be identified:</vt:lpstr>
      <vt:lpstr>Authentication Requirements </vt:lpstr>
      <vt:lpstr>Message authentication</vt:lpstr>
      <vt:lpstr>Authentication Functions Types</vt:lpstr>
      <vt:lpstr>Hash Functions</vt:lpstr>
      <vt:lpstr>PowerPoint Presentation</vt:lpstr>
      <vt:lpstr>General Operation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Applications of Cryptographic Hash Function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yash gupta</cp:lastModifiedBy>
  <cp:revision>1008</cp:revision>
  <dcterms:created xsi:type="dcterms:W3CDTF">2013-12-12T17:34:34Z</dcterms:created>
  <dcterms:modified xsi:type="dcterms:W3CDTF">2023-04-07T06:09:35Z</dcterms:modified>
</cp:coreProperties>
</file>