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8"/>
  </p:notesMasterIdLst>
  <p:handoutMasterIdLst>
    <p:handoutMasterId r:id="rId39"/>
  </p:handoutMasterIdLst>
  <p:sldIdLst>
    <p:sldId id="301" r:id="rId3"/>
    <p:sldId id="567" r:id="rId4"/>
    <p:sldId id="563" r:id="rId5"/>
    <p:sldId id="562" r:id="rId6"/>
    <p:sldId id="545" r:id="rId7"/>
    <p:sldId id="546" r:id="rId8"/>
    <p:sldId id="390" r:id="rId9"/>
    <p:sldId id="547" r:id="rId10"/>
    <p:sldId id="746" r:id="rId11"/>
    <p:sldId id="747" r:id="rId12"/>
    <p:sldId id="288" r:id="rId13"/>
    <p:sldId id="300" r:id="rId14"/>
    <p:sldId id="305" r:id="rId15"/>
    <p:sldId id="572" r:id="rId16"/>
    <p:sldId id="750" r:id="rId17"/>
    <p:sldId id="748" r:id="rId18"/>
    <p:sldId id="749" r:id="rId19"/>
    <p:sldId id="732" r:id="rId20"/>
    <p:sldId id="733" r:id="rId21"/>
    <p:sldId id="734" r:id="rId22"/>
    <p:sldId id="735" r:id="rId23"/>
    <p:sldId id="736" r:id="rId24"/>
    <p:sldId id="737" r:id="rId25"/>
    <p:sldId id="738" r:id="rId26"/>
    <p:sldId id="739" r:id="rId27"/>
    <p:sldId id="740" r:id="rId28"/>
    <p:sldId id="741" r:id="rId29"/>
    <p:sldId id="742" r:id="rId30"/>
    <p:sldId id="743" r:id="rId31"/>
    <p:sldId id="744" r:id="rId32"/>
    <p:sldId id="745" r:id="rId33"/>
    <p:sldId id="551" r:id="rId34"/>
    <p:sldId id="564" r:id="rId35"/>
    <p:sldId id="752" r:id="rId36"/>
    <p:sldId id="75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13" autoAdjust="0"/>
  </p:normalViewPr>
  <p:slideViewPr>
    <p:cSldViewPr>
      <p:cViewPr varScale="1">
        <p:scale>
          <a:sx n="82" d="100"/>
          <a:sy n="82" d="100"/>
        </p:scale>
        <p:origin x="11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techtarget.com/searchdatacenter/definition/integrity" TargetMode="External"/><Relationship Id="rId2" Type="http://schemas.openxmlformats.org/officeDocument/2006/relationships/hyperlink" Target="https://www.techtarget.com/searchsecurity/definition/digital-signatur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ash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4838700"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2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2400" y="1371600"/>
            <a:ext cx="8839200" cy="4876800"/>
          </a:xfrm>
        </p:spPr>
        <p:txBody>
          <a:bodyPr>
            <a:noAutofit/>
          </a:bodyPr>
          <a:lstStyle/>
          <a:p>
            <a:pPr marL="342900" marR="30480" lvl="0" indent="-342900" algn="just">
              <a:spcBef>
                <a:spcPts val="600"/>
              </a:spcBef>
              <a:spcAft>
                <a:spcPts val="720"/>
              </a:spcAft>
              <a:buSzPts val="1000"/>
              <a:buFont typeface="Symbol" panose="05050102010706020507" pitchFamily="18" charset="2"/>
              <a:buChar char=""/>
              <a:tabLst>
                <a:tab pos="457200" algn="l"/>
              </a:tabLst>
            </a:pPr>
            <a:r>
              <a:rPr lang="en-IN" sz="1800" b="1" dirty="0">
                <a:solidFill>
                  <a:srgbClr val="000000"/>
                </a:solidFill>
                <a:effectLst/>
                <a:latin typeface="Arial" panose="020B0604020202020204" pitchFamily="34" charset="0"/>
                <a:ea typeface="Times New Roman" panose="02020603050405020304" pitchFamily="18" charset="0"/>
              </a:rPr>
              <a:t>Fixed Length Output (Hash Value)</a:t>
            </a:r>
            <a:endParaRPr lang="en-IN" sz="1800" dirty="0">
              <a:effectLst/>
              <a:latin typeface="Times New Roman" panose="02020603050405020304" pitchFamily="18" charset="0"/>
              <a:ea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Hash function coverts data of arbitrary length to a fixed length. This process is often referred to as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hashing the data</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general, the hash is much smaller than the input data, hence hash functions are sometimes called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compression functions</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Since a hash is a smaller representation of a larger data, it is also referred to as a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digest</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Hash function with n bit output is referred to as an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n-bit hash function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Popular hash functions generate values between 160 and 512 bits.</a:t>
            </a: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IN" sz="1800" b="1" dirty="0">
                <a:solidFill>
                  <a:srgbClr val="000000"/>
                </a:solidFill>
                <a:effectLst/>
                <a:latin typeface="Arial" panose="020B0604020202020204" pitchFamily="34" charset="0"/>
                <a:ea typeface="Times New Roman" panose="02020603050405020304" pitchFamily="18" charset="0"/>
              </a:rPr>
              <a:t>Efficiency of Operation</a:t>
            </a:r>
            <a:endParaRPr lang="en-IN" sz="1800" dirty="0">
              <a:effectLst/>
              <a:latin typeface="Times New Roman" panose="02020603050405020304" pitchFamily="18" charset="0"/>
              <a:ea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Generally for any hash function h with input x, computation of h(x) is a fast operation.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Computationally hash functions are much faster than a symmetric encryption.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0480" lvl="1" indent="-285750" algn="just">
              <a:spcBef>
                <a:spcPts val="600"/>
              </a:spcBef>
              <a:spcAft>
                <a:spcPts val="720"/>
              </a:spcAft>
              <a:buSzPts val="1000"/>
              <a:buFont typeface="Courier New" panose="02070309020205020404" pitchFamily="49" charset="0"/>
              <a:buChar char="o"/>
              <a:tabLst>
                <a:tab pos="9144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a:xfrm>
            <a:off x="1219200" y="609600"/>
            <a:ext cx="7924800" cy="685800"/>
          </a:xfrm>
        </p:spPr>
        <p:txBody>
          <a:bodyPr>
            <a:normAutofit/>
          </a:bodyPr>
          <a:lstStyle/>
          <a:p>
            <a:r>
              <a:rPr lang="en-IN" b="0" dirty="0">
                <a:solidFill>
                  <a:srgbClr val="FF0000"/>
                </a:solidFill>
                <a:effectLst/>
                <a:latin typeface="Arial" panose="020B0604020202020204" pitchFamily="34" charset="0"/>
                <a:ea typeface="Times New Roman" panose="02020603050405020304" pitchFamily="18" charset="0"/>
              </a:rPr>
              <a:t>Features of Hash Functions</a:t>
            </a:r>
            <a:endParaRPr lang="en-IN" b="1" dirty="0">
              <a:solidFill>
                <a:srgbClr val="FF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IN" sz="3600" b="0" dirty="0">
                <a:solidFill>
                  <a:srgbClr val="FF0000"/>
                </a:solidFill>
                <a:effectLst/>
                <a:latin typeface="Arial" panose="020B0604020202020204" pitchFamily="34" charset="0"/>
                <a:ea typeface="Times New Roman" panose="02020603050405020304" pitchFamily="18" charset="0"/>
              </a:rPr>
              <a:t>Design of Hashing Algorithms</a:t>
            </a:r>
            <a:endParaRPr lang="en-IN" sz="3600" b="1" dirty="0">
              <a:solidFill>
                <a:srgbClr val="FF0000"/>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4038600" y="5562600"/>
            <a:ext cx="990600" cy="461665"/>
          </a:xfrm>
          <a:prstGeom prst="rect">
            <a:avLst/>
          </a:prstGeom>
          <a:noFill/>
        </p:spPr>
        <p:txBody>
          <a:bodyPr wrap="square" rtlCol="0">
            <a:spAutoFit/>
          </a:bodyPr>
          <a:lstStyle/>
          <a:p>
            <a:r>
              <a:rPr lang="en-US" dirty="0"/>
              <a:t>[4]</a:t>
            </a:r>
          </a:p>
        </p:txBody>
      </p:sp>
      <p:sp>
        <p:nvSpPr>
          <p:cNvPr id="4" name="Content Placeholder 3">
            <a:extLst>
              <a:ext uri="{FF2B5EF4-FFF2-40B4-BE49-F238E27FC236}">
                <a16:creationId xmlns:a16="http://schemas.microsoft.com/office/drawing/2014/main" id="{A1C84882-C312-4E0C-9F6F-B03741D96B99}"/>
              </a:ext>
            </a:extLst>
          </p:cNvPr>
          <p:cNvSpPr>
            <a:spLocks noGrp="1"/>
          </p:cNvSpPr>
          <p:nvPr>
            <p:ph sz="half" idx="1"/>
          </p:nvPr>
        </p:nvSpPr>
        <p:spPr>
          <a:xfrm>
            <a:off x="152400" y="1371600"/>
            <a:ext cx="8839200" cy="4876800"/>
          </a:xfrm>
        </p:spPr>
        <p:txBody>
          <a:bodyPr>
            <a:normAutofit/>
          </a:bodyPr>
          <a:lstStyle/>
          <a:p>
            <a:pPr marL="30480" marR="30480" algn="just">
              <a:spcBef>
                <a:spcPts val="600"/>
              </a:spcBef>
              <a:spcAft>
                <a:spcPts val="720"/>
              </a:spcAft>
            </a:pPr>
            <a:r>
              <a:rPr lang="en-IN" sz="2400" dirty="0">
                <a:solidFill>
                  <a:srgbClr val="000000"/>
                </a:solidFill>
                <a:effectLst/>
                <a:latin typeface="Arial" panose="020B0604020202020204" pitchFamily="34" charset="0"/>
                <a:ea typeface="Times New Roman" panose="02020603050405020304" pitchFamily="18" charset="0"/>
              </a:rPr>
              <a:t>At the heart of a hashing is a mathematical function that operates on two fixed-size blocks of data to create a hash code. This hash function forms the part of the hashing algorithm.</a:t>
            </a:r>
            <a:endParaRPr lang="en-IN" sz="2400"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2400" dirty="0">
                <a:solidFill>
                  <a:srgbClr val="000000"/>
                </a:solidFill>
                <a:effectLst/>
                <a:latin typeface="Arial" panose="020B0604020202020204" pitchFamily="34" charset="0"/>
                <a:ea typeface="Times New Roman" panose="02020603050405020304" pitchFamily="18" charset="0"/>
              </a:rPr>
              <a:t>The size of each data block varies depending on the algorithm. Typically the block sizes are from 128 bits to 512 bits. The following illustration demonstrates hash function −</a:t>
            </a:r>
            <a:r>
              <a:rPr lang="en-IN" sz="2800" dirty="0">
                <a:solidFill>
                  <a:srgbClr val="000000"/>
                </a:solidFill>
                <a:effectLst/>
                <a:latin typeface="Arial" panose="020B0604020202020204" pitchFamily="34"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pic>
        <p:nvPicPr>
          <p:cNvPr id="7" name="Picture 6" descr="Hash Function Structure">
            <a:extLst>
              <a:ext uri="{FF2B5EF4-FFF2-40B4-BE49-F238E27FC236}">
                <a16:creationId xmlns:a16="http://schemas.microsoft.com/office/drawing/2014/main" id="{0173A5AF-3C8B-4BB2-AB2A-1233C21042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6036310" cy="1904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0480" marR="30480" algn="just">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rPr>
              <a:t>Hashing algorithm involves rounds of above hash function like a block cipher. Each round takes an input of a fixed size, typically a combination of the most recent message block and the output of the last round.</a:t>
            </a:r>
            <a:endParaRPr lang="en-IN" sz="1800"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rPr>
              <a:t>This process is repeated for as many rounds as are required to hash the entire message. Schematic of hashing algorithm is depicted in the following illustration −</a:t>
            </a:r>
          </a:p>
          <a:p>
            <a:pPr marL="30480" marR="30480" algn="just">
              <a:spcBef>
                <a:spcPts val="600"/>
              </a:spcBef>
              <a:spcAft>
                <a:spcPts val="720"/>
              </a:spcAft>
            </a:pPr>
            <a:endParaRPr lang="en-IN" sz="1800" dirty="0">
              <a:effectLst/>
              <a:latin typeface="Times New Roman" panose="02020603050405020304" pitchFamily="18" charset="0"/>
              <a:ea typeface="Times New Roman" panose="02020603050405020304" pitchFamily="18" charset="0"/>
            </a:endParaRPr>
          </a:p>
        </p:txBody>
      </p:sp>
      <p:sp>
        <p:nvSpPr>
          <p:cNvPr id="3" name="Text Placeholder 2"/>
          <p:cNvSpPr>
            <a:spLocks noGrp="1"/>
          </p:cNvSpPr>
          <p:nvPr>
            <p:ph type="body" sz="quarter" idx="10"/>
          </p:nvPr>
        </p:nvSpPr>
        <p:spPr/>
        <p:txBody>
          <a:bodyPr>
            <a:normAutofit/>
          </a:bodyPr>
          <a:lstStyle/>
          <a:p>
            <a:r>
              <a:rPr lang="en-IN" sz="3600" b="0" dirty="0">
                <a:solidFill>
                  <a:srgbClr val="FF0000"/>
                </a:solidFill>
                <a:effectLst/>
                <a:latin typeface="Arial" panose="020B0604020202020204" pitchFamily="34" charset="0"/>
                <a:ea typeface="Times New Roman" panose="02020603050405020304" pitchFamily="18" charset="0"/>
              </a:rPr>
              <a:t>Design of Hashing Algorithms</a:t>
            </a:r>
            <a:endParaRPr lang="en-IN" sz="3600" b="1" dirty="0">
              <a:solidFill>
                <a:srgbClr val="FF0000"/>
              </a:solidFill>
              <a:effectLst/>
              <a:latin typeface="Times New Roman" panose="02020603050405020304" pitchFamily="18" charset="0"/>
              <a:ea typeface="Times New Roman" panose="02020603050405020304" pitchFamily="18" charset="0"/>
            </a:endParaRPr>
          </a:p>
        </p:txBody>
      </p:sp>
      <p:pic>
        <p:nvPicPr>
          <p:cNvPr id="4" name="Picture 3" descr="Hashing Algorithm">
            <a:extLst>
              <a:ext uri="{FF2B5EF4-FFF2-40B4-BE49-F238E27FC236}">
                <a16:creationId xmlns:a16="http://schemas.microsoft.com/office/drawing/2014/main" id="{C46C0636-EF5D-44C5-AA37-B84D1F9ABF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05200"/>
            <a:ext cx="7620000" cy="22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3600" b="0" dirty="0">
                <a:solidFill>
                  <a:srgbClr val="FF0000"/>
                </a:solidFill>
                <a:effectLst/>
                <a:latin typeface="Arial" panose="020B0604020202020204" pitchFamily="34" charset="0"/>
                <a:ea typeface="Times New Roman" panose="02020603050405020304" pitchFamily="18" charset="0"/>
              </a:rPr>
              <a:t>Design of Hashing Algorithms</a:t>
            </a:r>
            <a:endParaRPr lang="en-IN" sz="36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914400" y="1295400"/>
            <a:ext cx="8001000" cy="4953000"/>
          </a:xfrm>
        </p:spPr>
        <p:txBody>
          <a:bodyPr>
            <a:normAutofit fontScale="92500"/>
          </a:bodyPr>
          <a:lstStyle/>
          <a:p>
            <a:pPr marL="30480" marR="30480" algn="just">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rPr>
              <a:t>Since, the hash value of first message block becomes an input to the second hash operation, output of which alters the result of the third operation, and so on. This effect, known as an </a:t>
            </a:r>
            <a:r>
              <a:rPr lang="en-IN" b="1" dirty="0">
                <a:solidFill>
                  <a:srgbClr val="000000"/>
                </a:solidFill>
                <a:effectLst/>
                <a:latin typeface="Arial" panose="020B0604020202020204" pitchFamily="34" charset="0"/>
                <a:ea typeface="Times New Roman" panose="02020603050405020304" pitchFamily="18" charset="0"/>
              </a:rPr>
              <a:t>avalanche</a:t>
            </a:r>
            <a:r>
              <a:rPr lang="en-IN" dirty="0">
                <a:solidFill>
                  <a:srgbClr val="000000"/>
                </a:solidFill>
                <a:effectLst/>
                <a:latin typeface="Arial" panose="020B0604020202020204" pitchFamily="34" charset="0"/>
                <a:ea typeface="Times New Roman" panose="02020603050405020304" pitchFamily="18" charset="0"/>
              </a:rPr>
              <a:t> effect of hashing.</a:t>
            </a:r>
            <a:endParaRPr lang="en-IN"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rPr>
              <a:t>Avalanche effect results in substantially different hash values for two messages that differ by even a single bit of data.</a:t>
            </a:r>
            <a:endParaRPr lang="en-IN"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rPr>
              <a:t>Understand the difference between hash function and algorithm correctly. The hash function generates a hash code by operating on two blocks of fixed-length binary data.</a:t>
            </a:r>
            <a:endParaRPr lang="en-IN"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rPr>
              <a:t>Hashing algorithm is a process for using the hash function, specifying how the message will be broken up and how the results from previous message blocks are chained together.</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609600"/>
          </a:xfrm>
        </p:spPr>
        <p:txBody>
          <a:bodyPr/>
          <a:lstStyle/>
          <a:p>
            <a:r>
              <a:rPr lang="en-US" dirty="0"/>
              <a:t>Features of hash functions in system security:</a:t>
            </a:r>
            <a:br>
              <a:rPr lang="en-US" dirty="0"/>
            </a:br>
            <a:endParaRPr lang="en-IN" dirty="0"/>
          </a:p>
        </p:txBody>
      </p:sp>
      <p:sp>
        <p:nvSpPr>
          <p:cNvPr id="3" name="Content Placeholder 2"/>
          <p:cNvSpPr>
            <a:spLocks noGrp="1"/>
          </p:cNvSpPr>
          <p:nvPr>
            <p:ph idx="1"/>
          </p:nvPr>
        </p:nvSpPr>
        <p:spPr>
          <a:xfrm>
            <a:off x="1046136" y="1066800"/>
            <a:ext cx="8097864" cy="5791200"/>
          </a:xfrm>
        </p:spPr>
        <p:txBody>
          <a:bodyPr>
            <a:noAutofit/>
          </a:bodyPr>
          <a:lstStyle/>
          <a:p>
            <a:pPr fontAlgn="base"/>
            <a:r>
              <a:rPr lang="en-US" sz="1650" b="1" dirty="0"/>
              <a:t>One-way function: </a:t>
            </a:r>
            <a:r>
              <a:rPr lang="en-US" sz="1650" dirty="0"/>
              <a:t>Hash functions are designed to be one-way functions, meaning that it is easy to compute the hash value for a given input, but difficult to compute the input for a given hash value. </a:t>
            </a:r>
          </a:p>
          <a:p>
            <a:pPr fontAlgn="base"/>
            <a:r>
              <a:rPr lang="en-US" sz="1650" b="1" dirty="0"/>
              <a:t>Deterministic: </a:t>
            </a:r>
            <a:r>
              <a:rPr lang="en-US" sz="1650" dirty="0"/>
              <a:t>Hash functions are deterministic, meaning that given the same input, the output will always be the same. This makes hash functions useful for verifying the authenticity of data, as any changes to the data will result in a different hash value.</a:t>
            </a:r>
          </a:p>
          <a:p>
            <a:pPr fontAlgn="base"/>
            <a:r>
              <a:rPr lang="en-US" sz="1650" b="1" dirty="0"/>
              <a:t>Fixed-size output: </a:t>
            </a:r>
            <a:r>
              <a:rPr lang="en-US" sz="1650" dirty="0"/>
              <a:t>Hash functions produce a fixed-size output, regardless of the size of the input. This property makes hash functions useful for storing and transmitting data, as the hash value can be stored or transmitted more efficiently than the original data.</a:t>
            </a:r>
          </a:p>
          <a:p>
            <a:pPr fontAlgn="base"/>
            <a:r>
              <a:rPr lang="en-US" sz="1650" b="1" dirty="0"/>
              <a:t>Collision resistance: </a:t>
            </a:r>
            <a:r>
              <a:rPr lang="en-US" sz="1650" dirty="0"/>
              <a:t>Hash functions should be designed to be collision resistant, meaning that it is difficult to find two different inputs that produce the same hash value. This property ensures that attackers cannot create a false message that has the same hash value as a legitimate message.</a:t>
            </a:r>
          </a:p>
          <a:p>
            <a:pPr fontAlgn="base"/>
            <a:r>
              <a:rPr lang="en-US" sz="1650" b="1" dirty="0"/>
              <a:t>Non-reversible: </a:t>
            </a:r>
            <a:r>
              <a:rPr lang="en-US" sz="1650" dirty="0"/>
              <a:t>Hash functions are non-reversible, meaning that it is difficult or impossible to reverse the process of generating a hash value to recover the original input. This property makes hash functions useful for storing passwords or other sensitive information, as the original input cannot be recovered from the hash value.</a:t>
            </a:r>
            <a:endParaRPr lang="en-IN" sz="1650" dirty="0"/>
          </a:p>
        </p:txBody>
      </p:sp>
    </p:spTree>
    <p:extLst>
      <p:ext uri="{BB962C8B-B14F-4D97-AF65-F5344CB8AC3E}">
        <p14:creationId xmlns:p14="http://schemas.microsoft.com/office/powerpoint/2010/main" val="191048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Data integrity: </a:t>
            </a:r>
            <a:r>
              <a:rPr lang="en-US" dirty="0"/>
              <a:t>Hash functions are useful for ensuring the integrity of data, as any changes to the data will result in a different hash value. This property makes hash functions a valuable tool for detecting data tampering or corruption.</a:t>
            </a:r>
          </a:p>
          <a:p>
            <a:pPr fontAlgn="base"/>
            <a:r>
              <a:rPr lang="en-US" b="1" dirty="0"/>
              <a:t>Message authentication: </a:t>
            </a:r>
            <a:r>
              <a:rPr lang="en-US" dirty="0"/>
              <a:t>Hash functions are useful for verifying the authenticity of messages, as any changes to the message will result in a different hash value. This property makes hash functions a valuable tool for verifying the source of a message and detecting message tampering.</a:t>
            </a:r>
          </a:p>
          <a:p>
            <a:pPr fontAlgn="base"/>
            <a:r>
              <a:rPr lang="en-US" b="1" dirty="0"/>
              <a:t>Password storage: </a:t>
            </a:r>
            <a:r>
              <a:rPr lang="en-US" dirty="0"/>
              <a:t>Hash functions are useful for storing passwords in a secure manner. Hashing the password ensures that the original password cannot be recovered from the hash value, making it more difficult for attackers to access user accounts.</a:t>
            </a:r>
          </a:p>
          <a:p>
            <a:pPr fontAlgn="base"/>
            <a:r>
              <a:rPr lang="en-US" b="1" dirty="0"/>
              <a:t>Fast computation:</a:t>
            </a:r>
            <a:r>
              <a:rPr lang="en-US" dirty="0"/>
              <a:t> Hash functions are designed to be fast to compute, making them useful for a variety of applications where efficiency is important.</a:t>
            </a:r>
          </a:p>
          <a:p>
            <a:endParaRPr lang="en-IN" dirty="0"/>
          </a:p>
        </p:txBody>
      </p:sp>
    </p:spTree>
    <p:extLst>
      <p:ext uri="{BB962C8B-B14F-4D97-AF65-F5344CB8AC3E}">
        <p14:creationId xmlns:p14="http://schemas.microsoft.com/office/powerpoint/2010/main" val="75117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Collision attacks:</a:t>
            </a:r>
            <a:r>
              <a:rPr lang="en-US" dirty="0"/>
              <a:t> Hash functions are vulnerable to collision attacks, where an attacker tries to find two different inputs that produce the same hash value. This can compromise the security of hash-based protocols, such as digital signatures or message authentication codes.</a:t>
            </a:r>
          </a:p>
          <a:p>
            <a:pPr fontAlgn="base"/>
            <a:r>
              <a:rPr lang="en-US" b="1" dirty="0"/>
              <a:t>Rainbow table attacks: </a:t>
            </a:r>
            <a:r>
              <a:rPr lang="en-US" dirty="0"/>
              <a:t>Hash functions are vulnerable to rainbow table attacks, where an attacker </a:t>
            </a:r>
            <a:r>
              <a:rPr lang="en-US" dirty="0" err="1"/>
              <a:t>precomputes</a:t>
            </a:r>
            <a:r>
              <a:rPr lang="en-US" dirty="0"/>
              <a:t> a table of hash values and their corresponding inputs, making it easier to crack password hashes.</a:t>
            </a:r>
          </a:p>
          <a:p>
            <a:pPr fontAlgn="base"/>
            <a:r>
              <a:rPr lang="en-US" b="1" dirty="0"/>
              <a:t>Hash function weaknesses:</a:t>
            </a:r>
            <a:r>
              <a:rPr lang="en-US" dirty="0"/>
              <a:t> Some hash functions have known weaknesses, such as the MD5 hash function, which is vulnerable to collision attacks. It is important to choose a hash function that is secure for the intended application.</a:t>
            </a:r>
          </a:p>
          <a:p>
            <a:pPr fontAlgn="base"/>
            <a:r>
              <a:rPr lang="en-US" b="1" dirty="0"/>
              <a:t>Limited input size: </a:t>
            </a:r>
            <a:r>
              <a:rPr lang="en-US" dirty="0"/>
              <a:t>Hash functions produce a fixed-size output, regardless of the size of the input. This can lead to collisions if the input size is larger than the hash function output size.</a:t>
            </a:r>
          </a:p>
          <a:p>
            <a:endParaRPr lang="en-IN" dirty="0"/>
          </a:p>
        </p:txBody>
      </p:sp>
    </p:spTree>
    <p:extLst>
      <p:ext uri="{BB962C8B-B14F-4D97-AF65-F5344CB8AC3E}">
        <p14:creationId xmlns:p14="http://schemas.microsoft.com/office/powerpoint/2010/main" val="3593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4000" b="0" dirty="0">
                <a:solidFill>
                  <a:srgbClr val="FF0000"/>
                </a:solidFill>
                <a:effectLst/>
                <a:latin typeface="Arial" panose="020B0604020202020204" pitchFamily="34" charset="0"/>
                <a:ea typeface="Times New Roman" panose="02020603050405020304" pitchFamily="18" charset="0"/>
              </a:rPr>
              <a:t>Popular Hash Functions</a:t>
            </a:r>
            <a:endParaRPr lang="en-IN" sz="40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914400" y="1295400"/>
            <a:ext cx="8001000" cy="4953000"/>
          </a:xfrm>
        </p:spPr>
        <p:txBody>
          <a:bodyPr>
            <a:normAutofit/>
          </a:bodyPr>
          <a:lstStyle/>
          <a:p>
            <a:pPr marL="30480" marR="30480" algn="just">
              <a:spcBef>
                <a:spcPts val="600"/>
              </a:spcBef>
              <a:spcAft>
                <a:spcPts val="72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Message Digest (MD) </a:t>
            </a:r>
            <a:r>
              <a:rPr lang="en-IN" sz="1800" dirty="0">
                <a:effectLst/>
                <a:latin typeface="Arial" panose="020B0604020202020204" pitchFamily="34" charset="0"/>
                <a:ea typeface="Times New Roman" panose="02020603050405020304" pitchFamily="18" charset="0"/>
              </a:rPr>
              <a:t>MD5 was most popular and widely used hash function for quite some years.</a:t>
            </a:r>
            <a:r>
              <a:rPr lang="en-IN" sz="1800" dirty="0">
                <a:latin typeface="Times New Roman" panose="02020603050405020304" pitchFamily="18" charset="0"/>
                <a:ea typeface="Times New Roman" panose="02020603050405020304" pitchFamily="18" charset="0"/>
              </a:rPr>
              <a:t> </a:t>
            </a:r>
            <a:r>
              <a:rPr lang="en-IN" sz="1800" dirty="0">
                <a:effectLst/>
                <a:latin typeface="Arial" panose="020B0604020202020204" pitchFamily="34" charset="0"/>
                <a:ea typeface="Times New Roman" panose="02020603050405020304" pitchFamily="18" charset="0"/>
              </a:rPr>
              <a:t>The MD family comprises of hash functions MD2, MD4, MD5 and MD6. It was adopted as Internet Standard RFC 1321. It is a 128-bit hash function.</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00"/>
              </a:spcBef>
            </a:pPr>
            <a:endParaRPr lang="en-IN" sz="1800" b="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Secure Hash Function (SHA) </a:t>
            </a:r>
            <a:r>
              <a:rPr lang="en-IN" sz="1800" dirty="0">
                <a:effectLst/>
                <a:latin typeface="Arial" panose="020B0604020202020204" pitchFamily="34" charset="0"/>
                <a:ea typeface="Times New Roman" panose="02020603050405020304" pitchFamily="18" charset="0"/>
              </a:rPr>
              <a:t>Family of SHA comprise of four SHA algorithms; SHA-0, SHA-1, SHA-2, and SHA-3. Though from same family, there are structurally different.</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00"/>
              </a:spcBef>
            </a:pPr>
            <a:endParaRPr lang="en-IN"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dirty="0">
                <a:effectLst/>
                <a:latin typeface="Arial" panose="020B0604020202020204" pitchFamily="34" charset="0"/>
                <a:ea typeface="Times New Roman" panose="02020603050405020304" pitchFamily="18" charset="0"/>
              </a:rPr>
              <a:t>The RIPEMD </a:t>
            </a:r>
            <a:r>
              <a:rPr lang="en-IN" sz="1800" dirty="0">
                <a:effectLst/>
                <a:latin typeface="Arial" panose="020B0604020202020204" pitchFamily="34" charset="0"/>
                <a:ea typeface="Times New Roman" panose="02020603050405020304" pitchFamily="18" charset="0"/>
              </a:rPr>
              <a:t>is an acronym for RACE Integrity Primitives Evaluation Message Digest. This set of hash functions was designed by open research community and generally known as a family of European hash functions.</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00"/>
              </a:spcBef>
            </a:pP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89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4000" b="0" dirty="0">
                <a:solidFill>
                  <a:srgbClr val="FF0000"/>
                </a:solidFill>
                <a:effectLst/>
                <a:latin typeface="Arial" panose="020B0604020202020204" pitchFamily="34" charset="0"/>
                <a:ea typeface="Times New Roman" panose="02020603050405020304" pitchFamily="18" charset="0"/>
              </a:rPr>
              <a:t>Simple Hash Functions</a:t>
            </a:r>
            <a:endParaRPr lang="en-IN" sz="40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914400" y="1295400"/>
            <a:ext cx="8001000" cy="4953000"/>
          </a:xfrm>
        </p:spPr>
        <p:txBody>
          <a:bodyPr>
            <a:normAutofit/>
          </a:bodyPr>
          <a:lstStyle/>
          <a:p>
            <a:pPr marL="514350" indent="-514350" algn="just">
              <a:buFont typeface="Wingdings" pitchFamily="2" charset="2"/>
              <a:buChar char="q"/>
            </a:pPr>
            <a:r>
              <a:rPr lang="en-US" dirty="0">
                <a:latin typeface="Times New Roman" pitchFamily="18" charset="0"/>
                <a:cs typeface="Times New Roman" pitchFamily="18" charset="0"/>
              </a:rPr>
              <a:t>All hash functions operate using this general principle. </a:t>
            </a:r>
          </a:p>
          <a:p>
            <a:pPr marL="514350" indent="-514350" algn="just">
              <a:buFont typeface="Wingdings" pitchFamily="2" charset="2"/>
              <a:buChar char="q"/>
            </a:pPr>
            <a:endParaRPr lang="en-US" dirty="0">
              <a:latin typeface="Times New Roman" pitchFamily="18" charset="0"/>
              <a:cs typeface="Times New Roman" pitchFamily="18" charset="0"/>
            </a:endParaRPr>
          </a:p>
          <a:p>
            <a:pPr marL="514350" indent="-514350" algn="just">
              <a:buFont typeface="Wingdings" pitchFamily="2" charset="2"/>
              <a:buChar char="q"/>
            </a:pPr>
            <a:r>
              <a:rPr lang="en-US" dirty="0">
                <a:latin typeface="Times New Roman" pitchFamily="18" charset="0"/>
                <a:cs typeface="Times New Roman" pitchFamily="18" charset="0"/>
              </a:rPr>
              <a:t>The input (message, file, etc.) is viewed as a sequence of n-bit blocks. </a:t>
            </a:r>
          </a:p>
          <a:p>
            <a:pPr marL="514350" indent="-514350" algn="just">
              <a:buFont typeface="Wingdings" pitchFamily="2" charset="2"/>
              <a:buChar char="q"/>
            </a:pPr>
            <a:endParaRPr lang="en-US" dirty="0">
              <a:latin typeface="Times New Roman" pitchFamily="18" charset="0"/>
              <a:cs typeface="Times New Roman" pitchFamily="18" charset="0"/>
            </a:endParaRPr>
          </a:p>
          <a:p>
            <a:pPr marL="514350" indent="-514350" algn="just">
              <a:buFont typeface="Wingdings" pitchFamily="2" charset="2"/>
              <a:buChar char="q"/>
            </a:pPr>
            <a:r>
              <a:rPr lang="en-US" dirty="0">
                <a:latin typeface="Times New Roman" pitchFamily="18" charset="0"/>
                <a:cs typeface="Times New Roman" pitchFamily="18" charset="0"/>
              </a:rPr>
              <a:t>The input is processed one block at a time in an iterative fashion to produce an n-bit hash function.</a:t>
            </a:r>
          </a:p>
        </p:txBody>
      </p:sp>
    </p:spTree>
    <p:extLst>
      <p:ext uri="{BB962C8B-B14F-4D97-AF65-F5344CB8AC3E}">
        <p14:creationId xmlns:p14="http://schemas.microsoft.com/office/powerpoint/2010/main" val="7439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591512"/>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4000" dirty="0">
                <a:solidFill>
                  <a:srgbClr val="000000"/>
                </a:solidFill>
                <a:latin typeface="TimesNewRoman,Bold"/>
                <a:cs typeface="Times New Roman" pitchFamily="18" charset="0"/>
              </a:rPr>
              <a:t>MAC and SHA</a:t>
            </a:r>
            <a:endParaRPr lang="en-US" sz="24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4000" b="0" dirty="0">
                <a:solidFill>
                  <a:srgbClr val="FF0000"/>
                </a:solidFill>
                <a:effectLst/>
                <a:latin typeface="Arial" panose="020B0604020202020204" pitchFamily="34" charset="0"/>
                <a:ea typeface="Times New Roman" panose="02020603050405020304" pitchFamily="18" charset="0"/>
              </a:rPr>
              <a:t>Simple Hash Functions</a:t>
            </a:r>
            <a:endParaRPr lang="en-IN" sz="40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914400" y="1295400"/>
            <a:ext cx="8001000" cy="49530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One of the simplest hash functions is the bit-by-bit exclusive-OR (XOR) of every block.</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531EFAEE-285B-4CB1-91C5-98B54A539D57}"/>
              </a:ext>
            </a:extLst>
          </p:cNvPr>
          <p:cNvPicPr>
            <a:picLocks noChangeAspect="1" noChangeArrowheads="1"/>
          </p:cNvPicPr>
          <p:nvPr/>
        </p:nvPicPr>
        <p:blipFill>
          <a:blip r:embed="rId2"/>
          <a:srcRect/>
          <a:stretch>
            <a:fillRect/>
          </a:stretch>
        </p:blipFill>
        <p:spPr bwMode="auto">
          <a:xfrm>
            <a:off x="2209800" y="2667000"/>
            <a:ext cx="4657725" cy="657225"/>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50A3124D-1673-4493-8822-232149280C5D}"/>
              </a:ext>
            </a:extLst>
          </p:cNvPr>
          <p:cNvPicPr>
            <a:picLocks noChangeAspect="1" noChangeArrowheads="1"/>
          </p:cNvPicPr>
          <p:nvPr/>
        </p:nvPicPr>
        <p:blipFill>
          <a:blip r:embed="rId3"/>
          <a:srcRect/>
          <a:stretch>
            <a:fillRect/>
          </a:stretch>
        </p:blipFill>
        <p:spPr bwMode="auto">
          <a:xfrm>
            <a:off x="1143000" y="3962400"/>
            <a:ext cx="7086600" cy="1866696"/>
          </a:xfrm>
          <a:prstGeom prst="rect">
            <a:avLst/>
          </a:prstGeom>
          <a:noFill/>
          <a:ln w="9525">
            <a:noFill/>
            <a:miter lim="800000"/>
            <a:headEnd/>
            <a:tailEnd/>
          </a:ln>
          <a:effectLst/>
        </p:spPr>
      </p:pic>
    </p:spTree>
    <p:extLst>
      <p:ext uri="{BB962C8B-B14F-4D97-AF65-F5344CB8AC3E}">
        <p14:creationId xmlns:p14="http://schemas.microsoft.com/office/powerpoint/2010/main" val="142993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4000" b="0" dirty="0">
                <a:solidFill>
                  <a:srgbClr val="FF0000"/>
                </a:solidFill>
                <a:effectLst/>
                <a:latin typeface="Arial" panose="020B0604020202020204" pitchFamily="34" charset="0"/>
                <a:ea typeface="Times New Roman" panose="02020603050405020304" pitchFamily="18" charset="0"/>
              </a:rPr>
              <a:t>Simple Hash Functions</a:t>
            </a:r>
            <a:endParaRPr lang="en-IN" sz="40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A way of improvement is to perform a one-bit circular shift, or rotation, on the hash value after each block is processed.</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procedure can be summarized as follows.</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1.	Initially set the n-bit hash value to zero.</a:t>
            </a:r>
          </a:p>
          <a:p>
            <a:pPr marL="514350" indent="-514350" algn="just">
              <a:buNone/>
            </a:pPr>
            <a:r>
              <a:rPr lang="en-US" sz="2400" dirty="0">
                <a:latin typeface="Times New Roman" pitchFamily="18" charset="0"/>
                <a:cs typeface="Times New Roman" pitchFamily="18" charset="0"/>
              </a:rPr>
              <a:t>	2.	Process each successive n-bit block of data as follows:</a:t>
            </a:r>
          </a:p>
          <a:p>
            <a:pPr marL="514350" indent="-514350" algn="just">
              <a:buNone/>
            </a:pPr>
            <a:r>
              <a:rPr lang="en-US" sz="2400" dirty="0">
                <a:latin typeface="Times New Roman" pitchFamily="18" charset="0"/>
                <a:cs typeface="Times New Roman" pitchFamily="18" charset="0"/>
              </a:rPr>
              <a:t>		a. 	Rotate the current hash value to the left by one bit.</a:t>
            </a:r>
          </a:p>
          <a:p>
            <a:pPr marL="514350" indent="-514350" algn="just">
              <a:buNone/>
            </a:pPr>
            <a:r>
              <a:rPr lang="en-US" sz="2400" dirty="0">
                <a:latin typeface="Times New Roman" pitchFamily="18" charset="0"/>
                <a:cs typeface="Times New Roman" pitchFamily="18" charset="0"/>
              </a:rPr>
              <a:t>		b. 	XOR the block into the hash value.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5297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4000" b="0" dirty="0">
                <a:solidFill>
                  <a:srgbClr val="FF0000"/>
                </a:solidFill>
                <a:effectLst/>
                <a:latin typeface="Arial" panose="020B0604020202020204" pitchFamily="34" charset="0"/>
                <a:ea typeface="Times New Roman" panose="02020603050405020304" pitchFamily="18" charset="0"/>
              </a:rPr>
              <a:t>Simple Hash Functions</a:t>
            </a:r>
            <a:endParaRPr lang="en-IN" sz="40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A simple XOR or rotated XOR (RXOR) is insufficient if only the hash code is encrypted.</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Such a simple function could be useful when the message together with the hash code is encrypted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 technique originally proposed by the National Bureau of Standards used the simple </a:t>
            </a:r>
            <a:r>
              <a:rPr lang="en-US" sz="2400" i="1" dirty="0">
                <a:latin typeface="Times New Roman" pitchFamily="18" charset="0"/>
                <a:cs typeface="Times New Roman" pitchFamily="18" charset="0"/>
              </a:rPr>
              <a:t>XOR</a:t>
            </a:r>
            <a:r>
              <a:rPr lang="en-US" sz="2400" dirty="0">
                <a:latin typeface="Times New Roman" pitchFamily="18" charset="0"/>
                <a:cs typeface="Times New Roman" pitchFamily="18" charset="0"/>
              </a:rPr>
              <a:t> applied to 64-bit blocks of the message and then an encryption of the entire message that used the </a:t>
            </a:r>
            <a:r>
              <a:rPr lang="en-US" sz="2400" i="1" dirty="0">
                <a:latin typeface="Times New Roman" pitchFamily="18" charset="0"/>
                <a:cs typeface="Times New Roman" pitchFamily="18" charset="0"/>
              </a:rPr>
              <a:t>cipher block chaining (CBC) </a:t>
            </a:r>
            <a:r>
              <a:rPr lang="en-US" sz="2400" dirty="0">
                <a:latin typeface="Times New Roman" pitchFamily="18" charset="0"/>
                <a:cs typeface="Times New Roman" pitchFamily="18" charset="0"/>
              </a:rPr>
              <a:t>mode.</a:t>
            </a:r>
          </a:p>
        </p:txBody>
      </p:sp>
    </p:spTree>
    <p:extLst>
      <p:ext uri="{BB962C8B-B14F-4D97-AF65-F5344CB8AC3E}">
        <p14:creationId xmlns:p14="http://schemas.microsoft.com/office/powerpoint/2010/main" val="110657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IN" sz="4000" b="0" dirty="0">
                <a:solidFill>
                  <a:srgbClr val="FF0000"/>
                </a:solidFill>
                <a:effectLst/>
                <a:latin typeface="Arial" panose="020B0604020202020204" pitchFamily="34" charset="0"/>
                <a:ea typeface="Times New Roman" panose="02020603050405020304" pitchFamily="18" charset="0"/>
              </a:rPr>
              <a:t>Simple Hash Functions</a:t>
            </a:r>
            <a:endParaRPr lang="en-IN" sz="40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Given a message M consisting of a sequence of 64-bit blocks X</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X</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 X</a:t>
            </a:r>
            <a:r>
              <a:rPr lang="en-US" sz="2400" baseline="-25000" dirty="0">
                <a:latin typeface="Times New Roman" pitchFamily="18" charset="0"/>
                <a:cs typeface="Times New Roman" pitchFamily="18" charset="0"/>
              </a:rPr>
              <a:t>N</a:t>
            </a: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Hash code h = H(M) is the block-by-block XOR of all blocks.</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Append the hash code as the final block:</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Encrypt the entire message plus hash code using CBC mode to produce the encrypted message Y</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Y</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 , Y</a:t>
            </a:r>
            <a:r>
              <a:rPr lang="en-US" sz="2400" baseline="-25000" dirty="0">
                <a:latin typeface="Times New Roman" pitchFamily="18" charset="0"/>
                <a:cs typeface="Times New Roman" pitchFamily="18" charset="0"/>
              </a:rPr>
              <a:t>N+1</a:t>
            </a: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F5350456-CE5B-498A-9E83-6546C8B94C97}"/>
              </a:ext>
            </a:extLst>
          </p:cNvPr>
          <p:cNvPicPr>
            <a:picLocks noChangeAspect="1" noChangeArrowheads="1"/>
          </p:cNvPicPr>
          <p:nvPr/>
        </p:nvPicPr>
        <p:blipFill>
          <a:blip r:embed="rId2"/>
          <a:srcRect/>
          <a:stretch>
            <a:fillRect/>
          </a:stretch>
        </p:blipFill>
        <p:spPr bwMode="auto">
          <a:xfrm>
            <a:off x="1981200" y="4267200"/>
            <a:ext cx="4648200" cy="537986"/>
          </a:xfrm>
          <a:prstGeom prst="rect">
            <a:avLst/>
          </a:prstGeom>
          <a:noFill/>
          <a:ln w="9525">
            <a:noFill/>
            <a:miter lim="800000"/>
            <a:headEnd/>
            <a:tailEnd/>
          </a:ln>
          <a:effectLst/>
        </p:spPr>
      </p:pic>
    </p:spTree>
    <p:extLst>
      <p:ext uri="{BB962C8B-B14F-4D97-AF65-F5344CB8AC3E}">
        <p14:creationId xmlns:p14="http://schemas.microsoft.com/office/powerpoint/2010/main" val="764641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None/>
            </a:pPr>
            <a:r>
              <a:rPr lang="en-US" sz="2400" u="sng" dirty="0">
                <a:latin typeface="Times New Roman" pitchFamily="18" charset="0"/>
                <a:cs typeface="Times New Roman" pitchFamily="18" charset="0"/>
              </a:rPr>
              <a:t>Collision</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 collision occurs if we have x ≠ y and H(x) = 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We use hash functions for data integrity, collisions are clearly undesirable.</a:t>
            </a:r>
          </a:p>
        </p:txBody>
      </p:sp>
      <p:pic>
        <p:nvPicPr>
          <p:cNvPr id="4" name="Picture 2">
            <a:extLst>
              <a:ext uri="{FF2B5EF4-FFF2-40B4-BE49-F238E27FC236}">
                <a16:creationId xmlns:a16="http://schemas.microsoft.com/office/drawing/2014/main" id="{F5350456-CE5B-498A-9E83-6546C8B94C97}"/>
              </a:ext>
            </a:extLst>
          </p:cNvPr>
          <p:cNvPicPr>
            <a:picLocks noChangeAspect="1" noChangeArrowheads="1"/>
          </p:cNvPicPr>
          <p:nvPr/>
        </p:nvPicPr>
        <p:blipFill>
          <a:blip r:embed="rId2"/>
          <a:srcRect/>
          <a:stretch>
            <a:fillRect/>
          </a:stretch>
        </p:blipFill>
        <p:spPr bwMode="auto">
          <a:xfrm>
            <a:off x="1981200" y="4267200"/>
            <a:ext cx="4648200" cy="537986"/>
          </a:xfrm>
          <a:prstGeom prst="rect">
            <a:avLst/>
          </a:prstGeom>
          <a:noFill/>
          <a:ln w="9525">
            <a:noFill/>
            <a:miter lim="800000"/>
            <a:headEnd/>
            <a:tailEnd/>
          </a:ln>
          <a:effectLst/>
        </p:spPr>
      </p:pic>
    </p:spTree>
    <p:extLst>
      <p:ext uri="{BB962C8B-B14F-4D97-AF65-F5344CB8AC3E}">
        <p14:creationId xmlns:p14="http://schemas.microsoft.com/office/powerpoint/2010/main" val="1567560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mj-lt"/>
              <a:buAutoNum type="arabicPeriod"/>
            </a:pPr>
            <a:r>
              <a:rPr lang="en-US" sz="2400" b="1" dirty="0">
                <a:latin typeface="Times New Roman" pitchFamily="18" charset="0"/>
                <a:cs typeface="Times New Roman" pitchFamily="18" charset="0"/>
              </a:rPr>
              <a:t>Variable input size</a:t>
            </a:r>
          </a:p>
          <a:p>
            <a:pPr marL="514350" indent="-514350" algn="just">
              <a:buNone/>
            </a:pPr>
            <a:r>
              <a:rPr lang="en-US" sz="2400" dirty="0">
                <a:latin typeface="Times New Roman" pitchFamily="18" charset="0"/>
                <a:cs typeface="Times New Roman" pitchFamily="18" charset="0"/>
              </a:rPr>
              <a:t>	H can be applied to a block of data of any size.</a:t>
            </a:r>
          </a:p>
          <a:p>
            <a:pPr marL="514350" indent="-514350" algn="just">
              <a:buFont typeface="+mj-lt"/>
              <a:buAutoNum type="arabicPeriod"/>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Fixed output size</a:t>
            </a:r>
          </a:p>
          <a:p>
            <a:pPr marL="514350" indent="-514350" algn="just">
              <a:buNone/>
            </a:pPr>
            <a:r>
              <a:rPr lang="en-US" sz="2400" dirty="0">
                <a:latin typeface="Times New Roman" pitchFamily="18" charset="0"/>
                <a:cs typeface="Times New Roman" pitchFamily="18" charset="0"/>
              </a:rPr>
              <a:t>	 H produces a fixed-length output.</a:t>
            </a:r>
          </a:p>
          <a:p>
            <a:pPr marL="514350" indent="-514350" algn="just">
              <a:buNone/>
            </a:pPr>
            <a:endParaRPr lang="en-US" sz="2400" dirty="0">
              <a:latin typeface="Times New Roman" pitchFamily="18" charset="0"/>
              <a:cs typeface="Times New Roman" pitchFamily="18" charset="0"/>
            </a:endParaRPr>
          </a:p>
          <a:p>
            <a:pPr marL="514350" indent="-514350" algn="just">
              <a:buAutoNum type="arabicPeriod" startAt="3"/>
            </a:pPr>
            <a:r>
              <a:rPr lang="en-US" sz="2400" b="1" dirty="0">
                <a:latin typeface="Times New Roman" pitchFamily="18" charset="0"/>
                <a:cs typeface="Times New Roman" pitchFamily="18" charset="0"/>
              </a:rPr>
              <a:t>Efficiency</a:t>
            </a:r>
          </a:p>
          <a:p>
            <a:pPr marL="514350" indent="-514350" algn="just">
              <a:buNone/>
            </a:pPr>
            <a:r>
              <a:rPr lang="en-US" sz="2400" dirty="0">
                <a:latin typeface="Times New Roman" pitchFamily="18" charset="0"/>
                <a:cs typeface="Times New Roman" pitchFamily="18" charset="0"/>
              </a:rPr>
              <a:t>	H(x) is relatively easy to compute for any given x, making both hardware and software implementations practical.</a:t>
            </a: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35675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None/>
            </a:pPr>
            <a:r>
              <a:rPr lang="en-US" sz="2400" b="1" dirty="0">
                <a:latin typeface="Times New Roman" pitchFamily="18" charset="0"/>
                <a:cs typeface="Times New Roman" pitchFamily="18" charset="0"/>
              </a:rPr>
              <a:t>Pre-image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For a hash value h = H(x), we say that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is the pre-image of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is a data block whose hash function, using the function H, is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 is a many-to-one mapping</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For any given hash value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 there will in general be multiple preimages.</a:t>
            </a:r>
          </a:p>
        </p:txBody>
      </p:sp>
    </p:spTree>
    <p:extLst>
      <p:ext uri="{BB962C8B-B14F-4D97-AF65-F5344CB8AC3E}">
        <p14:creationId xmlns:p14="http://schemas.microsoft.com/office/powerpoint/2010/main" val="390847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AutoNum type="arabicPeriod" startAt="4"/>
            </a:pPr>
            <a:r>
              <a:rPr lang="en-US" sz="2400" b="1" dirty="0">
                <a:latin typeface="Times New Roman" pitchFamily="18" charset="0"/>
                <a:cs typeface="Times New Roman" pitchFamily="18" charset="0"/>
              </a:rPr>
              <a:t>Pre-image resistant </a:t>
            </a:r>
            <a:r>
              <a:rPr lang="en-US" sz="2400" dirty="0">
                <a:latin typeface="Times New Roman" pitchFamily="18" charset="0"/>
                <a:cs typeface="Times New Roman" pitchFamily="18" charset="0"/>
              </a:rPr>
              <a:t>(one-way property)</a:t>
            </a:r>
          </a:p>
          <a:p>
            <a:pPr marL="514350" indent="-514350" algn="just">
              <a:buNone/>
            </a:pPr>
            <a:r>
              <a:rPr lang="en-US" sz="2400" dirty="0">
                <a:latin typeface="Times New Roman" pitchFamily="18" charset="0"/>
                <a:cs typeface="Times New Roman" pitchFamily="18" charset="0"/>
              </a:rPr>
              <a:t>	For any given hash value </a:t>
            </a:r>
            <a:r>
              <a:rPr lang="en-US" sz="2400" i="1" dirty="0">
                <a:latin typeface="Times New Roman" pitchFamily="18" charset="0"/>
                <a:cs typeface="Times New Roman" pitchFamily="18" charset="0"/>
              </a:rPr>
              <a:t>h</a:t>
            </a:r>
            <a:r>
              <a:rPr lang="en-US" sz="2400" dirty="0">
                <a:latin typeface="Times New Roman" pitchFamily="18" charset="0"/>
                <a:cs typeface="Times New Roman" pitchFamily="18" charset="0"/>
              </a:rPr>
              <a:t>, it is computationally infeasible to find y such that H(y) = h.</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5.	</a:t>
            </a:r>
            <a:r>
              <a:rPr lang="en-US" sz="2400" b="1" dirty="0">
                <a:latin typeface="Times New Roman" pitchFamily="18" charset="0"/>
                <a:cs typeface="Times New Roman" pitchFamily="18" charset="0"/>
              </a:rPr>
              <a:t>Second pre-image resistant </a:t>
            </a:r>
            <a:r>
              <a:rPr lang="en-US" sz="2400" dirty="0">
                <a:latin typeface="Times New Roman" pitchFamily="18" charset="0"/>
                <a:cs typeface="Times New Roman" pitchFamily="18" charset="0"/>
              </a:rPr>
              <a:t>(weak collision resistant)</a:t>
            </a:r>
          </a:p>
          <a:p>
            <a:pPr marL="514350" indent="-514350" algn="just">
              <a:buNone/>
            </a:pPr>
            <a:r>
              <a:rPr lang="en-US" sz="2400" dirty="0">
                <a:latin typeface="Times New Roman" pitchFamily="18" charset="0"/>
                <a:cs typeface="Times New Roman" pitchFamily="18" charset="0"/>
              </a:rPr>
              <a:t>	For any given block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it is computationally infeasible to find  y ≠ x with H(y) = H(x).</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Guarantees that it is impossible to find an alternative message with the same hash value as a given message.</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85969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AutoNum type="arabicPeriod" startAt="6"/>
            </a:pPr>
            <a:r>
              <a:rPr lang="en-US" sz="2400" dirty="0">
                <a:latin typeface="Times New Roman" pitchFamily="18" charset="0"/>
                <a:cs typeface="Times New Roman" pitchFamily="18" charset="0"/>
              </a:rPr>
              <a:t>Collision resistant (strong collision resistant)</a:t>
            </a:r>
          </a:p>
          <a:p>
            <a:pPr marL="514350" indent="-514350" algn="just">
              <a:buNone/>
            </a:pPr>
            <a:r>
              <a:rPr lang="en-US" sz="2400" dirty="0">
                <a:latin typeface="Times New Roman" pitchFamily="18" charset="0"/>
                <a:cs typeface="Times New Roman" pitchFamily="18" charset="0"/>
              </a:rPr>
              <a:t>	It is computationally infeasible to find any pair (x, y) such that H(x) = H(y).</a:t>
            </a:r>
          </a:p>
          <a:p>
            <a:pPr marL="514350" indent="-514350" algn="just">
              <a:buNone/>
            </a:pPr>
            <a:endParaRPr lang="en-US" sz="2400" dirty="0">
              <a:latin typeface="Times New Roman" pitchFamily="18" charset="0"/>
              <a:cs typeface="Times New Roman" pitchFamily="18" charset="0"/>
            </a:endParaRPr>
          </a:p>
          <a:p>
            <a:pPr marL="514350" indent="-514350" algn="just">
              <a:buFont typeface="Wingdings" pitchFamily="2" charset="2"/>
              <a:buChar char="Ø"/>
            </a:pPr>
            <a:r>
              <a:rPr lang="en-US" sz="2400" dirty="0">
                <a:latin typeface="Times New Roman" pitchFamily="18" charset="0"/>
                <a:cs typeface="Times New Roman" pitchFamily="18" charset="0"/>
              </a:rPr>
              <a:t>A hash function that satisfies the first five properties is referred to as a weak hash function. </a:t>
            </a:r>
          </a:p>
          <a:p>
            <a:pPr marL="514350" indent="-514350" algn="just">
              <a:buFont typeface="Wingdings" pitchFamily="2" charset="2"/>
              <a:buChar char="Ø"/>
            </a:pPr>
            <a:endParaRPr lang="en-US" sz="2400" dirty="0">
              <a:latin typeface="Times New Roman" pitchFamily="18" charset="0"/>
              <a:cs typeface="Times New Roman" pitchFamily="18" charset="0"/>
            </a:endParaRPr>
          </a:p>
          <a:p>
            <a:pPr marL="514350" indent="-514350" algn="just">
              <a:buFont typeface="Wingdings" pitchFamily="2" charset="2"/>
              <a:buChar char="Ø"/>
            </a:pPr>
            <a:r>
              <a:rPr lang="en-US" sz="2400" dirty="0">
                <a:latin typeface="Times New Roman" pitchFamily="18" charset="0"/>
                <a:cs typeface="Times New Roman" pitchFamily="18" charset="0"/>
              </a:rPr>
              <a:t>If the sixth property, collision resistant, is also satisfied, then it is referred to as a strong hash function.</a:t>
            </a:r>
          </a:p>
          <a:p>
            <a:pPr marL="514350" indent="-514350" algn="just">
              <a:buAutoNum type="arabicPeriod" startAt="6"/>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14541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Security Requirement of Hash Function</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None/>
            </a:pPr>
            <a:r>
              <a:rPr lang="en-US" sz="2400" dirty="0">
                <a:latin typeface="Times New Roman" pitchFamily="18" charset="0"/>
                <a:cs typeface="Times New Roman" pitchFamily="18" charset="0"/>
              </a:rPr>
              <a:t>7.	</a:t>
            </a:r>
            <a:r>
              <a:rPr lang="en-US" sz="2400" dirty="0" err="1">
                <a:latin typeface="Times New Roman" pitchFamily="18" charset="0"/>
                <a:cs typeface="Times New Roman" pitchFamily="18" charset="0"/>
              </a:rPr>
              <a:t>Pseudorandomness</a:t>
            </a: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Output of H meets standard tests for </a:t>
            </a:r>
            <a:r>
              <a:rPr lang="en-US" sz="2400" dirty="0" err="1">
                <a:latin typeface="Times New Roman" pitchFamily="18" charset="0"/>
                <a:cs typeface="Times New Roman" pitchFamily="18" charset="0"/>
              </a:rPr>
              <a:t>pseudorandomness</a:t>
            </a:r>
            <a:r>
              <a:rPr lang="en-US" sz="2400" dirty="0">
                <a:latin typeface="Times New Roman" pitchFamily="18" charset="0"/>
                <a:cs typeface="Times New Roman" pitchFamily="18" charset="0"/>
              </a:rPr>
              <a:t>.</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	What is </a:t>
            </a:r>
            <a:r>
              <a:rPr lang="en-US" sz="2400" dirty="0" err="1">
                <a:latin typeface="Times New Roman" pitchFamily="18" charset="0"/>
                <a:cs typeface="Times New Roman" pitchFamily="18" charset="0"/>
              </a:rPr>
              <a:t>pseudorandomness</a:t>
            </a:r>
            <a:r>
              <a:rPr lang="en-US" sz="2400" dirty="0">
                <a:latin typeface="Times New Roman" pitchFamily="18" charset="0"/>
                <a:cs typeface="Times New Roman" pitchFamily="18" charset="0"/>
              </a:rPr>
              <a:t>?</a:t>
            </a:r>
          </a:p>
          <a:p>
            <a:pPr marL="514350" indent="-514350" algn="just">
              <a:buNone/>
            </a:pPr>
            <a:r>
              <a:rPr lang="en-US" sz="2400" dirty="0">
                <a:latin typeface="Times New Roman" pitchFamily="18" charset="0"/>
                <a:cs typeface="Times New Roman" pitchFamily="18" charset="0"/>
              </a:rPr>
              <a:t>	The principle requirement for this capability is that the generated number stream be unpredictable.</a:t>
            </a: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711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685800"/>
          </a:xfrm>
        </p:spPr>
        <p:txBody>
          <a:bodyPr/>
          <a:lstStyle/>
          <a:p>
            <a:pPr>
              <a:lnSpc>
                <a:spcPct val="107000"/>
              </a:lnSpc>
              <a:spcAft>
                <a:spcPts val="800"/>
              </a:spcAft>
            </a:pPr>
            <a:r>
              <a:rPr lang="en-IN" sz="32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76200" y="1371600"/>
            <a:ext cx="8839200" cy="4876800"/>
          </a:xfrm>
        </p:spPr>
        <p:txBody>
          <a:bodyPr>
            <a:normAutofit/>
          </a:bodyPr>
          <a:lstStyle/>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 algorithm is a symmetric key cryptographic technique to provide message authentication. For establishing MAC process, the sender and receiver share a symmetric key 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Essentially, a MAC is an encrypted checksum generated on the underlying message that is sent along with a message to ensure message authentication.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process of using MAC for authentication is depicted in the following illustration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Secure Hash Algorithm</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Most widely used hash function.</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Developed by the National Institute of Standards and Technology (NIST).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SHA is based on the hash function MD4.</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Different version enhanced capabilities of SHA.</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Under Discussion -&gt; SHA-512</a:t>
            </a:r>
          </a:p>
        </p:txBody>
      </p:sp>
    </p:spTree>
    <p:extLst>
      <p:ext uri="{BB962C8B-B14F-4D97-AF65-F5344CB8AC3E}">
        <p14:creationId xmlns:p14="http://schemas.microsoft.com/office/powerpoint/2010/main" val="12180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838200"/>
          </a:xfrm>
        </p:spPr>
        <p:txBody>
          <a:bodyPr/>
          <a:lstStyle/>
          <a:p>
            <a:r>
              <a:rPr lang="en-US" sz="3200" dirty="0">
                <a:solidFill>
                  <a:srgbClr val="FF0000"/>
                </a:solidFill>
                <a:latin typeface="Times New Roman" pitchFamily="18" charset="0"/>
                <a:cs typeface="Times New Roman" pitchFamily="18" charset="0"/>
              </a:rPr>
              <a:t>Secure Hash Algorithm</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0" y="1524000"/>
            <a:ext cx="8915400" cy="4724400"/>
          </a:xfrm>
        </p:spPr>
        <p:txBody>
          <a:bodyPr>
            <a:normAutofit/>
          </a:bodyPr>
          <a:lstStyle/>
          <a:p>
            <a:pPr marL="514350" indent="-514350" algn="ctr">
              <a:buNone/>
            </a:pPr>
            <a:r>
              <a:rPr lang="en-US" sz="2400" dirty="0">
                <a:latin typeface="Times New Roman" pitchFamily="18" charset="0"/>
                <a:cs typeface="Times New Roman" pitchFamily="18" charset="0"/>
              </a:rPr>
              <a:t>Comparison of SHA Versions</a:t>
            </a:r>
          </a:p>
          <a:p>
            <a:pPr marL="514350" indent="-514350" algn="ctr">
              <a:buNone/>
            </a:pPr>
            <a:endParaRPr lang="en-US"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A57F1776-AE1C-42D8-B66C-717E44037B57}"/>
              </a:ext>
            </a:extLst>
          </p:cNvPr>
          <p:cNvPicPr>
            <a:picLocks noChangeAspect="1" noChangeArrowheads="1"/>
          </p:cNvPicPr>
          <p:nvPr/>
        </p:nvPicPr>
        <p:blipFill>
          <a:blip r:embed="rId2"/>
          <a:srcRect/>
          <a:stretch>
            <a:fillRect/>
          </a:stretch>
        </p:blipFill>
        <p:spPr bwMode="auto">
          <a:xfrm>
            <a:off x="113763" y="2057400"/>
            <a:ext cx="8915400" cy="3810000"/>
          </a:xfrm>
          <a:prstGeom prst="rect">
            <a:avLst/>
          </a:prstGeom>
          <a:noFill/>
          <a:ln w="9525">
            <a:noFill/>
            <a:miter lim="800000"/>
            <a:headEnd/>
            <a:tailEnd/>
          </a:ln>
          <a:effectLst/>
        </p:spPr>
      </p:pic>
    </p:spTree>
    <p:extLst>
      <p:ext uri="{BB962C8B-B14F-4D97-AF65-F5344CB8AC3E}">
        <p14:creationId xmlns:p14="http://schemas.microsoft.com/office/powerpoint/2010/main" val="307440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MD5</a:t>
            </a:r>
            <a:br>
              <a:rPr lang="en-IN" dirty="0"/>
            </a:br>
            <a:endParaRPr lang="en-IN" dirty="0"/>
          </a:p>
        </p:txBody>
      </p:sp>
      <p:sp>
        <p:nvSpPr>
          <p:cNvPr id="3" name="Content Placeholder 2"/>
          <p:cNvSpPr>
            <a:spLocks noGrp="1"/>
          </p:cNvSpPr>
          <p:nvPr>
            <p:ph idx="1"/>
          </p:nvPr>
        </p:nvSpPr>
        <p:spPr/>
        <p:txBody>
          <a:bodyPr/>
          <a:lstStyle/>
          <a:p>
            <a:r>
              <a:rPr lang="en-US" dirty="0"/>
              <a:t>The MD5 (message-digest algorithm) hashing algorithm is a one-way cryptographic function that accepts a message of any length as input and returns as output a fixed-length digest value to be used for authenticating the original message.</a:t>
            </a:r>
          </a:p>
          <a:p>
            <a:r>
              <a:rPr lang="en-US" dirty="0"/>
              <a:t>The MD5 hash function was originally designed for use as a secure cryptographic hash algorithm for authenticating </a:t>
            </a:r>
            <a:r>
              <a:rPr lang="en-US" u="sng" dirty="0">
                <a:hlinkClick r:id="rId2"/>
              </a:rPr>
              <a:t>digital signatures</a:t>
            </a:r>
            <a:r>
              <a:rPr lang="en-US" dirty="0"/>
              <a:t>. But MD5 has been deprecated for uses other than as a </a:t>
            </a:r>
            <a:r>
              <a:rPr lang="en-US" dirty="0" err="1"/>
              <a:t>noncryptographic</a:t>
            </a:r>
            <a:r>
              <a:rPr lang="en-US" dirty="0"/>
              <a:t> checksum to verify </a:t>
            </a:r>
            <a:r>
              <a:rPr lang="en-US" u="sng" dirty="0">
                <a:hlinkClick r:id="rId3"/>
              </a:rPr>
              <a:t>data integrity</a:t>
            </a:r>
            <a:r>
              <a:rPr lang="en-US" dirty="0"/>
              <a:t> and detect unintentional data corruption.</a:t>
            </a:r>
          </a:p>
          <a:p>
            <a:endParaRPr lang="en-IN" dirty="0"/>
          </a:p>
        </p:txBody>
      </p:sp>
    </p:spTree>
    <p:extLst>
      <p:ext uri="{BB962C8B-B14F-4D97-AF65-F5344CB8AC3E}">
        <p14:creationId xmlns:p14="http://schemas.microsoft.com/office/powerpoint/2010/main" val="3200147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1256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924800" cy="609600"/>
          </a:xfrm>
        </p:spPr>
        <p:txBody>
          <a:bodyPr/>
          <a:lstStyle/>
          <a:p>
            <a:r>
              <a:rPr lang="en-IN" sz="32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US" sz="3200" dirty="0">
              <a:solidFill>
                <a:srgbClr val="FF0000"/>
              </a:solidFill>
            </a:endParaRPr>
          </a:p>
        </p:txBody>
      </p:sp>
      <p:pic>
        <p:nvPicPr>
          <p:cNvPr id="4" name="Content Placeholder 3" descr="MAC">
            <a:extLst>
              <a:ext uri="{FF2B5EF4-FFF2-40B4-BE49-F238E27FC236}">
                <a16:creationId xmlns:a16="http://schemas.microsoft.com/office/drawing/2014/main" id="{D6C78DC9-CD79-452E-A6D0-42BC8F1887B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77200" cy="3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5"/>
          <p:cNvSpPr txBox="1">
            <a:spLocks noChangeArrowheads="1"/>
          </p:cNvSpPr>
          <p:nvPr/>
        </p:nvSpPr>
        <p:spPr bwMode="auto">
          <a:xfrm>
            <a:off x="609600" y="1600200"/>
            <a:ext cx="8077200" cy="4367093"/>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Let us now try to understand the entire process in detail −</a:t>
            </a: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sender uses some publicly known MAC algorithm, inputs the message and the secret key K and produces a MAC value.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Similar to hash, MAC function also compresses an arbitrary long input into a fixed length output. The major difference between hash and MAC is that MAC uses secret key during the compression.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sender forwards the message along with the MAC. Here, we assume that the message is sent in the clear, as we are concerned of providing message origin authentication, not confidentiality. If confidentiality is required then the message needs encryption.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A23BAAB7-0B70-4437-87C7-24CB2E18B899}"/>
              </a:ext>
            </a:extLst>
          </p:cNvPr>
          <p:cNvSpPr txBox="1">
            <a:spLocks/>
          </p:cNvSpPr>
          <p:nvPr/>
        </p:nvSpPr>
        <p:spPr>
          <a:xfrm>
            <a:off x="990600" y="381000"/>
            <a:ext cx="7924800" cy="6096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r>
              <a:rPr lang="en-IN" sz="32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US" sz="3200" dirty="0">
              <a:solidFill>
                <a:srgbClr val="FF0000"/>
              </a:solidFill>
            </a:endParaRPr>
          </a:p>
        </p:txBody>
      </p:sp>
    </p:spTree>
    <p:extLst>
      <p:ext uri="{BB962C8B-B14F-4D97-AF65-F5344CB8AC3E}">
        <p14:creationId xmlns:p14="http://schemas.microsoft.com/office/powerpoint/2010/main" val="75847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763000" cy="4800600"/>
          </a:xfrm>
        </p:spPr>
        <p:txBody>
          <a:bodyPr>
            <a:normAutofit lnSpcReduction="10000"/>
          </a:bodyPr>
          <a:lstStyle/>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receipt of the message and the MAC, the receiver feeds the received message and the shared secret key K into the MAC algorithm and re-computes the MAC value.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receiver now checks equality of freshly computed MAC with the MAC received from the sender. If they match, then the receiver accepts the message and assures himself that the message has been sent by the intended sender.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the computed MAC does not match the MAC sent by the sender, the receiver cannot determine whether it is the message that has been altered or it is the origin that has been falsified. As a bottom-line, a receiver safely assumes that the message is not the genuine.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930832F8-27BB-408E-A2BA-4282AB167B14}"/>
              </a:ext>
            </a:extLst>
          </p:cNvPr>
          <p:cNvSpPr txBox="1">
            <a:spLocks/>
          </p:cNvSpPr>
          <p:nvPr/>
        </p:nvSpPr>
        <p:spPr>
          <a:xfrm>
            <a:off x="990600" y="381000"/>
            <a:ext cx="7924800" cy="6096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r>
              <a:rPr lang="en-IN" sz="32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Message Authentication Code (MAC)</a:t>
            </a:r>
            <a:endParaRPr lang="en-US" sz="3200" dirty="0">
              <a:solidFill>
                <a:srgbClr val="FF0000"/>
              </a:solidFill>
            </a:endParaRPr>
          </a:p>
        </p:txBody>
      </p:sp>
    </p:spTree>
    <p:extLst>
      <p:ext uri="{BB962C8B-B14F-4D97-AF65-F5344CB8AC3E}">
        <p14:creationId xmlns:p14="http://schemas.microsoft.com/office/powerpoint/2010/main" val="52344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pPr>
              <a:lnSpc>
                <a:spcPct val="107000"/>
              </a:lnSpc>
              <a:spcAft>
                <a:spcPts val="800"/>
              </a:spcAft>
            </a:pPr>
            <a:r>
              <a:rPr lang="en-IN" sz="36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Limitations of MAC</a:t>
            </a:r>
            <a:endParaRPr lang="en-IN" sz="3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52400" y="1371600"/>
            <a:ext cx="8763000" cy="4876800"/>
          </a:xfrm>
        </p:spPr>
        <p:txBody>
          <a:bodyPr>
            <a:normAutofit fontScale="92500" lnSpcReduction="10000"/>
          </a:bodyPr>
          <a:lstStyle/>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Establishment of Shared Secret.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can provide message authentication among pre-decided legitimate users who have shared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requires establishment of shared secret prior to use of MAC.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Inability to Provide Non-Repudiation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Non-repudiation is the assurance that a message originator cannot deny any previously sent messages and commitments or 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MAC technique does not provide a non-repudiation service. If the sender and receiver get involved in a dispute over message origination, MACs cannot provide a proof that a message was indeed sent by the sender.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30480" lvl="1" indent="-285750" algn="just">
              <a:lnSpc>
                <a:spcPct val="107000"/>
              </a:lnSpc>
              <a:spcBef>
                <a:spcPts val="600"/>
              </a:spcBef>
              <a:spcAft>
                <a:spcPts val="720"/>
              </a:spcAft>
              <a:buSzPts val="1000"/>
              <a:buFont typeface="Courier New" panose="02070309020205020404" pitchFamily="49" charset="0"/>
              <a:buChar char="o"/>
              <a:tabLst>
                <a:tab pos="914400" algn="l"/>
              </a:tabLs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Though no third party can compute the MAC, still sender could deny having sent the message and claim that the receiver forged it, as it is impossible to determine which of the two parties computed the MAC.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09600"/>
          </a:xfrm>
        </p:spPr>
        <p:txBody>
          <a:bodyPr/>
          <a:lstStyle/>
          <a:p>
            <a:r>
              <a:rPr lang="en-US" sz="3200" dirty="0">
                <a:solidFill>
                  <a:srgbClr val="FF0000"/>
                </a:solidFill>
              </a:rPr>
              <a:t>Limitation of MAC</a:t>
            </a:r>
          </a:p>
        </p:txBody>
      </p:sp>
      <p:sp>
        <p:nvSpPr>
          <p:cNvPr id="3" name="Content Placeholder 2"/>
          <p:cNvSpPr>
            <a:spLocks noGrp="1"/>
          </p:cNvSpPr>
          <p:nvPr>
            <p:ph idx="1"/>
          </p:nvPr>
        </p:nvSpPr>
        <p:spPr>
          <a:xfrm>
            <a:off x="152400" y="1524000"/>
            <a:ext cx="8763000" cy="4724400"/>
          </a:xfrm>
        </p:spPr>
        <p:txBody>
          <a:bodyPr>
            <a:normAutofit lnSpcReduction="10000"/>
          </a:bodyPr>
          <a:lstStyle/>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Both these limitations can be overcome by using the public key based digital signatures discussed in following section.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Digital signatures are the public-key primitives of message authentication. In the physical world, it is common to use handwritten signatures on handwritten or typed messages. They are used to bind signatory to the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Similarly, a digital signature is a technique that binds a person/entity to the digital data. This binding can be independently verified by receiver as well as any third party.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Digital signature is a cryptographic value that is calculated from the data and a secret key known only by the signer.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156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a:t>
            </a:r>
            <a:endParaRPr lang="en-IN" dirty="0"/>
          </a:p>
        </p:txBody>
      </p:sp>
      <p:sp>
        <p:nvSpPr>
          <p:cNvPr id="3" name="Content Placeholder 2"/>
          <p:cNvSpPr>
            <a:spLocks noGrp="1"/>
          </p:cNvSpPr>
          <p:nvPr>
            <p:ph idx="1"/>
          </p:nvPr>
        </p:nvSpPr>
        <p:spPr/>
        <p:txBody>
          <a:bodyPr/>
          <a:lstStyle/>
          <a:p>
            <a:r>
              <a:rPr lang="en-US" dirty="0"/>
              <a:t>Hash functions are extremely useful and appear in almost all information security applications.</a:t>
            </a:r>
          </a:p>
          <a:p>
            <a:r>
              <a:rPr lang="en-US" dirty="0"/>
              <a:t>A hash function is a mathematical function that converts a numerical input value into another compressed numerical value. The input to the hash function is of arbitrary length but output is always of fixed length.</a:t>
            </a:r>
          </a:p>
          <a:p>
            <a:r>
              <a:rPr lang="en-US" dirty="0"/>
              <a:t>Values returned by a hash function are called </a:t>
            </a:r>
            <a:r>
              <a:rPr lang="en-US" b="1" dirty="0"/>
              <a:t>message digest</a:t>
            </a:r>
            <a:r>
              <a:rPr lang="en-US" dirty="0"/>
              <a:t> or simply </a:t>
            </a:r>
            <a:r>
              <a:rPr lang="en-US" b="1" dirty="0"/>
              <a:t>hash values</a:t>
            </a:r>
            <a:r>
              <a:rPr lang="en-US" dirty="0"/>
              <a:t>. The following picture illustrated hash function −</a:t>
            </a:r>
          </a:p>
          <a:p>
            <a:br>
              <a:rPr lang="en-US" dirty="0"/>
            </a:br>
            <a:endParaRPr lang="en-IN" dirty="0"/>
          </a:p>
        </p:txBody>
      </p:sp>
    </p:spTree>
    <p:extLst>
      <p:ext uri="{BB962C8B-B14F-4D97-AF65-F5344CB8AC3E}">
        <p14:creationId xmlns:p14="http://schemas.microsoft.com/office/powerpoint/2010/main" val="3889365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7365</TotalTime>
  <Words>2795</Words>
  <Application>Microsoft Office PowerPoint</Application>
  <PresentationFormat>On-screen Show (4:3)</PresentationFormat>
  <Paragraphs>200</Paragraphs>
  <Slides>35</Slides>
  <Notes>1</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Arial</vt:lpstr>
      <vt:lpstr>Arial Black</vt:lpstr>
      <vt:lpstr>Calibri</vt:lpstr>
      <vt:lpstr>Calibri Light</vt:lpstr>
      <vt:lpstr>Cambria</vt:lpstr>
      <vt:lpstr>Courier New</vt:lpstr>
      <vt:lpstr>Raleway Thin</vt:lpstr>
      <vt:lpstr>Symbol</vt:lpstr>
      <vt:lpstr>Times</vt:lpstr>
      <vt:lpstr>Times New Roman</vt:lpstr>
      <vt:lpstr>TimesNewRoman,Bold</vt:lpstr>
      <vt:lpstr>Wingdings</vt:lpstr>
      <vt:lpstr>Office Theme</vt:lpstr>
      <vt:lpstr>Custom Design</vt:lpstr>
      <vt:lpstr>PowerPoint Presentation</vt:lpstr>
      <vt:lpstr>PowerPoint Presentation</vt:lpstr>
      <vt:lpstr>Message Authentication Code (MAC)</vt:lpstr>
      <vt:lpstr>Message Authentication Code (MAC)</vt:lpstr>
      <vt:lpstr>PowerPoint Presentation</vt:lpstr>
      <vt:lpstr>PowerPoint Presentation</vt:lpstr>
      <vt:lpstr>Limitations of MAC</vt:lpstr>
      <vt:lpstr>Limitation of MAC</vt:lpstr>
      <vt:lpstr>Hash functions</vt:lpstr>
      <vt:lpstr>PowerPoint Presentation</vt:lpstr>
      <vt:lpstr>PowerPoint Presentation</vt:lpstr>
      <vt:lpstr>PowerPoint Presentation</vt:lpstr>
      <vt:lpstr>PowerPoint Presentation</vt:lpstr>
      <vt:lpstr>Design of Hashing Algorithms</vt:lpstr>
      <vt:lpstr>Features of hash functions in system security: </vt:lpstr>
      <vt:lpstr>Advantages: </vt:lpstr>
      <vt:lpstr>Disadvantages</vt:lpstr>
      <vt:lpstr>Popular Hash Functions</vt:lpstr>
      <vt:lpstr>Simple Hash Functions</vt:lpstr>
      <vt:lpstr>Simple Hash Functions</vt:lpstr>
      <vt:lpstr>Simple Hash Functions</vt:lpstr>
      <vt:lpstr>Simple Hash Functions</vt:lpstr>
      <vt:lpstr>Simple Hash Functions</vt:lpstr>
      <vt:lpstr>Security Requirement of Hash Function</vt:lpstr>
      <vt:lpstr>Security Requirement of Hash Function</vt:lpstr>
      <vt:lpstr>Security Requirement of Hash Function</vt:lpstr>
      <vt:lpstr>Security Requirement of Hash Function</vt:lpstr>
      <vt:lpstr>Security Requirement of Hash Function</vt:lpstr>
      <vt:lpstr>Security Requirement of Hash Function</vt:lpstr>
      <vt:lpstr>Secure Hash Algorithm</vt:lpstr>
      <vt:lpstr>Secure Hash Algorithm</vt:lpstr>
      <vt:lpstr>References</vt:lpstr>
      <vt:lpstr>E- Books Recommended</vt:lpstr>
      <vt:lpstr>MD5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yash gupta</cp:lastModifiedBy>
  <cp:revision>1017</cp:revision>
  <dcterms:created xsi:type="dcterms:W3CDTF">2013-12-12T17:34:34Z</dcterms:created>
  <dcterms:modified xsi:type="dcterms:W3CDTF">2023-04-08T07:27:37Z</dcterms:modified>
</cp:coreProperties>
</file>